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tags/tag30.xml" ContentType="application/vnd.openxmlformats-officedocument.presentationml.tags+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tags/tag35.xml" ContentType="application/vnd.openxmlformats-officedocument.presentationml.tags+xml"/>
  <Override PartName="/ppt/slides/slide119.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notesSlides/notesSlide129.xml" ContentType="application/vnd.openxmlformats-officedocument.presentationml.notesSlide+xml"/>
  <Override PartName="/ppt/slides/slide108.xml" ContentType="application/vnd.openxmlformats-officedocument.presentationml.slide+xml"/>
  <Override PartName="/ppt/tags/tag13.xml" ContentType="application/vnd.openxmlformats-officedocument.presentationml.tags+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tags/tag29.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tags/tag18.xml" ContentType="application/vnd.openxmlformats-officedocument.presentationml.tags+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tags/tag33.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tags/tag11.xml" ContentType="application/vnd.openxmlformats-officedocument.presentationml.tags+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notesSlides/notesSlide139.xml" ContentType="application/vnd.openxmlformats-officedocument.presentationml.notesSlide+xml"/>
  <Override PartName="/ppt/slides/slide118.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tags/tag28.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tags/tag17.xml" ContentType="application/vnd.openxmlformats-officedocument.presentationml.tags+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tags/tag31.xml" ContentType="application/vnd.openxmlformats-officedocument.presentationml.tags+xml"/>
  <Override PartName="/ppt/slides/slide78.xml" ContentType="application/vnd.openxmlformats-officedocument.presentationml.slide+xml"/>
  <Override PartName="/ppt/slides/slide115.xml" ContentType="application/vnd.openxmlformats-officedocument.presentationml.slide+xml"/>
  <Override PartName="/ppt/tags/tag20.xml" ContentType="application/vnd.openxmlformats-officedocument.presentationml.tags+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tags/tag36.xml" ContentType="application/vnd.openxmlformats-officedocument.presentationml.tags+xml"/>
  <Override PartName="/ppt/commentAuthors.xml" ContentType="application/vnd.openxmlformats-officedocument.presentationml.commentAuthors+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slides/slide109.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46"/>
  </p:notesMasterIdLst>
  <p:sldIdLst>
    <p:sldId id="1057" r:id="rId2"/>
    <p:sldId id="1058" r:id="rId3"/>
    <p:sldId id="1059" r:id="rId4"/>
    <p:sldId id="1061" r:id="rId5"/>
    <p:sldId id="1062" r:id="rId6"/>
    <p:sldId id="1219" r:id="rId7"/>
    <p:sldId id="1220" r:id="rId8"/>
    <p:sldId id="1222" r:id="rId9"/>
    <p:sldId id="1224" r:id="rId10"/>
    <p:sldId id="1068" r:id="rId11"/>
    <p:sldId id="1227" r:id="rId12"/>
    <p:sldId id="759" r:id="rId13"/>
    <p:sldId id="628" r:id="rId14"/>
    <p:sldId id="927" r:id="rId15"/>
    <p:sldId id="788" r:id="rId16"/>
    <p:sldId id="1076" r:id="rId17"/>
    <p:sldId id="1075" r:id="rId18"/>
    <p:sldId id="1081" r:id="rId19"/>
    <p:sldId id="1228" r:id="rId20"/>
    <p:sldId id="1238" r:id="rId21"/>
    <p:sldId id="1084" r:id="rId22"/>
    <p:sldId id="1085" r:id="rId23"/>
    <p:sldId id="1086" r:id="rId24"/>
    <p:sldId id="1090" r:id="rId25"/>
    <p:sldId id="1091" r:id="rId26"/>
    <p:sldId id="1229" r:id="rId27"/>
    <p:sldId id="1055" r:id="rId28"/>
    <p:sldId id="1093" r:id="rId29"/>
    <p:sldId id="1094" r:id="rId30"/>
    <p:sldId id="886" r:id="rId31"/>
    <p:sldId id="1044" r:id="rId32"/>
    <p:sldId id="1095" r:id="rId33"/>
    <p:sldId id="1096" r:id="rId34"/>
    <p:sldId id="1098" r:id="rId35"/>
    <p:sldId id="1099" r:id="rId36"/>
    <p:sldId id="1104" r:id="rId37"/>
    <p:sldId id="1105" r:id="rId38"/>
    <p:sldId id="1109" r:id="rId39"/>
    <p:sldId id="1122" r:id="rId40"/>
    <p:sldId id="1240" r:id="rId41"/>
    <p:sldId id="1241" r:id="rId42"/>
    <p:sldId id="1244" r:id="rId43"/>
    <p:sldId id="1245" r:id="rId44"/>
    <p:sldId id="1298" r:id="rId45"/>
    <p:sldId id="1247" r:id="rId46"/>
    <p:sldId id="1251" r:id="rId47"/>
    <p:sldId id="1252" r:id="rId48"/>
    <p:sldId id="1254" r:id="rId49"/>
    <p:sldId id="1255" r:id="rId50"/>
    <p:sldId id="1256" r:id="rId51"/>
    <p:sldId id="1257" r:id="rId52"/>
    <p:sldId id="1258" r:id="rId53"/>
    <p:sldId id="1261" r:id="rId54"/>
    <p:sldId id="1264" r:id="rId55"/>
    <p:sldId id="1265" r:id="rId56"/>
    <p:sldId id="1267" r:id="rId57"/>
    <p:sldId id="1268" r:id="rId58"/>
    <p:sldId id="1270" r:id="rId59"/>
    <p:sldId id="1271" r:id="rId60"/>
    <p:sldId id="1272" r:id="rId61"/>
    <p:sldId id="1277" r:id="rId62"/>
    <p:sldId id="1278" r:id="rId63"/>
    <p:sldId id="1279" r:id="rId64"/>
    <p:sldId id="1282" r:id="rId65"/>
    <p:sldId id="1456" r:id="rId66"/>
    <p:sldId id="1288" r:id="rId67"/>
    <p:sldId id="1289" r:id="rId68"/>
    <p:sldId id="1290" r:id="rId69"/>
    <p:sldId id="1291" r:id="rId70"/>
    <p:sldId id="1297" r:id="rId71"/>
    <p:sldId id="1303" r:id="rId72"/>
    <p:sldId id="1304" r:id="rId73"/>
    <p:sldId id="1306" r:id="rId74"/>
    <p:sldId id="1307" r:id="rId75"/>
    <p:sldId id="1308" r:id="rId76"/>
    <p:sldId id="1310" r:id="rId77"/>
    <p:sldId id="1314" r:id="rId78"/>
    <p:sldId id="1315" r:id="rId79"/>
    <p:sldId id="1465" r:id="rId80"/>
    <p:sldId id="1466" r:id="rId81"/>
    <p:sldId id="1467" r:id="rId82"/>
    <p:sldId id="1323" r:id="rId83"/>
    <p:sldId id="1463" r:id="rId84"/>
    <p:sldId id="1332" r:id="rId85"/>
    <p:sldId id="1333" r:id="rId86"/>
    <p:sldId id="1457" r:id="rId87"/>
    <p:sldId id="1460" r:id="rId88"/>
    <p:sldId id="1340" r:id="rId89"/>
    <p:sldId id="1342" r:id="rId90"/>
    <p:sldId id="1343" r:id="rId91"/>
    <p:sldId id="1345" r:id="rId92"/>
    <p:sldId id="1347" r:id="rId93"/>
    <p:sldId id="1348" r:id="rId94"/>
    <p:sldId id="1351" r:id="rId95"/>
    <p:sldId id="1353" r:id="rId96"/>
    <p:sldId id="1356" r:id="rId97"/>
    <p:sldId id="1357" r:id="rId98"/>
    <p:sldId id="1358" r:id="rId99"/>
    <p:sldId id="1362" r:id="rId100"/>
    <p:sldId id="1363" r:id="rId101"/>
    <p:sldId id="1364" r:id="rId102"/>
    <p:sldId id="1365" r:id="rId103"/>
    <p:sldId id="1366" r:id="rId104"/>
    <p:sldId id="1368" r:id="rId105"/>
    <p:sldId id="1369" r:id="rId106"/>
    <p:sldId id="1371" r:id="rId107"/>
    <p:sldId id="1373" r:id="rId108"/>
    <p:sldId id="1374" r:id="rId109"/>
    <p:sldId id="1375" r:id="rId110"/>
    <p:sldId id="1376" r:id="rId111"/>
    <p:sldId id="1379" r:id="rId112"/>
    <p:sldId id="1383" r:id="rId113"/>
    <p:sldId id="1387" r:id="rId114"/>
    <p:sldId id="1468" r:id="rId115"/>
    <p:sldId id="1392" r:id="rId116"/>
    <p:sldId id="1393" r:id="rId117"/>
    <p:sldId id="1394" r:id="rId118"/>
    <p:sldId id="1398" r:id="rId119"/>
    <p:sldId id="1399" r:id="rId120"/>
    <p:sldId id="1400" r:id="rId121"/>
    <p:sldId id="1402" r:id="rId122"/>
    <p:sldId id="1404" r:id="rId123"/>
    <p:sldId id="1195" r:id="rId124"/>
    <p:sldId id="1417" r:id="rId125"/>
    <p:sldId id="1418" r:id="rId126"/>
    <p:sldId id="1421" r:id="rId127"/>
    <p:sldId id="1425" r:id="rId128"/>
    <p:sldId id="1427" r:id="rId129"/>
    <p:sldId id="1429" r:id="rId130"/>
    <p:sldId id="1431" r:id="rId131"/>
    <p:sldId id="1432" r:id="rId132"/>
    <p:sldId id="1434" r:id="rId133"/>
    <p:sldId id="1435" r:id="rId134"/>
    <p:sldId id="1436" r:id="rId135"/>
    <p:sldId id="1437" r:id="rId136"/>
    <p:sldId id="1441" r:id="rId137"/>
    <p:sldId id="1442" r:id="rId138"/>
    <p:sldId id="1443" r:id="rId139"/>
    <p:sldId id="1444" r:id="rId140"/>
    <p:sldId id="1445" r:id="rId141"/>
    <p:sldId id="1446" r:id="rId142"/>
    <p:sldId id="1447" r:id="rId143"/>
    <p:sldId id="1449" r:id="rId144"/>
    <p:sldId id="1450" r:id="rId145"/>
  </p:sldIdLst>
  <p:sldSz cx="9144000" cy="5143500" type="screen16x9"/>
  <p:notesSz cx="6858000" cy="9144000"/>
  <p:custDataLst>
    <p:tags r:id="rId14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7" name="Telethia Willis (twillis)" initials="TW(" lastIdx="1" clrIdx="7"/>
  <p:cmAuthor id="1" name="Jane Gibbons -X (jagibbon - DEL ORO CONSULTING INC at Cisco)" initials="JG-(-DOCIaC" lastIdx="28" clrIdx="1"/>
  <p:cmAuthor id="2" name="Bob Vachon" initials="BV" lastIdx="24" clrIdx="2"/>
  <p:cmAuthor id="3" name="Sue Livingston -X (suliving - UNICON INC at Cisco)" initials="SL-(-UIaC" lastIdx="4" clrIdx="3"/>
  <p:cmAuthor id="4" name="jagibbon" initials="jmg" lastIdx="3" clrIdx="4"/>
  <p:cmAuthor id="5" name="Anuradha Das Adhikari" initials="ADA" lastIdx="89" clrIdx="5"/>
  <p:cmAuthor id="6" name="admin" initials="a" lastIdx="14"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58585B"/>
    <a:srgbClr val="58585A"/>
    <a:srgbClr val="FF0066"/>
    <a:srgbClr val="000099"/>
    <a:srgbClr val="0000CC"/>
    <a:srgbClr val="CC99FF"/>
    <a:srgbClr val="CCCC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0" autoAdjust="0"/>
    <p:restoredTop sz="80796" autoAdjust="0"/>
  </p:normalViewPr>
  <p:slideViewPr>
    <p:cSldViewPr snapToGrid="0" showGuides="1">
      <p:cViewPr varScale="1">
        <p:scale>
          <a:sx n="84" d="100"/>
          <a:sy n="84" d="100"/>
        </p:scale>
        <p:origin x="-702" y="-84"/>
      </p:cViewPr>
      <p:guideLst>
        <p:guide orient="horz" pos="1620"/>
        <p:guide pos="336"/>
      </p:guideLst>
    </p:cSldViewPr>
  </p:slideViewPr>
  <p:notesTextViewPr>
    <p:cViewPr>
      <p:scale>
        <a:sx n="75" d="100"/>
        <a:sy n="75" d="100"/>
      </p:scale>
      <p:origin x="0" y="0"/>
    </p:cViewPr>
  </p:notesTextViewPr>
  <p:sorterViewPr>
    <p:cViewPr>
      <p:scale>
        <a:sx n="111" d="100"/>
        <a:sy n="111" d="100"/>
      </p:scale>
      <p:origin x="0" y="-512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commentAuthors" Target="commentAuthors.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11/21/2020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a:t>
            </a:fld>
            <a:endParaRPr lang="en-US" dirty="0"/>
          </a:p>
        </p:txBody>
      </p:sp>
    </p:spTree>
    <p:extLst>
      <p:ext uri="{BB962C8B-B14F-4D97-AF65-F5344CB8AC3E}">
        <p14:creationId xmlns=""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a:t>DevNet Associate (DEVASC) v1.0</a:t>
            </a:r>
          </a:p>
          <a:p>
            <a:pPr rtl="0">
              <a:buFontTx/>
              <a:buNone/>
            </a:pPr>
            <a:r>
              <a:rPr lang="fr-FR" sz="1200" b="0"/>
              <a:t>Module 8 : Plates-formes Cisco et développement</a:t>
            </a:r>
          </a:p>
        </p:txBody>
      </p:sp>
      <p:sp>
        <p:nvSpPr>
          <p:cNvPr id="4" name="Slide Number Placeholder 3"/>
          <p:cNvSpPr>
            <a:spLocks noGrp="1"/>
          </p:cNvSpPr>
          <p:nvPr>
            <p:ph type="sldNum" sz="quarter" idx="10"/>
          </p:nvPr>
        </p:nvSpPr>
        <p:spPr/>
        <p:txBody>
          <a:bodyPr/>
          <a:lstStyle/>
          <a:p>
            <a:pPr rtl="0"/>
            <a:fld id="{5641018C-6CAF-B84E-B92C-ECB119457FBA}" type="slidenum">
              <a:rPr/>
              <a:pPr rtl="0"/>
              <a:t>1</a:t>
            </a:fld>
            <a:endParaRPr/>
          </a:p>
        </p:txBody>
      </p:sp>
    </p:spTree>
    <p:extLst>
      <p:ext uri="{BB962C8B-B14F-4D97-AF65-F5344CB8AC3E}">
        <p14:creationId xmlns="" xmlns:c="http://schemas.openxmlformats.org/drawingml/2006/chart" xmlns:c15="http://schemas.microsoft.com/office/drawing/2012/chart"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11</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fr-FR" sz="1200" b="0"/>
              <a:t>8 – </a:t>
            </a:r>
            <a:r>
              <a:rPr lang="fr-FR"/>
              <a:t>Plates-formes et développement Cisco</a:t>
            </a:r>
          </a:p>
          <a:p>
            <a:pPr rtl="0"/>
            <a:r>
              <a:rPr lang="fr-FR"/>
              <a:t>8.0.2 - Qu' est-ce que je vais apprendre dans ce module?</a:t>
            </a:r>
          </a:p>
        </p:txBody>
      </p:sp>
    </p:spTree>
    <p:extLst>
      <p:ext uri="{BB962C8B-B14F-4D97-AF65-F5344CB8AC3E}">
        <p14:creationId xmlns="" xmlns:c="http://schemas.openxmlformats.org/drawingml/2006/chart" xmlns:c15="http://schemas.microsoft.com/office/drawing/2012/chart" xmlns:p14="http://schemas.microsoft.com/office/powerpoint/2010/main" val="15879240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rtl="0"/>
            <a:r>
              <a:rPr lang="fr-FR" sz="1200" kern="1200">
                <a:solidFill>
                  <a:schemeClr val="tx1"/>
                </a:solidFill>
                <a:latin typeface="Arial" charset="0"/>
                <a:ea typeface="ＭＳ Ｐゴシック" charset="0"/>
                <a:cs typeface="ＭＳ Ｐゴシック" charset="0"/>
              </a:rPr>
              <a:t>8.6.1</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Introduction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8.6.2</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Unified Communications Manager</a:t>
            </a:r>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8.6.2</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Unified Communications Manager</a:t>
            </a:r>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7056908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algn="l" rtl="0"/>
            <a:r>
              <a:rPr lang="fr-FR" sz="1200" kern="1200">
                <a:solidFill>
                  <a:schemeClr val="tx1"/>
                </a:solidFill>
                <a:latin typeface="Arial" charset="0"/>
                <a:ea typeface="ＭＳ Ｐゴシック" charset="0"/>
                <a:cs typeface="ＭＳ Ｐゴシック" charset="0"/>
              </a:rPr>
              <a:t>8.6.3</a:t>
            </a:r>
            <a:r>
              <a:rPr lang="fr-FR" sz="1200" kern="1200" baseline="0">
                <a:solidFill>
                  <a:schemeClr val="tx1"/>
                </a:solidFill>
                <a:latin typeface="Arial" charset="0"/>
                <a:ea typeface="ＭＳ Ｐゴシック" charset="0"/>
                <a:cs typeface="ＭＳ Ｐゴシック" charset="0"/>
              </a:rPr>
              <a:t> — </a:t>
            </a:r>
            <a:r>
              <a:rPr lang="fr-FR"/>
              <a:t>Couche XML d'administration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algn="l" rtl="0"/>
            <a:r>
              <a:rPr lang="fr-FR" sz="1200" kern="1200">
                <a:solidFill>
                  <a:schemeClr val="tx1"/>
                </a:solidFill>
                <a:latin typeface="Arial" charset="0"/>
                <a:ea typeface="ＭＳ Ｐゴシック" charset="0"/>
                <a:cs typeface="ＭＳ Ｐゴシック" charset="0"/>
              </a:rPr>
              <a:t>8.6.3</a:t>
            </a:r>
            <a:r>
              <a:rPr lang="fr-FR" sz="1200" kern="1200" baseline="0">
                <a:solidFill>
                  <a:schemeClr val="tx1"/>
                </a:solidFill>
                <a:latin typeface="Arial" charset="0"/>
                <a:ea typeface="ＭＳ Ｐゴシック" charset="0"/>
                <a:cs typeface="ＭＳ Ｐゴシック" charset="0"/>
              </a:rPr>
              <a:t> — </a:t>
            </a:r>
            <a:r>
              <a:rPr lang="fr-FR"/>
              <a:t>Couche XML administrative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algn="l" rtl="0"/>
            <a:r>
              <a:rPr lang="fr-FR" sz="1200" kern="1200">
                <a:solidFill>
                  <a:schemeClr val="tx1"/>
                </a:solidFill>
                <a:latin typeface="Arial" charset="0"/>
                <a:ea typeface="ＭＳ Ｐゴシック" charset="0"/>
                <a:cs typeface="ＭＳ Ｐゴシック" charset="0"/>
              </a:rPr>
              <a:t>8.6.3</a:t>
            </a:r>
            <a:r>
              <a:rPr lang="fr-FR" sz="1200" kern="1200" baseline="0">
                <a:solidFill>
                  <a:schemeClr val="tx1"/>
                </a:solidFill>
                <a:latin typeface="Arial" charset="0"/>
                <a:ea typeface="ＭＳ Ｐゴシック" charset="0"/>
                <a:cs typeface="ＭＳ Ｐゴシック" charset="0"/>
              </a:rPr>
              <a:t> — </a:t>
            </a:r>
            <a:r>
              <a:rPr lang="fr-FR"/>
              <a:t>Couche XML administrative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1202959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rtl="0"/>
            <a:r>
              <a:rPr lang="fr-FR" sz="1200" kern="1200">
                <a:solidFill>
                  <a:schemeClr val="tx1"/>
                </a:solidFill>
                <a:latin typeface="Arial" charset="0"/>
                <a:ea typeface="ＭＳ Ｐゴシック" charset="0"/>
                <a:cs typeface="ＭＳ Ｐゴシック" charset="0"/>
              </a:rPr>
              <a:t>8.6.4</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Services de données utilisateur</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8.6.5</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Finesse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8.6.5</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Finesse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8.6.5</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Finesse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Source :</a:t>
            </a:r>
          </a:p>
          <a:p>
            <a:pPr rtl="0">
              <a:buFontTx/>
              <a:buNone/>
            </a:pPr>
            <a:r>
              <a:rPr lang="fr-FR" sz="1200" b="0"/>
              <a:t>8 – Plates-formes et développement Cisco </a:t>
            </a:r>
          </a:p>
          <a:p>
            <a:pPr rtl="0">
              <a:buFontTx/>
              <a:buNone/>
            </a:pPr>
            <a:r>
              <a:rPr lang="fr-FR" sz="1200" b="0"/>
              <a:t>8.1 - Introduction aux plates-formes Cisco </a:t>
            </a:r>
          </a:p>
          <a:p>
            <a:pPr>
              <a:buFontTx/>
              <a:buNone/>
            </a:pPr>
            <a:endParaRPr lang="en-IN" sz="1200" b="0" baseline="0" dirty="0"/>
          </a:p>
          <a:p>
            <a:pPr rtl="0"/>
            <a:r>
              <a:rPr lang="fr-FR" sz="1050" b="1" u="sng"/>
              <a:t>Activités en session / Explications :</a:t>
            </a:r>
          </a:p>
          <a:p>
            <a:pPr marL="171450" lvl="0" indent="-171450" rtl="0">
              <a:buFont typeface="Arial" panose="020B0604020202020204" pitchFamily="34" charset="0"/>
              <a:buChar char="•"/>
            </a:pPr>
            <a:r>
              <a:rPr lang="fr-FR" sz="1050" b="1">
                <a:solidFill>
                  <a:srgbClr val="FF0000"/>
                </a:solidFill>
              </a:rPr>
              <a:t>Durée</a:t>
            </a:r>
            <a:r>
              <a:rPr lang="fr-FR" b="1">
                <a:solidFill>
                  <a:srgbClr val="FF0000"/>
                </a:solidFill>
              </a:rPr>
              <a:t>: </a:t>
            </a:r>
            <a:r>
              <a:rPr lang="fr-FR" sz="1000">
                <a:solidFill>
                  <a:srgbClr val="FF0000"/>
                </a:solidFill>
              </a:rPr>
              <a:t>5 mi</a:t>
            </a:r>
            <a:r>
              <a:rPr lang="fr-FR" sz="1000"/>
              <a:t>n</a:t>
            </a:r>
            <a:r>
              <a:rPr lang="fr-FR" sz="1000">
                <a:solidFill>
                  <a:srgbClr val="FF0000"/>
                </a:solidFill>
              </a:rPr>
              <a:t>s</a:t>
            </a:r>
          </a:p>
          <a:p>
            <a:pPr marL="171450" lvl="0" indent="-171450" rtl="0">
              <a:buFont typeface="Arial" panose="020B0604020202020204" pitchFamily="34" charset="0"/>
              <a:buChar char="•"/>
            </a:pPr>
            <a:r>
              <a:rPr lang="fr-FR" sz="1050" b="1"/>
              <a:t>Notes à l'instructeur: </a:t>
            </a:r>
          </a:p>
          <a:p>
            <a:pPr marL="341313" lvl="1" indent="-171450" rtl="0">
              <a:buFont typeface="Arial" panose="020B0604020202020204" pitchFamily="34" charset="0"/>
              <a:buChar char="•"/>
            </a:pPr>
            <a:r>
              <a:rPr lang="fr-FR" sz="1000"/>
              <a:t>Fournissez</a:t>
            </a:r>
            <a:r>
              <a:rPr lang="fr-FR" sz="1000" baseline="0"/>
              <a:t> une vue d'ensemble des</a:t>
            </a:r>
            <a:r>
              <a:rPr lang="fr-FR" sz="1000"/>
              <a:t> plates-formes Cisco.</a:t>
            </a:r>
          </a:p>
          <a:p>
            <a:pPr marL="341313" lvl="1" indent="-171450" rtl="0">
              <a:buFont typeface="Arial" panose="020B0604020202020204" pitchFamily="34" charset="0"/>
              <a:buChar char="•"/>
            </a:pPr>
            <a:r>
              <a:rPr lang="fr-FR" sz="1000"/>
              <a:t>Familiariser les apprenants avec les centres de développement.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a:t>Points clés : </a:t>
            </a:r>
            <a:r>
              <a:rPr lang="fr-FR" sz="1200" b="0"/>
              <a:t>Cisco</a:t>
            </a:r>
            <a:r>
              <a:rPr lang="fr-FR" sz="1200" b="0" baseline="0"/>
              <a:t> Dev Centers, </a:t>
            </a:r>
            <a:r>
              <a:rPr lang="fr-FR" sz="1200" b="0" i="0" kern="1200">
                <a:solidFill>
                  <a:schemeClr val="tx1"/>
                </a:solidFill>
                <a:effectLst/>
                <a:latin typeface="+mn-lt"/>
                <a:ea typeface="+mn-ea"/>
                <a:cs typeface="+mn-cs"/>
              </a:rPr>
              <a:t>Cloud, Collaboration,</a:t>
            </a:r>
            <a:r>
              <a:rPr lang="fr-FR" sz="1200" b="0" i="0" kern="1200" baseline="0">
                <a:solidFill>
                  <a:schemeClr val="tx1"/>
                </a:solidFill>
                <a:effectLst/>
                <a:latin typeface="+mn-lt"/>
                <a:ea typeface="+mn-ea"/>
                <a:cs typeface="+mn-cs"/>
              </a:rPr>
              <a:t> </a:t>
            </a:r>
            <a:r>
              <a:rPr lang="fr-FR" sz="1200" b="0" i="0" kern="1200">
                <a:solidFill>
                  <a:schemeClr val="tx1"/>
                </a:solidFill>
                <a:effectLst/>
                <a:latin typeface="+mn-lt"/>
                <a:ea typeface="+mn-ea"/>
                <a:cs typeface="+mn-cs"/>
              </a:rPr>
              <a:t>Data center,</a:t>
            </a:r>
            <a:r>
              <a:rPr lang="fr-FR" sz="1200" b="0" i="0" kern="1200" baseline="0">
                <a:solidFill>
                  <a:schemeClr val="tx1"/>
                </a:solidFill>
                <a:effectLst/>
                <a:latin typeface="+mn-lt"/>
                <a:ea typeface="+mn-ea"/>
                <a:cs typeface="+mn-cs"/>
              </a:rPr>
              <a:t> </a:t>
            </a:r>
            <a:r>
              <a:rPr lang="fr-FR" sz="1200" b="0" i="0" kern="1200">
                <a:solidFill>
                  <a:schemeClr val="tx1"/>
                </a:solidFill>
                <a:effectLst/>
                <a:latin typeface="+mn-lt"/>
                <a:ea typeface="+mn-ea"/>
                <a:cs typeface="+mn-cs"/>
              </a:rPr>
              <a:t>Internet of Things (IoT) et Edge Computing,</a:t>
            </a:r>
            <a:r>
              <a:rPr lang="fr-FR" sz="1200" b="0" i="0" kern="1200" baseline="0">
                <a:solidFill>
                  <a:schemeClr val="tx1"/>
                </a:solidFill>
                <a:effectLst/>
                <a:latin typeface="+mn-lt"/>
                <a:ea typeface="+mn-ea"/>
                <a:cs typeface="+mn-cs"/>
              </a:rPr>
              <a:t> </a:t>
            </a:r>
            <a:r>
              <a:rPr lang="fr-FR" sz="1200" b="0" i="0" kern="1200">
                <a:solidFill>
                  <a:schemeClr val="tx1"/>
                </a:solidFill>
                <a:effectLst/>
                <a:latin typeface="+mn-lt"/>
                <a:ea typeface="+mn-ea"/>
                <a:cs typeface="+mn-cs"/>
              </a:rPr>
              <a:t>Mise en réseau,</a:t>
            </a:r>
            <a:r>
              <a:rPr lang="fr-FR" sz="1200" b="0" i="0" kern="1200" baseline="0">
                <a:solidFill>
                  <a:schemeClr val="tx1"/>
                </a:solidFill>
                <a:effectLst/>
                <a:latin typeface="+mn-lt"/>
                <a:ea typeface="+mn-ea"/>
                <a:cs typeface="+mn-cs"/>
              </a:rPr>
              <a:t> </a:t>
            </a:r>
            <a:r>
              <a:rPr lang="fr-FR" sz="1200" b="0" i="0" kern="1200">
                <a:solidFill>
                  <a:schemeClr val="tx1"/>
                </a:solidFill>
                <a:effectLst/>
                <a:latin typeface="+mn-lt"/>
                <a:ea typeface="+mn-ea"/>
                <a:cs typeface="+mn-cs"/>
              </a:rPr>
              <a:t>Sécurité,</a:t>
            </a:r>
            <a:r>
              <a:rPr lang="fr-FR" sz="1200" b="0" i="0" kern="1200" baseline="0">
                <a:solidFill>
                  <a:schemeClr val="tx1"/>
                </a:solidFill>
                <a:effectLst/>
                <a:latin typeface="+mn-lt"/>
                <a:ea typeface="+mn-ea"/>
                <a:cs typeface="+mn-cs"/>
              </a:rPr>
              <a:t> </a:t>
            </a:r>
            <a:r>
              <a:rPr lang="fr-FR" sz="1200" b="0" i="0" kern="1200">
                <a:solidFill>
                  <a:schemeClr val="tx1"/>
                </a:solidFill>
                <a:effectLst/>
                <a:latin typeface="+mn-lt"/>
                <a:ea typeface="+mn-ea"/>
                <a:cs typeface="+mn-cs"/>
              </a:rPr>
              <a:t>Sans fil et mobile,</a:t>
            </a:r>
            <a:r>
              <a:rPr lang="fr-FR" sz="1200" b="0" i="0" kern="1200" baseline="0">
                <a:solidFill>
                  <a:schemeClr val="tx1"/>
                </a:solidFill>
                <a:effectLst/>
                <a:latin typeface="+mn-lt"/>
                <a:ea typeface="+mn-ea"/>
                <a:cs typeface="+mn-cs"/>
              </a:rPr>
              <a:t> </a:t>
            </a:r>
            <a:r>
              <a:rPr lang="fr-FR" sz="1200" b="0" i="0" kern="1200">
                <a:solidFill>
                  <a:schemeClr val="tx1"/>
                </a:solidFill>
                <a:effectLst/>
                <a:latin typeface="+mn-lt"/>
                <a:ea typeface="+mn-ea"/>
                <a:cs typeface="+mn-cs"/>
              </a:rPr>
              <a:t>Application développeurs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12</a:t>
            </a:fld>
            <a:endParaRPr/>
          </a:p>
        </p:txBody>
      </p:sp>
    </p:spTree>
    <p:extLst>
      <p:ext uri="{BB962C8B-B14F-4D97-AF65-F5344CB8AC3E}">
        <p14:creationId xmlns="" xmlns:c="http://schemas.openxmlformats.org/drawingml/2006/chart" xmlns:c15="http://schemas.microsoft.com/office/drawing/2012/chart" xmlns:p14="http://schemas.microsoft.com/office/powerpoint/2010/main" val="6255296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8.6.5</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Finesse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42024972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8.6.6</a:t>
            </a:r>
            <a:r>
              <a:rPr lang="fr-FR" sz="1200" kern="1200" baseline="0">
                <a:solidFill>
                  <a:schemeClr val="tx1"/>
                </a:solidFill>
                <a:latin typeface="Arial" charset="0"/>
                <a:ea typeface="ＭＳ Ｐゴシック" charset="0"/>
                <a:cs typeface="ＭＳ Ｐゴシック" charset="0"/>
              </a:rPr>
              <a:t> – Équipes ﻿Webex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8.6.6</a:t>
            </a:r>
            <a:r>
              <a:rPr lang="fr-FR" sz="1200" kern="1200" baseline="0">
                <a:solidFill>
                  <a:schemeClr val="tx1"/>
                </a:solidFill>
                <a:latin typeface="Arial" charset="0"/>
                <a:ea typeface="ＭＳ Ｐゴシック" charset="0"/>
                <a:cs typeface="ＭＳ Ｐゴシック" charset="0"/>
              </a:rPr>
              <a:t> – Équipes ﻿Webex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3976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8.6.6</a:t>
            </a:r>
            <a:r>
              <a:rPr lang="fr-FR" sz="1200" kern="1200" baseline="0">
                <a:solidFill>
                  <a:schemeClr val="tx1"/>
                </a:solidFill>
                <a:latin typeface="Arial" charset="0"/>
                <a:ea typeface="ＭＳ Ｐゴシック" charset="0"/>
                <a:cs typeface="ＭＳ Ｐゴシック" charset="0"/>
              </a:rPr>
              <a:t> – Équipes ﻿Webex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6577922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8.6.7</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Travaux pratiques — Construire un script Python pour gérer les équipes Webex</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8.6.8</a:t>
            </a:r>
            <a:r>
              <a:rPr lang="fr-FR" sz="1200" kern="1200" baseline="0">
                <a:solidFill>
                  <a:schemeClr val="tx1"/>
                </a:solidFill>
                <a:latin typeface="Arial" charset="0"/>
                <a:ea typeface="ＭＳ Ｐゴシック" charset="0"/>
                <a:cs typeface="ＭＳ Ｐゴシック" charset="0"/>
              </a:rPr>
              <a:t> – Périphériques Webex</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8.6.8</a:t>
            </a:r>
            <a:r>
              <a:rPr lang="fr-FR" sz="1200" kern="1200" baseline="0">
                <a:solidFill>
                  <a:schemeClr val="tx1"/>
                </a:solidFill>
                <a:latin typeface="Arial" charset="0"/>
                <a:ea typeface="ＭＳ Ｐゴシック" charset="0"/>
                <a:cs typeface="ＭＳ Ｐゴシック" charset="0"/>
              </a:rPr>
              <a:t> – Périphériques Webex</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7943704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8.6.8</a:t>
            </a:r>
            <a:r>
              <a:rPr lang="fr-FR" sz="1200" kern="1200" baseline="0">
                <a:solidFill>
                  <a:schemeClr val="tx1"/>
                </a:solidFill>
                <a:latin typeface="Arial" charset="0"/>
                <a:ea typeface="ＭＳ Ｐゴシック" charset="0"/>
                <a:cs typeface="ＭＳ Ｐゴシック" charset="0"/>
              </a:rPr>
              <a:t> – Périphériques Webex</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8.6.8</a:t>
            </a:r>
            <a:r>
              <a:rPr lang="fr-FR" sz="1200" kern="1200" baseline="0">
                <a:solidFill>
                  <a:schemeClr val="tx1"/>
                </a:solidFill>
                <a:latin typeface="Arial" charset="0"/>
                <a:ea typeface="ＭＳ Ｐゴシック" charset="0"/>
                <a:cs typeface="ＭＳ Ｐゴシック" charset="0"/>
              </a:rPr>
              <a:t> – Périphériques Webex</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12490297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8.6.8</a:t>
            </a:r>
            <a:r>
              <a:rPr lang="fr-FR" sz="1200" kern="1200" baseline="0">
                <a:solidFill>
                  <a:schemeClr val="tx1"/>
                </a:solidFill>
                <a:latin typeface="Arial" charset="0"/>
                <a:ea typeface="ＭＳ Ｐゴシック" charset="0"/>
                <a:cs typeface="ＭＳ Ｐゴシック" charset="0"/>
              </a:rPr>
              <a:t> – Périphériques Webex</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168927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fr-FR" sz="1200" b="0"/>
              <a:t>8 – </a:t>
            </a:r>
            <a:r>
              <a:rPr lang="fr-FR"/>
              <a:t>Plates-formes et développement Cisco</a:t>
            </a:r>
          </a:p>
          <a:p>
            <a:pPr rtl="0">
              <a:lnSpc>
                <a:spcPct val="80000"/>
              </a:lnSpc>
              <a:buFontTx/>
              <a:buNone/>
            </a:pPr>
            <a:r>
              <a:rPr lang="fr-FR" sz="1200" kern="1200">
                <a:solidFill>
                  <a:schemeClr val="tx1"/>
                </a:solidFill>
                <a:latin typeface="Arial" charset="0"/>
                <a:ea typeface="ＭＳ Ｐゴシック" charset="0"/>
                <a:cs typeface="ＭＳ Ｐゴシック" charset="0"/>
              </a:rPr>
              <a:t>8.1 - Introduction aux plates-formes Cisco</a:t>
            </a:r>
          </a:p>
          <a:p>
            <a:pPr rtl="0">
              <a:lnSpc>
                <a:spcPct val="80000"/>
              </a:lnSpc>
              <a:buFontTx/>
              <a:buNone/>
            </a:pPr>
            <a:r>
              <a:rPr lang="fr-FR" sz="1200" kern="1200">
                <a:solidFill>
                  <a:schemeClr val="tx1"/>
                </a:solidFill>
                <a:latin typeface="Arial" charset="0"/>
                <a:ea typeface="ＭＳ Ｐゴシック" charset="0"/>
                <a:cs typeface="ＭＳ Ｐゴシック" charset="0"/>
              </a:rPr>
              <a:t>8.1.1 - Comprendre la plate-forme API Cisco</a:t>
            </a:r>
          </a:p>
        </p:txBody>
      </p:sp>
    </p:spTree>
    <p:extLst>
      <p:ext uri="{BB962C8B-B14F-4D97-AF65-F5344CB8AC3E}">
        <p14:creationId xmlns="" xmlns:c="http://schemas.openxmlformats.org/drawingml/2006/chart" xmlns:c15="http://schemas.microsoft.com/office/drawing/2012/chart" xmlns:p14="http://schemas.microsoft.com/office/powerpoint/2010/main" val="35251901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8.6.8</a:t>
            </a:r>
            <a:r>
              <a:rPr lang="fr-FR" sz="1200" kern="1200" baseline="0">
                <a:solidFill>
                  <a:schemeClr val="tx1"/>
                </a:solidFill>
                <a:latin typeface="Arial" charset="0"/>
                <a:ea typeface="ＭＳ Ｐゴシック" charset="0"/>
                <a:cs typeface="ＭＳ Ｐゴシック" charset="0"/>
              </a:rPr>
              <a:t> – Périphériques Webex</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437004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8.6.8</a:t>
            </a:r>
            <a:r>
              <a:rPr lang="fr-FR" sz="1200" kern="1200" baseline="0">
                <a:solidFill>
                  <a:schemeClr val="tx1"/>
                </a:solidFill>
                <a:latin typeface="Arial" charset="0"/>
                <a:ea typeface="ＭＳ Ｐゴシック" charset="0"/>
                <a:cs typeface="ＭＳ Ｐゴシック" charset="0"/>
              </a:rPr>
              <a:t> – Périphériques Webex</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75662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Source :</a:t>
            </a:r>
          </a:p>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rtl="0"/>
            <a:r>
              <a:rPr lang="fr-FR" sz="1050" b="1" u="sng"/>
              <a:t>Activités en session / Explications :</a:t>
            </a:r>
          </a:p>
          <a:p>
            <a:pPr marL="171450" lvl="0" indent="-171450" rtl="0">
              <a:buFont typeface="Arial" panose="020B0604020202020204" pitchFamily="34" charset="0"/>
              <a:buChar char="•"/>
            </a:pPr>
            <a:r>
              <a:rPr lang="fr-FR" sz="1050" b="1">
                <a:solidFill>
                  <a:srgbClr val="FF0000"/>
                </a:solidFill>
              </a:rPr>
              <a:t>Durée</a:t>
            </a:r>
            <a:r>
              <a:rPr lang="fr-FR" b="1">
                <a:solidFill>
                  <a:srgbClr val="FF0000"/>
                </a:solidFill>
              </a:rPr>
              <a:t>: </a:t>
            </a:r>
            <a:r>
              <a:rPr lang="fr-FR" b="0">
                <a:solidFill>
                  <a:srgbClr val="FF0000"/>
                </a:solidFill>
              </a:rPr>
              <a:t>30</a:t>
            </a:r>
            <a:r>
              <a:rPr lang="fr-FR" sz="1000">
                <a:solidFill>
                  <a:srgbClr val="FF0000"/>
                </a:solidFill>
              </a:rPr>
              <a:t> mi</a:t>
            </a:r>
            <a:r>
              <a:rPr lang="fr-FR" sz="1000"/>
              <a:t>ns</a:t>
            </a:r>
          </a:p>
          <a:p>
            <a:pPr marL="171450" lvl="0" indent="-171450" rtl="0">
              <a:buFont typeface="Arial" panose="020B0604020202020204" pitchFamily="34" charset="0"/>
              <a:buChar char="•"/>
            </a:pPr>
            <a:r>
              <a:rPr lang="fr-FR" sz="1050" b="1"/>
              <a:t>Notes à l'instructeur: </a:t>
            </a:r>
          </a:p>
          <a:p>
            <a:pPr marL="341313" lvl="1" indent="-171450" rtl="0">
              <a:buFont typeface="Arial" panose="020B0604020202020204" pitchFamily="34" charset="0"/>
              <a:buChar char="•"/>
            </a:pPr>
            <a:r>
              <a:rPr lang="fr-FR" sz="1000"/>
              <a:t>Fournissez</a:t>
            </a:r>
            <a:r>
              <a:rPr lang="fr-FR" sz="1000" baseline="0"/>
              <a:t> une brève introduction sur les plates-formes de sécurité Cisco</a:t>
            </a:r>
          </a:p>
          <a:p>
            <a:pPr marL="341313" lvl="1" indent="-171450" rtl="0">
              <a:buFont typeface="Arial" panose="020B0604020202020204" pitchFamily="34" charset="0"/>
              <a:buChar char="•"/>
            </a:pPr>
            <a:r>
              <a:rPr lang="fr-FR" sz="1000">
                <a:solidFill>
                  <a:prstClr val="black"/>
                </a:solidFill>
              </a:rPr>
              <a:t>Décrivez</a:t>
            </a:r>
            <a:r>
              <a:rPr lang="fr-FR" sz="1000" baseline="0">
                <a:solidFill>
                  <a:prstClr val="black"/>
                </a:solidFill>
              </a:rPr>
              <a:t> chaque plate-forme de sécurité, y compris l' </a:t>
            </a:r>
            <a:r>
              <a:rPr lang="fr-FR" sz="1000">
                <a:solidFill>
                  <a:prstClr val="black"/>
                </a:solidFill>
              </a:rPr>
              <a:t>architecture, l'intégration, l'environnement, les capacités et les API.</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a:t>Points clés : </a:t>
            </a:r>
            <a:r>
              <a:rPr lang="fr-FR" sz="1200" kern="1200">
                <a:solidFill>
                  <a:schemeClr val="tx1"/>
                </a:solidFill>
                <a:latin typeface="+mn-lt"/>
                <a:ea typeface="+mn-ea"/>
                <a:cs typeface="+mn-cs"/>
              </a:rPr>
              <a:t>Protection avancée contre les logiciels malveillants (AMP) pour les terminaux, Cisco Firepower Management Center (FMC), Cisco Firepower Threat Defense (FTD), Cisco Identity Services Engine (ISE), Cisco Threat Grid, Cisco Umbrella</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9681813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8.7.1 - Introduction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8.7.2 - </a:t>
            </a:r>
            <a:r>
              <a:rPr lang="fr-FR" sz="1200" b="0" i="0" kern="1200">
                <a:solidFill>
                  <a:schemeClr val="tx1"/>
                </a:solidFill>
                <a:latin typeface="+mn-lt"/>
                <a:ea typeface="+mn-ea"/>
                <a:cs typeface="+mn-cs"/>
              </a:rPr>
              <a:t>Cisco Advanced Malware Protection (AMP)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8.7.2 - </a:t>
            </a:r>
            <a:r>
              <a:rPr lang="fr-FR" sz="1200" b="0" i="0" kern="1200">
                <a:solidFill>
                  <a:schemeClr val="tx1"/>
                </a:solidFill>
                <a:latin typeface="+mn-lt"/>
                <a:ea typeface="+mn-ea"/>
                <a:cs typeface="+mn-cs"/>
              </a:rPr>
              <a:t>Cisco Advanced Malware Protection (AMP)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7299052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rtl="0"/>
            <a:r>
              <a:rPr lang="fr-FR" sz="1200" kern="1200">
                <a:solidFill>
                  <a:schemeClr val="tx1"/>
                </a:solidFill>
                <a:latin typeface="Arial" charset="0"/>
                <a:ea typeface="ＭＳ Ｐゴシック" charset="0"/>
                <a:cs typeface="ＭＳ Ｐゴシック" charset="0"/>
              </a:rPr>
              <a:t>8.7.3 - </a:t>
            </a:r>
            <a:r>
              <a:rPr lang="fr-FR" sz="1200" b="0" i="0" kern="1200">
                <a:solidFill>
                  <a:schemeClr val="tx1"/>
                </a:solidFill>
                <a:latin typeface="+mn-lt"/>
                <a:ea typeface="+mn-ea"/>
                <a:cs typeface="+mn-cs"/>
              </a:rPr>
              <a:t>Produits Cisco Firepower</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rtl="0"/>
            <a:r>
              <a:rPr lang="fr-FR" sz="1200" kern="1200">
                <a:solidFill>
                  <a:schemeClr val="tx1"/>
                </a:solidFill>
                <a:latin typeface="Arial" charset="0"/>
                <a:ea typeface="ＭＳ Ｐゴシック" charset="0"/>
                <a:cs typeface="ＭＳ Ｐゴシック" charset="0"/>
              </a:rPr>
              <a:t>8.7.3 - </a:t>
            </a:r>
            <a:r>
              <a:rPr lang="fr-FR" sz="1200" b="0" i="0" kern="1200">
                <a:solidFill>
                  <a:schemeClr val="tx1"/>
                </a:solidFill>
                <a:latin typeface="+mn-lt"/>
                <a:ea typeface="+mn-ea"/>
                <a:cs typeface="+mn-cs"/>
              </a:rPr>
              <a:t>Produits Cisco Firepower</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46724153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rtl="0"/>
            <a:r>
              <a:rPr lang="fr-FR" sz="1200" kern="1200">
                <a:solidFill>
                  <a:schemeClr val="tx1"/>
                </a:solidFill>
                <a:latin typeface="Arial" charset="0"/>
                <a:ea typeface="ＭＳ Ｐゴシック" charset="0"/>
                <a:cs typeface="ＭＳ Ｐゴシック" charset="0"/>
              </a:rPr>
              <a:t>8.7.3 - </a:t>
            </a:r>
            <a:r>
              <a:rPr lang="fr-FR" sz="1200" b="0" i="0" kern="1200">
                <a:solidFill>
                  <a:schemeClr val="tx1"/>
                </a:solidFill>
                <a:latin typeface="+mn-lt"/>
                <a:ea typeface="+mn-ea"/>
                <a:cs typeface="+mn-cs"/>
              </a:rPr>
              <a:t>Produits Cisco Firepower</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11941998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8.7.4 - </a:t>
            </a:r>
            <a:r>
              <a:rPr lang="fr-FR" sz="1200" b="0" i="0" kern="1200">
                <a:solidFill>
                  <a:schemeClr val="tx1"/>
                </a:solidFill>
                <a:latin typeface="+mn-lt"/>
                <a:ea typeface="+mn-ea"/>
                <a:cs typeface="+mn-cs"/>
              </a:rPr>
              <a:t>Moteur de services d'identité Cisco (ISE)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fr-FR" sz="1200" b="0"/>
              <a:t>Source :</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a:t>8 – Plates-formes et développement Cisco</a:t>
            </a:r>
          </a:p>
          <a:p>
            <a:pPr rtl="0">
              <a:lnSpc>
                <a:spcPct val="80000"/>
              </a:lnSpc>
              <a:buFontTx/>
              <a:buNone/>
            </a:pPr>
            <a:r>
              <a:rPr lang="fr-FR" sz="1200" kern="1200">
                <a:solidFill>
                  <a:schemeClr val="tx1"/>
                </a:solidFill>
                <a:latin typeface="Arial" charset="0"/>
                <a:ea typeface="ＭＳ Ｐゴシック" charset="0"/>
                <a:cs typeface="ＭＳ Ｐゴシック" charset="0"/>
              </a:rPr>
              <a:t>8.2 – Cisco SDKs</a:t>
            </a:r>
          </a:p>
          <a:p>
            <a:pPr>
              <a:lnSpc>
                <a:spcPct val="80000"/>
              </a:lnSpc>
              <a:buFontTx/>
              <a:buNone/>
            </a:pPr>
            <a:endParaRPr lang="en-IN" sz="1200" kern="1200" baseline="0" dirty="0">
              <a:solidFill>
                <a:schemeClr val="tx1"/>
              </a:solidFill>
              <a:latin typeface="Arial" charset="0"/>
              <a:ea typeface="ＭＳ Ｐゴシック" charset="0"/>
              <a:cs typeface="ＭＳ Ｐゴシック" charset="0"/>
            </a:endParaRPr>
          </a:p>
          <a:p>
            <a:pPr rtl="0"/>
            <a:r>
              <a:rPr lang="fr-FR" sz="1050" b="1" u="sng"/>
              <a:t>Activités en session / Explications :</a:t>
            </a:r>
          </a:p>
          <a:p>
            <a:pPr marL="171450" lvl="0" indent="-171450" rtl="0">
              <a:buFont typeface="Arial" panose="020B0604020202020204" pitchFamily="34" charset="0"/>
              <a:buChar char="•"/>
            </a:pPr>
            <a:r>
              <a:rPr lang="fr-FR" sz="1050" b="1">
                <a:solidFill>
                  <a:srgbClr val="FF0000"/>
                </a:solidFill>
              </a:rPr>
              <a:t>Durée</a:t>
            </a:r>
            <a:r>
              <a:rPr lang="fr-FR" b="1">
                <a:solidFill>
                  <a:srgbClr val="FF0000"/>
                </a:solidFill>
              </a:rPr>
              <a:t>: </a:t>
            </a:r>
            <a:r>
              <a:rPr lang="fr-FR" sz="1000">
                <a:solidFill>
                  <a:srgbClr val="FF0000"/>
                </a:solidFill>
              </a:rPr>
              <a:t>5 mi</a:t>
            </a:r>
            <a:r>
              <a:rPr lang="fr-FR" sz="1000"/>
              <a:t>ns</a:t>
            </a:r>
          </a:p>
          <a:p>
            <a:pPr marL="171450" lvl="0" indent="-171450" rtl="0">
              <a:buFont typeface="Arial" panose="020B0604020202020204" pitchFamily="34" charset="0"/>
              <a:buChar char="•"/>
            </a:pPr>
            <a:r>
              <a:rPr lang="fr-FR" sz="1050" b="1"/>
              <a:t>Notes à l'instructeur: </a:t>
            </a:r>
          </a:p>
          <a:p>
            <a:pPr marL="341313" lvl="1" indent="-171450" rtl="0">
              <a:buFont typeface="Arial" panose="020B0604020202020204" pitchFamily="34" charset="0"/>
              <a:buChar char="•"/>
            </a:pPr>
            <a:r>
              <a:rPr lang="fr-FR" sz="1000" b="0">
                <a:solidFill>
                  <a:prstClr val="black"/>
                </a:solidFill>
              </a:rPr>
              <a:t>Infèrera les apprenants sur </a:t>
            </a:r>
            <a:r>
              <a:rPr lang="fr-FR" sz="1000"/>
              <a:t>le Kit de développement logiciel</a:t>
            </a:r>
            <a:r>
              <a:rPr lang="fr-FR" sz="1000">
                <a:solidFill>
                  <a:srgbClr val="FF0000"/>
                </a:solidFill>
              </a:rPr>
              <a:t> </a:t>
            </a:r>
            <a:r>
              <a:rPr lang="fr-FR" sz="1000"/>
              <a:t>(SDK).</a:t>
            </a:r>
          </a:p>
          <a:p>
            <a:pPr marL="341313" lvl="1" indent="-171450" rtl="0">
              <a:buFont typeface="Arial" panose="020B0604020202020204" pitchFamily="34" charset="0"/>
              <a:buChar char="•"/>
            </a:pPr>
            <a:r>
              <a:rPr lang="fr-FR" sz="1000" b="0" baseline="0">
                <a:solidFill>
                  <a:prstClr val="black"/>
                </a:solidFill>
              </a:rPr>
              <a:t>Répertorier les SDK en cours d'exécution sur les plates-formes Cisco.</a:t>
            </a:r>
          </a:p>
          <a:p>
            <a:pPr marL="341313" lvl="1" indent="-171450">
              <a:buFont typeface="Arial" panose="020B0604020202020204" pitchFamily="34" charset="0"/>
              <a:buChar char="•"/>
            </a:pPr>
            <a:endParaRPr lang="en-US" sz="1000" dirty="0">
              <a:solidFill>
                <a:prstClr val="black"/>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a:t>Points clés : </a:t>
            </a:r>
            <a:r>
              <a:rPr lang="fr-FR" sz="1200" b="0"/>
              <a:t>SDK</a:t>
            </a:r>
            <a:r>
              <a:rPr lang="fr-FR" sz="1200" b="1"/>
              <a:t>, </a:t>
            </a:r>
            <a:r>
              <a:rPr lang="fr-FR" sz="1200" b="0" kern="1200" baseline="0">
                <a:solidFill>
                  <a:schemeClr val="tx1"/>
                </a:solidFill>
                <a:latin typeface="Arial" charset="0"/>
                <a:ea typeface="ＭＳ Ｐゴシック" charset="0"/>
              </a:rPr>
              <a:t>SDK Cisco</a:t>
            </a:r>
          </a:p>
        </p:txBody>
      </p:sp>
      <p:sp>
        <p:nvSpPr>
          <p:cNvPr id="4" name="Slide Number Placeholder 3"/>
          <p:cNvSpPr>
            <a:spLocks noGrp="1"/>
          </p:cNvSpPr>
          <p:nvPr>
            <p:ph type="sldNum" sz="quarter" idx="10"/>
          </p:nvPr>
        </p:nvSpPr>
        <p:spPr/>
        <p:txBody>
          <a:bodyPr/>
          <a:lstStyle/>
          <a:p>
            <a:pPr rtl="0"/>
            <a:fld id="{5641018C-6CAF-B84E-B92C-ECB119457FBA}" type="slidenum">
              <a:rPr/>
              <a:pPr rtl="0"/>
              <a:t>14</a:t>
            </a:fld>
            <a:endParaRPr/>
          </a:p>
        </p:txBody>
      </p:sp>
    </p:spTree>
    <p:extLst>
      <p:ext uri="{BB962C8B-B14F-4D97-AF65-F5344CB8AC3E}">
        <p14:creationId xmlns="" xmlns:c="http://schemas.openxmlformats.org/drawingml/2006/chart" xmlns:c15="http://schemas.microsoft.com/office/drawing/2012/chart" xmlns:p14="http://schemas.microsoft.com/office/powerpoint/2010/main" val="6255296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8.7.4 - </a:t>
            </a:r>
            <a:r>
              <a:rPr lang="fr-FR" sz="1200" b="0" i="0" kern="1200">
                <a:solidFill>
                  <a:schemeClr val="tx1"/>
                </a:solidFill>
                <a:latin typeface="+mn-lt"/>
                <a:ea typeface="+mn-ea"/>
                <a:cs typeface="+mn-cs"/>
              </a:rPr>
              <a:t>Moteur de services d'identité Cisco (ISE)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rtl="0"/>
            <a:r>
              <a:rPr lang="fr-FR" sz="1200" kern="1200">
                <a:solidFill>
                  <a:schemeClr val="tx1"/>
                </a:solidFill>
                <a:latin typeface="Arial" charset="0"/>
                <a:ea typeface="ＭＳ Ｐゴシック" charset="0"/>
                <a:cs typeface="ＭＳ Ｐゴシック" charset="0"/>
              </a:rPr>
              <a:t>8.7.5 - </a:t>
            </a:r>
            <a:r>
              <a:rPr lang="fr-FR" sz="1200" b="0" i="0" kern="1200">
                <a:solidFill>
                  <a:schemeClr val="tx1"/>
                </a:solidFill>
                <a:latin typeface="+mn-lt"/>
                <a:ea typeface="+mn-ea"/>
                <a:cs typeface="+mn-cs"/>
              </a:rPr>
              <a:t>Grille de menace Cisco (Cisco Threat Grid)</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rtl="0"/>
            <a:r>
              <a:rPr lang="fr-FR" sz="1200" kern="1200">
                <a:solidFill>
                  <a:schemeClr val="tx1"/>
                </a:solidFill>
                <a:latin typeface="Arial" charset="0"/>
                <a:ea typeface="ＭＳ Ｐゴシック" charset="0"/>
                <a:cs typeface="ＭＳ Ｐゴシック" charset="0"/>
              </a:rPr>
              <a:t>8.7.5 - </a:t>
            </a:r>
            <a:r>
              <a:rPr lang="fr-FR" sz="1200" b="0" i="0" kern="1200">
                <a:solidFill>
                  <a:schemeClr val="tx1"/>
                </a:solidFill>
                <a:latin typeface="+mn-lt"/>
                <a:ea typeface="+mn-ea"/>
                <a:cs typeface="+mn-cs"/>
              </a:rPr>
              <a:t>Grille de menace Cisco (Cisco Threat Grid)</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rtl="0"/>
            <a:r>
              <a:rPr lang="fr-FR" sz="1200" kern="1200">
                <a:solidFill>
                  <a:schemeClr val="tx1"/>
                </a:solidFill>
                <a:latin typeface="Arial" charset="0"/>
                <a:ea typeface="ＭＳ Ｐゴシック" charset="0"/>
                <a:cs typeface="ＭＳ Ｐゴシック" charset="0"/>
              </a:rPr>
              <a:t>8.7.6 - </a:t>
            </a:r>
            <a:r>
              <a:rPr lang="fr-FR" sz="1200" b="0" i="0" kern="1200">
                <a:solidFill>
                  <a:schemeClr val="tx1"/>
                </a:solidFill>
                <a:latin typeface="+mn-lt"/>
                <a:ea typeface="+mn-ea"/>
                <a:cs typeface="+mn-cs"/>
              </a:rPr>
              <a:t>Cisco Umbrella</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8.7</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sécurité Cisco</a:t>
            </a:r>
          </a:p>
          <a:p>
            <a:pPr rtl="0"/>
            <a:r>
              <a:rPr lang="fr-FR" sz="1200" kern="1200">
                <a:solidFill>
                  <a:schemeClr val="tx1"/>
                </a:solidFill>
                <a:latin typeface="Arial" charset="0"/>
                <a:ea typeface="ＭＳ Ｐゴシック" charset="0"/>
                <a:cs typeface="ＭＳ Ｐゴシック" charset="0"/>
              </a:rPr>
              <a:t>8.7.6 - </a:t>
            </a:r>
            <a:r>
              <a:rPr lang="fr-FR" sz="1200" b="0" i="0" kern="1200">
                <a:solidFill>
                  <a:schemeClr val="tx1"/>
                </a:solidFill>
                <a:latin typeface="+mn-lt"/>
                <a:ea typeface="+mn-ea"/>
                <a:cs typeface="+mn-cs"/>
              </a:rPr>
              <a:t>Cisco Umbrella</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Source :</a:t>
            </a:r>
          </a:p>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8.8</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Résumé des plates-formes et du développement de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rtl="0"/>
            <a:r>
              <a:rPr lang="fr-FR" sz="1050" b="1" u="sng"/>
              <a:t>Activités en session / Explications :</a:t>
            </a:r>
          </a:p>
          <a:p>
            <a:pPr marL="171450" lvl="0" indent="-171450" rtl="0">
              <a:buFont typeface="Arial" panose="020B0604020202020204" pitchFamily="34" charset="0"/>
              <a:buChar char="•"/>
            </a:pPr>
            <a:r>
              <a:rPr lang="fr-FR" sz="1050" b="1">
                <a:solidFill>
                  <a:srgbClr val="FF0000"/>
                </a:solidFill>
              </a:rPr>
              <a:t>Durée</a:t>
            </a:r>
            <a:r>
              <a:rPr lang="fr-FR" b="1">
                <a:solidFill>
                  <a:srgbClr val="FF0000"/>
                </a:solidFill>
              </a:rPr>
              <a:t>: </a:t>
            </a:r>
            <a:r>
              <a:rPr lang="fr-FR" b="0">
                <a:solidFill>
                  <a:srgbClr val="FF0000"/>
                </a:solidFill>
              </a:rPr>
              <a:t>5</a:t>
            </a:r>
            <a:r>
              <a:rPr lang="fr-FR" sz="1000">
                <a:solidFill>
                  <a:srgbClr val="FF0000"/>
                </a:solidFill>
              </a:rPr>
              <a:t> mi</a:t>
            </a:r>
            <a:r>
              <a:rPr lang="fr-FR" sz="1000"/>
              <a:t>ns</a:t>
            </a:r>
          </a:p>
          <a:p>
            <a:pPr marL="171450" lvl="0" indent="-171450" rtl="0">
              <a:buFont typeface="Arial" panose="020B0604020202020204" pitchFamily="34" charset="0"/>
              <a:buChar char="•"/>
            </a:pPr>
            <a:r>
              <a:rPr lang="fr-FR" sz="1050" b="1"/>
              <a:t>Notes à l'instructeur: </a:t>
            </a:r>
          </a:p>
          <a:p>
            <a:pPr marL="341313" lvl="1" indent="-171450" algn="l" defTabSz="457200" rtl="0" eaLnBrk="1" latinLnBrk="0" hangingPunct="1">
              <a:buFont typeface="Arial" panose="020B0604020202020204" pitchFamily="34" charset="0"/>
              <a:buChar char="•"/>
              <a:tabLst>
                <a:tab pos="117475" algn="l"/>
              </a:tabLst>
            </a:pPr>
            <a:r>
              <a:rPr lang="fr-FR" sz="1200" kern="1200">
                <a:solidFill>
                  <a:schemeClr val="tx1"/>
                </a:solidFill>
                <a:latin typeface="+mn-lt"/>
                <a:ea typeface="+mn-ea"/>
                <a:cs typeface="+mn-cs"/>
              </a:rPr>
              <a:t>Lisez les points récapitulatifs mentionnés sur la diapositive.</a:t>
            </a:r>
          </a:p>
          <a:p>
            <a:pPr marL="341313" lvl="1" indent="-171450" algn="l" defTabSz="457200" rtl="0" eaLnBrk="1" latinLnBrk="0" hangingPunct="1">
              <a:buFont typeface="Arial" panose="020B0604020202020204" pitchFamily="34" charset="0"/>
              <a:buChar char="•"/>
            </a:pPr>
            <a:r>
              <a:rPr lang="fr-FR" sz="1200" kern="1200">
                <a:solidFill>
                  <a:schemeClr val="tx1"/>
                </a:solidFill>
                <a:latin typeface="+mn-lt"/>
                <a:ea typeface="+mn-ea"/>
                <a:cs typeface="+mn-cs"/>
              </a:rPr>
              <a:t>Discutez de la même façon avec les participants.</a:t>
            </a:r>
          </a:p>
          <a:p>
            <a:pPr marL="341313" lvl="1" indent="-171450" algn="l" defTabSz="457200" rtl="0" eaLnBrk="1" latinLnBrk="0" hangingPunct="1">
              <a:buFont typeface="Arial" panose="020B0604020202020204" pitchFamily="34" charset="0"/>
              <a:buChar char="•"/>
            </a:pPr>
            <a:r>
              <a:rPr lang="fr-FR" sz="1200" kern="1200">
                <a:solidFill>
                  <a:schemeClr val="tx1"/>
                </a:solidFill>
                <a:latin typeface="+mn-lt"/>
                <a:ea typeface="+mn-ea"/>
                <a:cs typeface="+mn-cs"/>
              </a:rPr>
              <a:t>Demandez s'ils ont des questions ou des doutes. </a:t>
            </a:r>
          </a:p>
          <a:p>
            <a:pPr marL="341313" lvl="1" indent="-171450" algn="l" defTabSz="457200" rtl="0" eaLnBrk="1" latinLnBrk="0" hangingPunct="1">
              <a:buFont typeface="Arial" panose="020B0604020202020204" pitchFamily="34" charset="0"/>
              <a:buChar char="•"/>
            </a:pPr>
            <a:r>
              <a:rPr lang="fr-FR" sz="1200" kern="1200">
                <a:solidFill>
                  <a:schemeClr val="tx1"/>
                </a:solidFill>
                <a:latin typeface="+mn-lt"/>
                <a:ea typeface="+mn-ea"/>
                <a:cs typeface="+mn-cs"/>
              </a:rPr>
              <a:t>Aidez</a:t>
            </a:r>
            <a:r>
              <a:rPr lang="fr-FR" sz="1200" kern="1200" baseline="0">
                <a:solidFill>
                  <a:schemeClr val="tx1"/>
                </a:solidFill>
                <a:latin typeface="+mn-lt"/>
                <a:ea typeface="+mn-ea"/>
                <a:cs typeface="+mn-cs"/>
              </a:rPr>
              <a:t> les apprenants</a:t>
            </a:r>
            <a:r>
              <a:rPr lang="fr-FR" sz="1200" kern="1200">
                <a:solidFill>
                  <a:schemeClr val="tx1"/>
                </a:solidFill>
                <a:latin typeface="+mn-lt"/>
                <a:ea typeface="+mn-ea"/>
                <a:cs typeface="+mn-cs"/>
              </a:rPr>
              <a:t> à effectuer les traceurs de paquets.</a:t>
            </a:r>
          </a:p>
          <a:p>
            <a:pPr marL="341313" lvl="1" indent="-171450" algn="l" defTabSz="457200" rtl="0" eaLnBrk="1" latinLnBrk="0" hangingPunct="1">
              <a:buFont typeface="Arial" panose="020B0604020202020204" pitchFamily="34" charset="0"/>
              <a:buChar char="•"/>
            </a:pPr>
            <a:r>
              <a:rPr lang="fr-FR" sz="1200" kern="1200">
                <a:solidFill>
                  <a:schemeClr val="tx1"/>
                </a:solidFill>
                <a:latin typeface="+mn-lt"/>
                <a:ea typeface="+mn-ea"/>
                <a:cs typeface="+mn-cs"/>
              </a:rPr>
              <a:t>À la fin, assurez-vous que les apprenants prennent le quiz du module.</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1"/>
              <a:t>Points clés : </a:t>
            </a:r>
            <a:r>
              <a:rPr lang="fr-FR" sz="1200" kern="1200">
                <a:solidFill>
                  <a:schemeClr val="tx1"/>
                </a:solidFill>
                <a:latin typeface="+mn-lt"/>
                <a:ea typeface="+mn-ea"/>
                <a:cs typeface="+mn-cs"/>
              </a:rPr>
              <a:t>N﻿A</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9681813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8.8</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Résumé des plates-formes et du développement de Cisco</a:t>
            </a:r>
          </a:p>
          <a:p>
            <a:pPr rtl="0"/>
            <a:r>
              <a:rPr lang="fr-FR" sz="1200" kern="1200">
                <a:solidFill>
                  <a:schemeClr val="tx1"/>
                </a:solidFill>
                <a:latin typeface="Arial" charset="0"/>
                <a:ea typeface="ＭＳ Ｐゴシック" charset="0"/>
                <a:cs typeface="ＭＳ Ｐゴシック" charset="0"/>
              </a:rPr>
              <a:t>8.8.1 –Qu'est-ce que j'ai </a:t>
            </a:r>
            <a:r>
              <a:rPr lang="fr-FR" sz="1200" kern="1200" baseline="0">
                <a:solidFill>
                  <a:schemeClr val="tx1"/>
                </a:solidFill>
                <a:latin typeface="Arial" charset="0"/>
                <a:ea typeface="ＭＳ Ｐゴシック" charset="0"/>
                <a:cs typeface="ＭＳ Ｐゴシック" charset="0"/>
              </a:rPr>
              <a:t>appris dans ce module?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8.8</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Résumé des plates-formes et du développement de Cisco</a:t>
            </a:r>
          </a:p>
          <a:p>
            <a:pPr rtl="0"/>
            <a:r>
              <a:rPr lang="fr-FR" sz="1200" kern="1200">
                <a:solidFill>
                  <a:schemeClr val="tx1"/>
                </a:solidFill>
                <a:latin typeface="Arial" charset="0"/>
                <a:ea typeface="ＭＳ Ｐゴシック" charset="0"/>
                <a:cs typeface="ＭＳ Ｐゴシック" charset="0"/>
              </a:rPr>
              <a:t>8.8.1 –Qu'est-ce que j'ai </a:t>
            </a:r>
            <a:r>
              <a:rPr lang="fr-FR" sz="1200" kern="1200" baseline="0">
                <a:solidFill>
                  <a:schemeClr val="tx1"/>
                </a:solidFill>
                <a:latin typeface="Arial" charset="0"/>
                <a:ea typeface="ＭＳ Ｐゴシック" charset="0"/>
                <a:cs typeface="ＭＳ Ｐゴシック" charset="0"/>
              </a:rPr>
              <a:t>appris dans ce module?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8.8</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Résumé des plates-formes et du développement de Cisco</a:t>
            </a:r>
          </a:p>
          <a:p>
            <a:pPr rtl="0"/>
            <a:r>
              <a:rPr lang="fr-FR" sz="1200" kern="1200">
                <a:solidFill>
                  <a:schemeClr val="tx1"/>
                </a:solidFill>
                <a:latin typeface="Arial" charset="0"/>
                <a:ea typeface="ＭＳ Ｐゴシック" charset="0"/>
                <a:cs typeface="ＭＳ Ｐゴシック" charset="0"/>
              </a:rPr>
              <a:t>8.8.1 –Qu'est-ce que j'ai </a:t>
            </a:r>
            <a:r>
              <a:rPr lang="fr-FR" sz="1200" kern="1200" baseline="0">
                <a:solidFill>
                  <a:schemeClr val="tx1"/>
                </a:solidFill>
                <a:latin typeface="Arial" charset="0"/>
                <a:ea typeface="ＭＳ Ｐゴシック" charset="0"/>
                <a:cs typeface="ＭＳ Ｐゴシック" charset="0"/>
              </a:rPr>
              <a:t>appris dans ce module?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8.8</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Résumé des plates-formes et du développement de Cisco</a:t>
            </a:r>
          </a:p>
          <a:p>
            <a:pPr rtl="0"/>
            <a:r>
              <a:rPr lang="fr-FR" sz="1200" kern="1200">
                <a:solidFill>
                  <a:schemeClr val="tx1"/>
                </a:solidFill>
                <a:latin typeface="Arial" charset="0"/>
                <a:ea typeface="ＭＳ Ｐゴシック" charset="0"/>
                <a:cs typeface="ＭＳ Ｐゴシック" charset="0"/>
              </a:rPr>
              <a:t>8.8.2 — Packet Tracer - </a:t>
            </a:r>
            <a:r>
              <a:rPr lang="fr-FR" sz="1200" b="0" i="0" kern="1200">
                <a:solidFill>
                  <a:schemeClr val="tx1"/>
                </a:solidFill>
                <a:latin typeface="+mn-lt"/>
                <a:ea typeface="+mn-ea"/>
                <a:cs typeface="+mn-cs"/>
              </a:rPr>
              <a:t>Comparer à l'aide de l'interface de ligne de commande et d'un contrôleur SDN pour gérer un réseau</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rtl="0">
              <a:lnSpc>
                <a:spcPct val="80000"/>
              </a:lnSpc>
              <a:buFontTx/>
              <a:buNone/>
            </a:pPr>
            <a:r>
              <a:rPr lang="fr-FR" sz="1200" kern="1200">
                <a:solidFill>
                  <a:schemeClr val="tx1"/>
                </a:solidFill>
                <a:latin typeface="Arial" charset="0"/>
                <a:ea typeface="ＭＳ Ｐゴシック" charset="0"/>
                <a:cs typeface="ＭＳ Ｐゴシック" charset="0"/>
              </a:rPr>
              <a:t>8.2 - Cisco SDKs</a:t>
            </a:r>
          </a:p>
          <a:p>
            <a:pPr rtl="0">
              <a:lnSpc>
                <a:spcPct val="80000"/>
              </a:lnSpc>
              <a:buFontTx/>
              <a:buNone/>
            </a:pPr>
            <a:r>
              <a:rPr lang="fr-FR" sz="1200" kern="1200">
                <a:solidFill>
                  <a:schemeClr val="tx1"/>
                </a:solidFill>
                <a:latin typeface="Arial" charset="0"/>
                <a:ea typeface="ＭＳ Ｐゴシック" charset="0"/>
                <a:cs typeface="ＭＳ Ｐゴシック" charset="0"/>
              </a:rPr>
              <a:t>8.2.1 - Qu'est-ce qu'un SDK ?</a:t>
            </a: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8.8</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Résumé des plates-formes et du développement de Cisco</a:t>
            </a:r>
          </a:p>
          <a:p>
            <a:pPr rtl="0"/>
            <a:r>
              <a:rPr lang="fr-FR" sz="1200" kern="1200">
                <a:solidFill>
                  <a:schemeClr val="tx1"/>
                </a:solidFill>
                <a:latin typeface="Arial" charset="0"/>
                <a:ea typeface="ＭＳ Ｐゴシック" charset="0"/>
                <a:cs typeface="ＭＳ Ｐゴシック" charset="0"/>
              </a:rPr>
              <a:t>8.8.3 — Packet Tracer - </a:t>
            </a:r>
            <a:r>
              <a:rPr lang="fr-FR" sz="1200" b="0" i="0" kern="1200">
                <a:solidFill>
                  <a:schemeClr val="tx1"/>
                </a:solidFill>
                <a:latin typeface="+mn-lt"/>
                <a:ea typeface="+mn-ea"/>
                <a:cs typeface="+mn-cs"/>
              </a:rPr>
              <a:t>Implémenter les API REST avec un contrôleur SDN</a:t>
            </a:r>
          </a:p>
          <a:p>
            <a:pPr rtl="0"/>
            <a:r>
              <a:rPr lang="fr-FR" sz="1200" b="0" i="0" kern="1200">
                <a:solidFill>
                  <a:schemeClr val="tx1"/>
                </a:solidFill>
                <a:latin typeface="+mn-lt"/>
                <a:ea typeface="+mn-ea"/>
                <a:cs typeface="+mn-cs"/>
              </a:rPr>
              <a:t>8.8.4 — Module 8 : Plates-formes Cisco et quiz de développement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142</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r>
              <a:rPr lang="fr-FR" sz="1200" b="0"/>
              <a:t>8 </a:t>
            </a:r>
            <a:r>
              <a:rPr lang="fr-FR"/>
              <a:t>–</a:t>
            </a:r>
            <a:r>
              <a:rPr lang="fr-FR" sz="1200" b="0"/>
              <a:t> </a:t>
            </a:r>
            <a:r>
              <a:rPr lang="fr-FR" sz="1200" b="0" i="0" kern="1200">
                <a:solidFill>
                  <a:schemeClr val="tx1"/>
                </a:solidFill>
                <a:effectLst/>
                <a:latin typeface="+mn-lt"/>
                <a:ea typeface="+mn-ea"/>
                <a:cs typeface="+mn-cs"/>
              </a:rPr>
              <a:t>Cisco Platforms and Development</a:t>
            </a:r>
          </a:p>
          <a:p>
            <a:pPr rtl="0"/>
            <a:r>
              <a:rPr lang="fr-FR">
                <a:latin typeface="Arial" charset="0"/>
              </a:rPr>
              <a:t>New Terms and Commands</a:t>
            </a:r>
          </a:p>
        </p:txBody>
      </p:sp>
    </p:spTree>
    <p:extLst>
      <p:ext uri="{BB962C8B-B14F-4D97-AF65-F5344CB8AC3E}">
        <p14:creationId xmlns="" xmlns:c="http://schemas.openxmlformats.org/drawingml/2006/chart" xmlns:c15="http://schemas.microsoft.com/office/drawing/2012/chart" xmlns:p14="http://schemas.microsoft.com/office/powerpoint/2010/main" val="41560902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143</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r>
              <a:rPr lang="fr-FR" sz="1200" b="0"/>
              <a:t>8 </a:t>
            </a:r>
            <a:r>
              <a:rPr lang="fr-FR"/>
              <a:t>–</a:t>
            </a:r>
            <a:r>
              <a:rPr lang="fr-FR" sz="1200" b="0"/>
              <a:t> </a:t>
            </a:r>
            <a:r>
              <a:rPr lang="fr-FR" sz="1200" b="0" i="0" kern="1200">
                <a:solidFill>
                  <a:schemeClr val="tx1"/>
                </a:solidFill>
                <a:effectLst/>
                <a:latin typeface="+mn-lt"/>
                <a:ea typeface="+mn-ea"/>
                <a:cs typeface="+mn-cs"/>
              </a:rPr>
              <a:t>Cisco Platforms and Development</a:t>
            </a:r>
          </a:p>
          <a:p>
            <a:pPr rtl="0"/>
            <a:r>
              <a:rPr lang="fr-FR">
                <a:latin typeface="Arial" charset="0"/>
              </a:rPr>
              <a:t>New Terms and Commands</a:t>
            </a:r>
          </a:p>
        </p:txBody>
      </p:sp>
    </p:spTree>
    <p:extLst>
      <p:ext uri="{BB962C8B-B14F-4D97-AF65-F5344CB8AC3E}">
        <p14:creationId xmlns="" xmlns:c="http://schemas.openxmlformats.org/drawingml/2006/chart" xmlns:c15="http://schemas.microsoft.com/office/drawing/2012/chart" xmlns:p14="http://schemas.microsoft.com/office/powerpoint/2010/main" val="427354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fr-FR" sz="1200" b="0"/>
              <a:t>Source :</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a:t>8 – Plates-formes et développement Cisco</a:t>
            </a:r>
          </a:p>
          <a:p>
            <a:pPr rtl="0">
              <a:lnSpc>
                <a:spcPct val="80000"/>
              </a:lnSpc>
              <a:buFontTx/>
              <a:buNone/>
            </a:pPr>
            <a:r>
              <a:rPr lang="fr-FR" sz="1200" kern="1200">
                <a:solidFill>
                  <a:schemeClr val="tx1"/>
                </a:solidFill>
                <a:latin typeface="Arial" charset="0"/>
                <a:ea typeface="ＭＳ Ｐゴシック" charset="0"/>
                <a:cs typeface="ＭＳ Ｐゴシック" charset="0"/>
              </a:rPr>
              <a:t>8.3 - Comprendre la programmabilité des réseaux et les modèles de dispositifs</a:t>
            </a:r>
          </a:p>
          <a:p>
            <a:pPr>
              <a:lnSpc>
                <a:spcPct val="80000"/>
              </a:lnSpc>
              <a:buFontTx/>
              <a:buNone/>
            </a:pPr>
            <a:endParaRPr lang="en-IN" sz="1200" kern="1200" baseline="0" dirty="0">
              <a:solidFill>
                <a:schemeClr val="tx1"/>
              </a:solidFill>
              <a:latin typeface="Arial" charset="0"/>
              <a:ea typeface="ＭＳ Ｐゴシック" charset="0"/>
              <a:cs typeface="ＭＳ Ｐゴシック" charset="0"/>
            </a:endParaRPr>
          </a:p>
          <a:p>
            <a:pPr rtl="0"/>
            <a:r>
              <a:rPr lang="fr-FR" sz="1050" b="1" u="sng"/>
              <a:t>Activités en session / Explications :</a:t>
            </a:r>
          </a:p>
          <a:p>
            <a:pPr marL="171450" lvl="0" indent="-171450" rtl="0">
              <a:buFont typeface="Arial" panose="020B0604020202020204" pitchFamily="34" charset="0"/>
              <a:buChar char="•"/>
            </a:pPr>
            <a:r>
              <a:rPr lang="fr-FR" sz="1050" b="1">
                <a:solidFill>
                  <a:srgbClr val="FF0000"/>
                </a:solidFill>
              </a:rPr>
              <a:t>Durée</a:t>
            </a:r>
            <a:r>
              <a:rPr lang="fr-FR" b="1">
                <a:solidFill>
                  <a:srgbClr val="FF0000"/>
                </a:solidFill>
              </a:rPr>
              <a:t>: </a:t>
            </a:r>
            <a:r>
              <a:rPr lang="fr-FR" sz="1000" b="0">
                <a:solidFill>
                  <a:srgbClr val="FF0000"/>
                </a:solidFill>
              </a:rPr>
              <a:t>25</a:t>
            </a:r>
            <a:r>
              <a:rPr lang="fr-FR" sz="1000">
                <a:solidFill>
                  <a:srgbClr val="FF0000"/>
                </a:solidFill>
              </a:rPr>
              <a:t> mi</a:t>
            </a:r>
            <a:r>
              <a:rPr lang="fr-FR" sz="1000"/>
              <a:t>n</a:t>
            </a:r>
          </a:p>
          <a:p>
            <a:pPr marL="171450" lvl="0" indent="-171450" rtl="0">
              <a:buFont typeface="Arial" panose="020B0604020202020204" pitchFamily="34" charset="0"/>
              <a:buChar char="•"/>
            </a:pPr>
            <a:r>
              <a:rPr lang="fr-FR" sz="1050" b="1"/>
              <a:t>Notes à l'instructeur: </a:t>
            </a:r>
          </a:p>
          <a:p>
            <a:pPr marL="628650" lvl="1" indent="-171450" rtl="0">
              <a:buFont typeface="Arial" panose="020B0604020202020204" pitchFamily="34" charset="0"/>
              <a:buChar char="•"/>
            </a:pPr>
            <a:r>
              <a:rPr lang="fr-FR" sz="1050" b="0"/>
              <a:t>Expliquer</a:t>
            </a:r>
            <a:r>
              <a:rPr lang="fr-FR" sz="1050" b="0" baseline="0"/>
              <a:t> ce qu'est la programmabilité pilotée par un modèle</a:t>
            </a:r>
          </a:p>
          <a:p>
            <a:pPr marL="628650" lvl="1" indent="-171450" rtl="0">
              <a:buFont typeface="Arial" panose="020B0604020202020204" pitchFamily="34" charset="0"/>
              <a:buChar char="•"/>
            </a:pPr>
            <a:r>
              <a:rPr lang="fr-FR" sz="1050" b="0" baseline="0"/>
              <a:t>Définir YANG</a:t>
            </a:r>
          </a:p>
          <a:p>
            <a:pPr marL="628650" lvl="1" indent="-171450" rtl="0">
              <a:buFont typeface="Arial" panose="020B0604020202020204" pitchFamily="34" charset="0"/>
              <a:buChar char="•"/>
            </a:pPr>
            <a:r>
              <a:rPr lang="fr-FR" sz="1050" b="0" baseline="0"/>
              <a:t>Définir NETCONF</a:t>
            </a:r>
          </a:p>
          <a:p>
            <a:pPr marL="628650" lvl="1" indent="-171450" rtl="0">
              <a:buFont typeface="Arial" panose="020B0604020202020204" pitchFamily="34" charset="0"/>
              <a:buChar char="•"/>
            </a:pPr>
            <a:r>
              <a:rPr lang="fr-FR" sz="1050" b="0" baseline="0"/>
              <a:t>Différencier entre NETCONF et SNMP</a:t>
            </a:r>
          </a:p>
          <a:p>
            <a:pPr marL="628650" lvl="1" indent="-171450" rtl="0">
              <a:buFont typeface="Arial" panose="020B0604020202020204" pitchFamily="34" charset="0"/>
              <a:buChar char="•"/>
            </a:pPr>
            <a:r>
              <a:rPr lang="fr-FR" sz="1050" b="0" baseline="0"/>
              <a:t>Discuter RESTCONF</a:t>
            </a:r>
          </a:p>
          <a:p>
            <a:pPr marL="628650" lvl="1" indent="-171450" rtl="0">
              <a:buFont typeface="Arial" panose="020B0604020202020204" pitchFamily="34" charset="0"/>
              <a:buChar char="•"/>
            </a:pPr>
            <a:r>
              <a:rPr lang="fr-FR" sz="1050" b="0" baseline="0"/>
              <a:t>À la fin du sujet, renseignez-vous sur les performances des apprenants dans les sessions de laboratoire.</a:t>
            </a:r>
          </a:p>
          <a:p>
            <a:pPr marL="171450" lvl="0" indent="-171450" rtl="0">
              <a:buFont typeface="Arial" panose="020B0604020202020204" pitchFamily="34" charset="0"/>
              <a:buChar char="•"/>
            </a:pPr>
            <a:r>
              <a:rPr lang="fr-FR" sz="1200" b="1"/>
              <a:t>Points clés : </a:t>
            </a:r>
            <a:r>
              <a:rPr lang="fr-FR" sz="1000" b="0" i="0" kern="1200" baseline="0">
                <a:solidFill>
                  <a:schemeClr val="tx1"/>
                </a:solidFill>
                <a:latin typeface="+mn-lt"/>
                <a:ea typeface="+mn-ea"/>
                <a:cs typeface="+mn-cs"/>
              </a:rPr>
              <a:t>YANG, NETCONF, RESTCONF</a:t>
            </a:r>
          </a:p>
        </p:txBody>
      </p:sp>
      <p:sp>
        <p:nvSpPr>
          <p:cNvPr id="4" name="Slide Number Placeholder 3"/>
          <p:cNvSpPr>
            <a:spLocks noGrp="1"/>
          </p:cNvSpPr>
          <p:nvPr>
            <p:ph type="sldNum" sz="quarter" idx="10"/>
          </p:nvPr>
        </p:nvSpPr>
        <p:spPr/>
        <p:txBody>
          <a:bodyPr/>
          <a:lstStyle/>
          <a:p>
            <a:pPr rtl="0"/>
            <a:fld id="{5641018C-6CAF-B84E-B92C-ECB119457FBA}" type="slidenum">
              <a:rPr/>
              <a:pPr rtl="0"/>
              <a:t>16</a:t>
            </a:fld>
            <a:endParaRPr/>
          </a:p>
        </p:txBody>
      </p:sp>
    </p:spTree>
    <p:extLst>
      <p:ext uri="{BB962C8B-B14F-4D97-AF65-F5344CB8AC3E}">
        <p14:creationId xmlns="" xmlns:c="http://schemas.openxmlformats.org/drawingml/2006/chart" xmlns:c15="http://schemas.microsoft.com/office/drawing/2012/chart" xmlns:p14="http://schemas.microsoft.com/office/powerpoint/2010/main" val="62552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8.3.1 - </a:t>
            </a:r>
            <a:r>
              <a:rPr lang="fr-FR" sz="1200" b="0" i="0" kern="1200">
                <a:solidFill>
                  <a:schemeClr val="tx1"/>
                </a:solidFill>
                <a:latin typeface="+mn-lt"/>
                <a:ea typeface="+mn-ea"/>
                <a:cs typeface="+mn-cs"/>
              </a:rPr>
              <a:t>Qu'est-ce que la programmabilité pilotée par les modèles ?</a:t>
            </a: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8.3.2 - </a:t>
            </a:r>
            <a:r>
              <a:rPr lang="fr-FR" sz="1200" b="0" i="0" kern="1200">
                <a:solidFill>
                  <a:schemeClr val="tx1"/>
                </a:solidFill>
                <a:latin typeface="+mn-lt"/>
                <a:ea typeface="+mn-ea"/>
                <a:cs typeface="+mn-cs"/>
              </a:rPr>
              <a:t>Qu'est-ce que YANG ?</a:t>
            </a: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8.3.2 - </a:t>
            </a:r>
            <a:r>
              <a:rPr lang="fr-FR" sz="1200" b="0" i="0" kern="1200">
                <a:solidFill>
                  <a:schemeClr val="tx1"/>
                </a:solidFill>
                <a:latin typeface="+mn-lt"/>
                <a:ea typeface="+mn-ea"/>
                <a:cs typeface="+mn-cs"/>
              </a:rPr>
              <a:t>Qu'est-ce que YANG ?</a:t>
            </a:r>
          </a:p>
        </p:txBody>
      </p:sp>
    </p:spTree>
    <p:extLst>
      <p:ext uri="{BB962C8B-B14F-4D97-AF65-F5344CB8AC3E}">
        <p14:creationId xmlns="" xmlns:c="http://schemas.openxmlformats.org/drawingml/2006/chart" xmlns:c15="http://schemas.microsoft.com/office/drawing/2012/chart" xmlns:p14="http://schemas.microsoft.com/office/powerpoint/2010/main" val="2946652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8.3.2 - </a:t>
            </a:r>
            <a:r>
              <a:rPr lang="fr-FR" sz="1200" b="0" i="0" kern="1200">
                <a:solidFill>
                  <a:schemeClr val="tx1"/>
                </a:solidFill>
                <a:latin typeface="+mn-lt"/>
                <a:ea typeface="+mn-ea"/>
                <a:cs typeface="+mn-cs"/>
              </a:rPr>
              <a:t>Qu'est-ce que YANG ?</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rtl="0"/>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 xmlns:c="http://schemas.openxmlformats.org/drawingml/2006/chart" xmlns:c15="http://schemas.microsoft.com/office/drawing/2012/chart"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8.3.3 - </a:t>
            </a:r>
            <a:r>
              <a:rPr lang="fr-FR" sz="1200" b="0" i="0" kern="1200">
                <a:solidFill>
                  <a:schemeClr val="tx1"/>
                </a:solidFill>
                <a:latin typeface="+mn-lt"/>
                <a:ea typeface="+mn-ea"/>
                <a:cs typeface="+mn-cs"/>
              </a:rPr>
              <a:t>Qu'est-ce que NETCONF ?</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8.3.3 - </a:t>
            </a:r>
            <a:r>
              <a:rPr lang="fr-FR" sz="1200" b="0" i="0" kern="1200">
                <a:solidFill>
                  <a:schemeClr val="tx1"/>
                </a:solidFill>
                <a:latin typeface="+mn-lt"/>
                <a:ea typeface="+mn-ea"/>
                <a:cs typeface="+mn-cs"/>
              </a:rPr>
              <a:t>Qu'est-ce que NETCONF ?</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8.3.3 - </a:t>
            </a:r>
            <a:r>
              <a:rPr lang="fr-FR" sz="1200" b="0" i="0" kern="1200">
                <a:solidFill>
                  <a:schemeClr val="tx1"/>
                </a:solidFill>
                <a:latin typeface="+mn-lt"/>
                <a:ea typeface="+mn-ea"/>
                <a:cs typeface="+mn-cs"/>
              </a:rPr>
              <a:t>Qu'est-ce que NETCONF ?</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8.3.4 - </a:t>
            </a:r>
            <a:r>
              <a:rPr lang="fr-FR" sz="1200" b="0" i="0" kern="1200">
                <a:solidFill>
                  <a:schemeClr val="tx1"/>
                </a:solidFill>
                <a:latin typeface="+mn-lt"/>
                <a:ea typeface="+mn-ea"/>
                <a:cs typeface="+mn-cs"/>
              </a:rPr>
              <a:t>Qu'est-ce que RESTCONF ?</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8.3.4 - </a:t>
            </a:r>
            <a:r>
              <a:rPr lang="fr-FR" sz="1200" b="0" i="0" kern="1200">
                <a:solidFill>
                  <a:schemeClr val="tx1"/>
                </a:solidFill>
                <a:latin typeface="+mn-lt"/>
                <a:ea typeface="+mn-ea"/>
                <a:cs typeface="+mn-cs"/>
              </a:rPr>
              <a:t>Qu'est-ce que RESTCONF ?</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341313" lvl="1" indent="-171450">
              <a:buFont typeface="Arial" panose="020B0604020202020204" pitchFamily="34" charset="0"/>
              <a:buNone/>
            </a:pPr>
            <a:endParaRPr lang="en-IN" sz="1050" b="0" baseline="0" dirty="0">
              <a:solidFill>
                <a:prstClr val="black"/>
              </a:solidFill>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8.3.4 - </a:t>
            </a:r>
            <a:r>
              <a:rPr lang="fr-FR" sz="1200" b="0" i="0" kern="1200">
                <a:solidFill>
                  <a:schemeClr val="tx1"/>
                </a:solidFill>
                <a:latin typeface="+mn-lt"/>
                <a:ea typeface="+mn-ea"/>
                <a:cs typeface="+mn-cs"/>
              </a:rPr>
              <a:t>Qu'est-ce que RESTCONF ?</a:t>
            </a:r>
          </a:p>
          <a:p>
            <a:pPr marL="341313" lvl="1" indent="-171450">
              <a:buFont typeface="Arial" panose="020B0604020202020204" pitchFamily="34" charset="0"/>
              <a:buNone/>
            </a:pPr>
            <a:endParaRPr lang="en-IN" sz="1050" b="0" baseline="0" dirty="0">
              <a:solidFill>
                <a:prstClr val="black"/>
              </a:solidFill>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 xmlns:c="http://schemas.openxmlformats.org/drawingml/2006/chart" xmlns:c15="http://schemas.microsoft.com/office/drawing/2012/chart" xmlns:p14="http://schemas.microsoft.com/office/powerpoint/2010/main" val="1663772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8.3.5</a:t>
            </a:r>
            <a:r>
              <a:rPr lang="fr-FR" sz="1200" kern="1200" baseline="0">
                <a:solidFill>
                  <a:schemeClr val="tx1"/>
                </a:solidFill>
                <a:latin typeface="Arial" charset="0"/>
                <a:ea typeface="ＭＳ Ｐゴシック" charset="0"/>
                <a:cs typeface="ＭＳ Ｐゴシック" charset="0"/>
              </a:rPr>
              <a:t> - </a:t>
            </a:r>
            <a:r>
              <a:rPr lang="fr-FR" sz="1200" kern="1200">
                <a:solidFill>
                  <a:schemeClr val="tx1"/>
                </a:solidFill>
                <a:latin typeface="Arial" charset="0"/>
                <a:ea typeface="ＭＳ Ｐゴシック" charset="0"/>
                <a:cs typeface="ＭＳ Ｐゴシック" charset="0"/>
              </a:rPr>
              <a:t>Travaux pratiques - </a:t>
            </a:r>
            <a:r>
              <a:rPr lang="fr-FR" sz="1200" b="0" i="0" kern="1200">
                <a:solidFill>
                  <a:schemeClr val="tx1"/>
                </a:solidFill>
                <a:latin typeface="+mn-lt"/>
                <a:ea typeface="+mn-ea"/>
                <a:cs typeface="+mn-cs"/>
              </a:rPr>
              <a:t>Explorer les modèles YANG</a:t>
            </a: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8.3.6</a:t>
            </a:r>
            <a:r>
              <a:rPr lang="fr-FR" sz="1200" kern="1200" baseline="0">
                <a:solidFill>
                  <a:schemeClr val="tx1"/>
                </a:solidFill>
                <a:latin typeface="Arial" charset="0"/>
                <a:ea typeface="ＭＳ Ｐゴシック" charset="0"/>
                <a:cs typeface="ＭＳ Ｐゴシック" charset="0"/>
              </a:rPr>
              <a:t> - </a:t>
            </a:r>
            <a:r>
              <a:rPr lang="fr-FR" sz="1200" kern="1200">
                <a:solidFill>
                  <a:schemeClr val="tx1"/>
                </a:solidFill>
                <a:latin typeface="Arial" charset="0"/>
                <a:ea typeface="ＭＳ Ｐゴシック" charset="0"/>
                <a:cs typeface="ＭＳ Ｐゴシック" charset="0"/>
              </a:rPr>
              <a:t>Travaux pratiques - </a:t>
            </a:r>
            <a:r>
              <a:rPr lang="fr-FR" sz="1200" b="0" i="0" kern="1200">
                <a:solidFill>
                  <a:schemeClr val="tx1"/>
                </a:solidFill>
                <a:latin typeface="+mn-lt"/>
                <a:ea typeface="+mn-ea"/>
                <a:cs typeface="+mn-cs"/>
              </a:rPr>
              <a:t>Utiliser NETCONF pour accéder à un périphérique IOS XE</a:t>
            </a: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8.3 - </a:t>
            </a:r>
            <a:r>
              <a:rPr lang="fr-FR" sz="1200" b="0" i="0" kern="1200">
                <a:solidFill>
                  <a:schemeClr val="tx1"/>
                </a:solidFill>
                <a:latin typeface="+mn-lt"/>
                <a:ea typeface="+mn-ea"/>
                <a:cs typeface="+mn-cs"/>
              </a:rPr>
              <a:t>Comprendre la programmabilité des réseaux et les modèles de dispositifs</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8.3.7</a:t>
            </a:r>
            <a:r>
              <a:rPr lang="fr-FR" sz="1200" kern="1200" baseline="0">
                <a:solidFill>
                  <a:schemeClr val="tx1"/>
                </a:solidFill>
                <a:latin typeface="Arial" charset="0"/>
                <a:ea typeface="ＭＳ Ｐゴシック" charset="0"/>
                <a:cs typeface="ＭＳ Ｐゴシック" charset="0"/>
              </a:rPr>
              <a:t> - </a:t>
            </a:r>
            <a:r>
              <a:rPr lang="fr-FR" sz="1200" kern="1200">
                <a:solidFill>
                  <a:schemeClr val="tx1"/>
                </a:solidFill>
                <a:latin typeface="Arial" charset="0"/>
                <a:ea typeface="ＭＳ Ｐゴシック" charset="0"/>
                <a:cs typeface="ＭＳ Ｐゴシック" charset="0"/>
              </a:rPr>
              <a:t>Travaux pratiques - </a:t>
            </a:r>
            <a:r>
              <a:rPr lang="fr-FR" sz="1200" b="0" i="0" kern="1200">
                <a:solidFill>
                  <a:schemeClr val="tx1"/>
                </a:solidFill>
                <a:latin typeface="+mn-lt"/>
                <a:ea typeface="+mn-ea"/>
                <a:cs typeface="+mn-cs"/>
              </a:rPr>
              <a:t>Utiliser NETCONF pour accéder à un périphérique IOS XE</a:t>
            </a:r>
          </a:p>
        </p:txBody>
      </p:sp>
    </p:spTree>
    <p:extLst>
      <p:ext uri="{BB962C8B-B14F-4D97-AF65-F5344CB8AC3E}">
        <p14:creationId xmlns="" xmlns:c="http://schemas.openxmlformats.org/drawingml/2006/chart" xmlns:c15="http://schemas.microsoft.com/office/drawing/2012/chart" xmlns:p14="http://schemas.microsoft.com/office/powerpoint/2010/main" val="342755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Source :</a:t>
            </a:r>
          </a:p>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rtl="0"/>
            <a:r>
              <a:rPr lang="fr-FR" sz="1050" b="1" u="sng"/>
              <a:t>Activités en session / Explications :</a:t>
            </a:r>
          </a:p>
          <a:p>
            <a:pPr marL="171450" lvl="0" indent="-171450" rtl="0">
              <a:buFont typeface="Arial" panose="020B0604020202020204" pitchFamily="34" charset="0"/>
              <a:buChar char="•"/>
            </a:pPr>
            <a:r>
              <a:rPr lang="fr-FR" sz="1050" b="1">
                <a:solidFill>
                  <a:srgbClr val="FF0000"/>
                </a:solidFill>
              </a:rPr>
              <a:t>Durée</a:t>
            </a:r>
            <a:r>
              <a:rPr lang="fr-FR" b="1">
                <a:solidFill>
                  <a:srgbClr val="FF0000"/>
                </a:solidFill>
              </a:rPr>
              <a:t> : </a:t>
            </a:r>
            <a:r>
              <a:rPr lang="fr-FR" b="0">
                <a:solidFill>
                  <a:srgbClr val="FF0000"/>
                </a:solidFill>
              </a:rPr>
              <a:t>45</a:t>
            </a:r>
            <a:r>
              <a:rPr lang="fr-FR" b="0" baseline="0">
                <a:solidFill>
                  <a:srgbClr val="FF0000"/>
                </a:solidFill>
              </a:rPr>
              <a:t> min</a:t>
            </a:r>
          </a:p>
          <a:p>
            <a:pPr marL="171450" lvl="0" indent="-171450" rtl="0">
              <a:buFont typeface="Arial" panose="020B0604020202020204" pitchFamily="34" charset="0"/>
              <a:buChar char="•"/>
            </a:pPr>
            <a:r>
              <a:rPr lang="fr-FR" sz="1050" b="1"/>
              <a:t>Notes à l'instructeur:  </a:t>
            </a:r>
          </a:p>
          <a:p>
            <a:pPr marL="341313" lvl="1" indent="-171450" rtl="0">
              <a:buFont typeface="Arial" panose="020B0604020202020204" pitchFamily="34" charset="0"/>
              <a:buChar char="•"/>
            </a:pPr>
            <a:r>
              <a:rPr lang="fr-FR" sz="1000" baseline="0"/>
              <a:t>Introduisez la rubrique </a:t>
            </a:r>
            <a:r>
              <a:rPr lang="fr-FR" sz="1000"/>
              <a:t>"Gestion </a:t>
            </a:r>
            <a:r>
              <a:rPr lang="fr-FR" sz="1000" kern="1200">
                <a:solidFill>
                  <a:schemeClr val="tx1"/>
                </a:solidFill>
                <a:latin typeface="Arial" charset="0"/>
                <a:ea typeface="ＭＳ Ｐゴシック" charset="0"/>
                <a:cs typeface="ＭＳ Ｐゴシック" charset="0"/>
              </a:rPr>
              <a:t>du réseau Cisco"</a:t>
            </a:r>
            <a:r>
              <a:rPr lang="fr-FR" sz="1000" kern="1200" baseline="0">
                <a:solidFill>
                  <a:schemeClr val="tx1"/>
                </a:solidFill>
                <a:latin typeface="Arial" charset="0"/>
                <a:ea typeface="ＭＳ Ｐゴシック" charset="0"/>
                <a:cs typeface="ＭＳ Ｐゴシック" charset="0"/>
              </a:rPr>
              <a:t>.</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0" kern="1200">
                <a:solidFill>
                  <a:schemeClr val="tx1"/>
                </a:solidFill>
                <a:latin typeface="+mn-lt"/>
                <a:ea typeface="+mn-ea"/>
                <a:cs typeface="+mn-cs"/>
              </a:rPr>
              <a:t>Décrivez </a:t>
            </a:r>
            <a:r>
              <a:rPr lang="fr-FR" sz="1000" b="0" i="0" kern="1200" baseline="0">
                <a:solidFill>
                  <a:schemeClr val="tx1"/>
                </a:solidFill>
                <a:latin typeface="+mn-lt"/>
                <a:ea typeface="+mn-ea"/>
                <a:cs typeface="+mn-cs"/>
              </a:rPr>
              <a:t>l'automatisation des réseaux.</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0" kern="1200" baseline="0">
                <a:solidFill>
                  <a:schemeClr val="tx1"/>
                </a:solidFill>
                <a:latin typeface="+mn-lt"/>
                <a:ea typeface="+mn-ea"/>
                <a:cs typeface="+mn-cs"/>
              </a:rPr>
              <a:t>Discutez des différentes plates-formes de gestion réseau offertes par Cisco.</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a:t>Points clés : </a:t>
            </a:r>
            <a:r>
              <a:rPr lang="fr-FR" sz="1200" b="0" i="0" kern="1200">
                <a:solidFill>
                  <a:schemeClr val="tx1"/>
                </a:solidFill>
                <a:effectLst/>
                <a:latin typeface="+mn-lt"/>
                <a:ea typeface="+mn-ea"/>
                <a:cs typeface="+mn-cs"/>
              </a:rPr>
              <a:t>plates-formes de gestion de réseau, Cisco IOS XE, Cisco SD-WAN, Cisco NSO, Cisco NX-OS Platform, Cisco ACI Cobra, Cisco DNA Center, Cisco Meraki, Cisco NSO</a:t>
            </a:r>
            <a:r>
              <a:rPr lang="fr-FR" sz="1200" b="0" i="0" kern="1200" baseline="0">
                <a:solidFill>
                  <a:schemeClr val="tx1"/>
                </a:solidFill>
                <a:effectLst/>
                <a:latin typeface="+mn-lt"/>
                <a:ea typeface="+mn-ea"/>
                <a:cs typeface="+mn-cs"/>
              </a:rPr>
              <a:t> Services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96818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rtl="0"/>
              <a:t>4</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 xmlns:c="http://schemas.openxmlformats.org/drawingml/2006/chart" xmlns:c15="http://schemas.microsoft.com/office/drawing/2012/chart"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8.4.1 - </a:t>
            </a:r>
            <a:r>
              <a:rPr lang="fr-FR" sz="1200" b="0" i="0" kern="1200">
                <a:solidFill>
                  <a:schemeClr val="tx1"/>
                </a:solidFill>
                <a:latin typeface="+mn-lt"/>
                <a:ea typeface="+mn-ea"/>
                <a:cs typeface="+mn-cs"/>
              </a:rPr>
              <a:t>Plates-formes de gestion de réseau</a:t>
            </a:r>
            <a:r>
              <a:rPr lang="fr-FR" sz="1200" kern="1200">
                <a:solidFill>
                  <a:schemeClr val="tx1"/>
                </a:solidFill>
                <a:latin typeface="Arial" charset="0"/>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8.4.2 - </a:t>
            </a:r>
            <a:r>
              <a:rPr lang="fr-FR" sz="1200" b="0" i="0" kern="1200">
                <a:solidFill>
                  <a:schemeClr val="tx1"/>
                </a:solidFill>
                <a:latin typeface="+mn-lt"/>
                <a:ea typeface="+mn-ea"/>
                <a:cs typeface="+mn-cs"/>
              </a:rPr>
              <a:t>Cisco IOS XE</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8.4.2 - </a:t>
            </a:r>
            <a:r>
              <a:rPr lang="fr-FR" sz="1200" b="0" i="0" kern="1200">
                <a:solidFill>
                  <a:schemeClr val="tx1"/>
                </a:solidFill>
                <a:latin typeface="+mn-lt"/>
                <a:ea typeface="+mn-ea"/>
                <a:cs typeface="+mn-cs"/>
              </a:rPr>
              <a:t>Cisco IOS XE</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8.4.2 - </a:t>
            </a:r>
            <a:r>
              <a:rPr lang="fr-FR" sz="1200" b="0" i="0" kern="1200">
                <a:solidFill>
                  <a:schemeClr val="tx1"/>
                </a:solidFill>
                <a:latin typeface="+mn-lt"/>
                <a:ea typeface="+mn-ea"/>
                <a:cs typeface="+mn-cs"/>
              </a:rPr>
              <a:t>Cisco IOS XE</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8.4.3</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Centre de Cisco DNA</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8.4.4</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DNA Center - API d'intention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8.4.4</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DNA Center - API d'intention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rtl="0"/>
            <a:r>
              <a:rPr lang="fr-FR" sz="1200" kern="1200">
                <a:solidFill>
                  <a:schemeClr val="tx1"/>
                </a:solidFill>
                <a:latin typeface="Arial" charset="0"/>
                <a:ea typeface="ＭＳ Ｐゴシック" charset="0"/>
                <a:cs typeface="ＭＳ Ｐゴシック" charset="0"/>
              </a:rPr>
              <a:t>8.4.5</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Centre DNA Cisco — Créer (POST) - Mise à jour (PUT)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8.4.6</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Vidéo — Accédez à Cisco DNA Center à l'aide des API REST en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rtl="0"/>
            <a:r>
              <a:rPr lang="fr-FR" sz="1200" kern="1200">
                <a:solidFill>
                  <a:schemeClr val="tx1"/>
                </a:solidFill>
                <a:latin typeface="Arial" charset="0"/>
                <a:ea typeface="ＭＳ Ｐゴシック" charset="0"/>
                <a:cs typeface="ＭＳ Ｐゴシック" charset="0"/>
              </a:rPr>
              <a:t>8.4.7- </a:t>
            </a:r>
            <a:r>
              <a:rPr lang="fr-FR" sz="1200" b="0" i="0" kern="1200">
                <a:solidFill>
                  <a:schemeClr val="tx1"/>
                </a:solidFill>
                <a:latin typeface="+mn-lt"/>
                <a:ea typeface="+mn-ea"/>
                <a:cs typeface="+mn-cs"/>
              </a:rPr>
              <a:t>Cisco ACI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5</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pPr rtl="0"/>
            <a:r>
              <a:rPr lang="fr-FR"/>
              <a:t> </a:t>
            </a:r>
          </a:p>
        </p:txBody>
      </p:sp>
    </p:spTree>
    <p:extLst>
      <p:ext uri="{BB962C8B-B14F-4D97-AF65-F5344CB8AC3E}">
        <p14:creationId xmlns="" xmlns:c="http://schemas.openxmlformats.org/drawingml/2006/chart" xmlns:c15="http://schemas.microsoft.com/office/drawing/2012/chart"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rtl="0"/>
            <a:r>
              <a:rPr lang="fr-FR" sz="1200" kern="1200">
                <a:solidFill>
                  <a:schemeClr val="tx1"/>
                </a:solidFill>
                <a:latin typeface="Arial" charset="0"/>
                <a:ea typeface="ＭＳ Ｐゴシック" charset="0"/>
                <a:cs typeface="ＭＳ Ｐゴシック" charset="0"/>
              </a:rPr>
              <a:t>8.4.7- </a:t>
            </a:r>
            <a:r>
              <a:rPr lang="fr-FR" sz="1200" b="0" i="0" kern="1200">
                <a:solidFill>
                  <a:schemeClr val="tx1"/>
                </a:solidFill>
                <a:latin typeface="+mn-lt"/>
                <a:ea typeface="+mn-ea"/>
                <a:cs typeface="+mn-cs"/>
              </a:rPr>
              <a:t>Cisco ACI</a:t>
            </a:r>
          </a:p>
          <a:p>
            <a:endParaRPr lang="en-GB" sz="1200" b="0" i="0" kern="1200" dirty="0">
              <a:solidFill>
                <a:schemeClr val="tx1"/>
              </a:solidFill>
              <a:latin typeface="+mn-lt"/>
              <a:ea typeface="+mn-ea"/>
              <a:cs typeface="+mn-cs"/>
            </a:endParaRPr>
          </a:p>
          <a:p>
            <a:pPr marL="171450" lvl="0" indent="-171450" rtl="0">
              <a:buFont typeface="Arial" panose="020B0604020202020204" pitchFamily="34" charset="0"/>
              <a:buChar char="•"/>
            </a:pPr>
            <a:r>
              <a:rPr lang="fr-FR" sz="1050" b="1"/>
              <a:t>Notes à l'instructeur: </a:t>
            </a:r>
          </a:p>
          <a:p>
            <a:pPr marL="341313" lvl="1" indent="-171450" rtl="0">
              <a:buFont typeface="Arial" panose="020B0604020202020204" pitchFamily="34" charset="0"/>
              <a:buChar char="•"/>
            </a:pPr>
            <a:r>
              <a:rPr lang="fr-FR" sz="1000"/>
              <a:t>Visitez le site Web pour </a:t>
            </a:r>
            <a:r>
              <a:rPr lang="fr-FR" sz="1000" baseline="0"/>
              <a:t> </a:t>
            </a:r>
            <a:r>
              <a:rPr lang="fr-FR" sz="1000"/>
              <a:t>la documentation </a:t>
            </a:r>
            <a:r>
              <a:rPr lang="fr-FR" sz="1000" baseline="0"/>
              <a:t>d'installation de Cobra</a:t>
            </a:r>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8.4.7</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ACI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8.4.8</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ACI - Modules ansibles</a:t>
            </a:r>
          </a:p>
          <a:p>
            <a:endParaRPr lang="en-GB" sz="1200" b="0" i="0" kern="1200" dirty="0">
              <a:solidFill>
                <a:schemeClr val="tx1"/>
              </a:solidFill>
              <a:latin typeface="+mn-lt"/>
              <a:ea typeface="+mn-ea"/>
              <a:cs typeface="+mn-cs"/>
            </a:endParaRPr>
          </a:p>
          <a:p>
            <a:endParaRPr lang="en-GB" sz="1200" b="0" i="0" kern="1200" dirty="0">
              <a:solidFill>
                <a:schemeClr val="tx1"/>
              </a:solidFill>
              <a:latin typeface="+mn-lt"/>
              <a:ea typeface="+mn-ea"/>
              <a:cs typeface="+mn-cs"/>
            </a:endParaRPr>
          </a:p>
          <a:p>
            <a:pPr marL="171450" lvl="0" indent="-171450" rtl="0">
              <a:buFont typeface="Arial" panose="020B0604020202020204" pitchFamily="34" charset="0"/>
              <a:buChar char="•"/>
            </a:pPr>
            <a:r>
              <a:rPr lang="fr-FR" sz="1050" b="1"/>
              <a:t>Notes à l'instructeur: </a:t>
            </a:r>
          </a:p>
          <a:p>
            <a:pPr marL="341313" lvl="1" indent="-171450" rtl="0">
              <a:buFont typeface="Arial" panose="020B0604020202020204" pitchFamily="34" charset="0"/>
              <a:buChar char="•"/>
            </a:pPr>
            <a:r>
              <a:rPr lang="fr-FR" sz="1000"/>
              <a:t>Visitez le site Web pour </a:t>
            </a:r>
            <a:r>
              <a:rPr lang="fr-FR" sz="1000" baseline="0"/>
              <a:t> </a:t>
            </a:r>
            <a:r>
              <a:rPr lang="fr-FR" sz="1000"/>
              <a:t>la documentation </a:t>
            </a:r>
            <a:r>
              <a:rPr lang="fr-FR" sz="1000" baseline="0"/>
              <a:t>d'installation de Cobra</a:t>
            </a:r>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8.4.8</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ACI - Modules ansibles</a:t>
            </a:r>
          </a:p>
          <a:p>
            <a:endParaRPr lang="en-GB" sz="1200" b="0" i="0" kern="1200" dirty="0">
              <a:solidFill>
                <a:schemeClr val="tx1"/>
              </a:solidFill>
              <a:latin typeface="+mn-lt"/>
              <a:ea typeface="+mn-ea"/>
              <a:cs typeface="+mn-cs"/>
            </a:endParaRPr>
          </a:p>
          <a:p>
            <a:endParaRPr lang="en-GB" sz="1200" b="0" i="0" kern="1200" dirty="0">
              <a:solidFill>
                <a:schemeClr val="tx1"/>
              </a:solidFill>
              <a:latin typeface="+mn-lt"/>
              <a:ea typeface="+mn-ea"/>
              <a:cs typeface="+mn-cs"/>
            </a:endParaRPr>
          </a:p>
          <a:p>
            <a:pPr marL="171450" lvl="0" indent="-171450" rtl="0">
              <a:buFont typeface="Arial" panose="020B0604020202020204" pitchFamily="34" charset="0"/>
              <a:buChar char="•"/>
            </a:pPr>
            <a:r>
              <a:rPr lang="fr-FR" sz="1050" b="1"/>
              <a:t>Notes à l'instructeur: </a:t>
            </a:r>
          </a:p>
          <a:p>
            <a:pPr marL="341313" lvl="1" indent="-171450" rtl="0">
              <a:buFont typeface="Arial" panose="020B0604020202020204" pitchFamily="34" charset="0"/>
              <a:buChar char="•"/>
            </a:pPr>
            <a:r>
              <a:rPr lang="fr-FR" sz="1000"/>
              <a:t>Visitez le site Web pour </a:t>
            </a:r>
            <a:r>
              <a:rPr lang="fr-FR" sz="1000" baseline="0"/>
              <a:t> </a:t>
            </a:r>
            <a:r>
              <a:rPr lang="fr-FR" sz="1000"/>
              <a:t>la documentation </a:t>
            </a:r>
            <a:r>
              <a:rPr lang="fr-FR" sz="1000" baseline="0"/>
              <a:t>d'installation de Cobra</a:t>
            </a:r>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610777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8.4.9</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Format d'URL Cisco ACI</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8.4.9</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Format d'URL Cisco ACI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8.4.10</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ACI Cobra</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8.4.11</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Vidéo — Accéder à un APIC Cisco en utilisant des API REST en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215690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Meraki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Meraki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6</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 xmlns:c="http://schemas.openxmlformats.org/drawingml/2006/chart" xmlns:c15="http://schemas.microsoft.com/office/drawing/2012/chart" xmlns:p14="http://schemas.microsoft.com/office/powerpoint/2010/main" val="3107969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Meraki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4244456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Meraki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1550604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8.4.13</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API d'analyse de localisation Cisco Meraki</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5329283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8.4.14</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Vidéo — Accéder au tableau de bord Meraki en utilisant les API REST en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8.4.15</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Plateforme Cisco NX-OS</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8.4.15</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Plateforme Cisco NX-OS</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8.4.15</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Plateforme Cisco NX-OS</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8.4.15</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Plateforme Cisco NX-OS</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1368254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8.4.16</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8.4.16</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7</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 xmlns:c="http://schemas.openxmlformats.org/drawingml/2006/chart" xmlns:c15="http://schemas.microsoft.com/office/drawing/2012/chart" xmlns:p14="http://schemas.microsoft.com/office/powerpoint/2010/main" val="3107969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8.4.16</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8.4.16</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3931709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8.4.16</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411045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8.4.17</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Services NSO de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11536805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8.4.17</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Services NSO de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958822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8.4.18</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Vidéo — Accédez à Cisco NSO à l'aide des API REST en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8.4.19</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Réseau étendu Cisco SD</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8.4.19</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Réseau étendu Cisco SD</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8.4.19</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Réseau étendu Cisco SD</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r>
              <a:rPr lang="fr-FR" sz="1200" b="1" i="0" kern="1200">
                <a:solidFill>
                  <a:schemeClr val="tx1"/>
                </a:solidFill>
                <a:latin typeface="+mn-lt"/>
                <a:ea typeface="+mn-ea"/>
                <a:cs typeface="+mn-cs"/>
              </a:rPr>
              <a:t>Notes</a:t>
            </a:r>
            <a:r>
              <a:rPr lang="fr-FR" sz="1200" b="1" i="0" kern="1200" baseline="0">
                <a:solidFill>
                  <a:schemeClr val="tx1"/>
                </a:solidFill>
                <a:latin typeface="+mn-lt"/>
                <a:ea typeface="+mn-ea"/>
                <a:cs typeface="+mn-cs"/>
              </a:rPr>
              <a:t> </a:t>
            </a:r>
            <a:r>
              <a:rPr lang="fr-FR" sz="1200" b="1" i="0" kern="1200">
                <a:solidFill>
                  <a:schemeClr val="tx1"/>
                </a:solidFill>
                <a:latin typeface="+mn-lt"/>
                <a:ea typeface="+mn-ea"/>
                <a:cs typeface="+mn-cs"/>
              </a:rPr>
              <a:t>de l'instructeur:</a:t>
            </a:r>
          </a:p>
          <a:p>
            <a:pPr marL="0" marR="0" indent="0" algn="l" defTabSz="457200" rtl="0" eaLnBrk="1" fontAlgn="auto" latinLnBrk="0" hangingPunct="1">
              <a:lnSpc>
                <a:spcPct val="80000"/>
              </a:lnSpc>
              <a:spcBef>
                <a:spcPts val="0"/>
              </a:spcBef>
              <a:spcAft>
                <a:spcPts val="0"/>
              </a:spcAft>
              <a:buClrTx/>
              <a:buSzTx/>
              <a:buFont typeface="Arial" pitchFamily="34" charset="0"/>
              <a:buChar char="•"/>
              <a:tabLst/>
              <a:defRPr/>
            </a:pPr>
            <a:r>
              <a:rPr lang="fr-FR" sz="1200" b="0" i="0" kern="1200">
                <a:solidFill>
                  <a:schemeClr val="tx1"/>
                </a:solidFill>
                <a:latin typeface="+mn-lt"/>
                <a:ea typeface="+mn-ea"/>
                <a:cs typeface="+mn-cs"/>
              </a:rPr>
              <a:t> Laissez</a:t>
            </a:r>
            <a:r>
              <a:rPr lang="fr-FR" sz="1200" b="0" i="0" kern="1200" baseline="0">
                <a:solidFill>
                  <a:schemeClr val="tx1"/>
                </a:solidFill>
                <a:latin typeface="+mn-lt"/>
                <a:ea typeface="+mn-ea"/>
                <a:cs typeface="+mn-cs"/>
              </a:rPr>
              <a:t> la classe explorer la documentation de l'API &gt; ressource </a:t>
            </a:r>
            <a:r>
              <a:rPr lang="fr-FR" sz="1800" b="0" i="0" kern="1200" baseline="0">
                <a:solidFill>
                  <a:schemeClr val="tx1"/>
                </a:solidFill>
                <a:effectLst>
                  <a:outerShdw blurRad="38100" dist="38100" dir="2700000" algn="tl">
                    <a:srgbClr val="000000">
                      <a:alpha val="43137"/>
                    </a:srgbClr>
                  </a:outerShdw>
                </a:effectLst>
                <a:latin typeface="Consolas" pitchFamily="49" charset="0"/>
                <a:ea typeface="+mn-ea"/>
                <a:cs typeface="+mn-cs"/>
              </a:rPr>
              <a:t>apidocs</a:t>
            </a:r>
            <a:r>
              <a:rPr lang="fr-FR" sz="1200" b="0" i="0" kern="1200" baseline="0">
                <a:solidFill>
                  <a:schemeClr val="tx1"/>
                </a:solidFill>
                <a:latin typeface="+mn-lt"/>
                <a:ea typeface="+mn-ea"/>
                <a:cs typeface="+mn-cs"/>
              </a:rPr>
              <a:t>.</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8.4 - </a:t>
            </a:r>
            <a:r>
              <a:rPr lang="fr-FR" sz="1200" b="0" i="0" kern="1200">
                <a:solidFill>
                  <a:schemeClr val="tx1"/>
                </a:solidFill>
                <a:latin typeface="+mn-lt"/>
                <a:ea typeface="+mn-ea"/>
                <a:cs typeface="+mn-cs"/>
              </a:rPr>
              <a:t>Gestion de réseau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8.4.20</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sz="1200" b="0" i="0" kern="1200">
                <a:solidFill>
                  <a:schemeClr val="tx1"/>
                </a:solidFill>
                <a:latin typeface="+mn-lt"/>
                <a:ea typeface="+mn-ea"/>
                <a:cs typeface="+mn-cs"/>
              </a:rPr>
              <a:t>Vidéo — Accédez à Cisco SD-WAN en utilisant les API REST en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8</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 xmlns:c="http://schemas.openxmlformats.org/drawingml/2006/chart" xmlns:c15="http://schemas.microsoft.com/office/drawing/2012/chart" xmlns:p14="http://schemas.microsoft.com/office/powerpoint/2010/main" val="3107969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Source :</a:t>
            </a:r>
          </a:p>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rtl="0"/>
            <a:r>
              <a:rPr lang="fr-FR" sz="1050" b="1" u="sng"/>
              <a:t>Activités en session / Explications :</a:t>
            </a:r>
          </a:p>
          <a:p>
            <a:pPr marL="171450" lvl="0" indent="-171450" rtl="0">
              <a:buFont typeface="Arial" panose="020B0604020202020204" pitchFamily="34" charset="0"/>
              <a:buChar char="•"/>
            </a:pPr>
            <a:r>
              <a:rPr lang="fr-FR" sz="1050" b="1">
                <a:solidFill>
                  <a:srgbClr val="FF0000"/>
                </a:solidFill>
              </a:rPr>
              <a:t>Durée</a:t>
            </a:r>
            <a:r>
              <a:rPr lang="fr-FR" b="1">
                <a:solidFill>
                  <a:srgbClr val="FF0000"/>
                </a:solidFill>
              </a:rPr>
              <a:t>: </a:t>
            </a:r>
            <a:r>
              <a:rPr lang="fr-FR" sz="1000">
                <a:solidFill>
                  <a:srgbClr val="FF0000"/>
                </a:solidFill>
              </a:rPr>
              <a:t> 25 mi</a:t>
            </a:r>
            <a:r>
              <a:rPr lang="fr-FR" sz="1000"/>
              <a:t>n</a:t>
            </a:r>
          </a:p>
          <a:p>
            <a:pPr marL="171450" lvl="0" indent="-171450" rtl="0">
              <a:buFont typeface="Arial" panose="020B0604020202020204" pitchFamily="34" charset="0"/>
              <a:buChar char="•"/>
            </a:pPr>
            <a:r>
              <a:rPr lang="fr-FR" sz="1050" b="1"/>
              <a:t>Notes à l'instructeur: </a:t>
            </a:r>
          </a:p>
          <a:p>
            <a:pPr marL="628650" lvl="1" indent="-171450" rtl="0">
              <a:buFont typeface="Arial" panose="020B0604020202020204" pitchFamily="34" charset="0"/>
              <a:buChar char="•"/>
            </a:pPr>
            <a:r>
              <a:rPr lang="fr-FR" sz="1600" baseline="0"/>
              <a:t> Expliquez brièvement Cisco UCS Manager</a:t>
            </a:r>
          </a:p>
          <a:p>
            <a:pPr marL="628650" lvl="1" indent="-171450" rtl="0">
              <a:buFont typeface="Arial" panose="020B0604020202020204" pitchFamily="34" charset="0"/>
              <a:buChar char="•"/>
            </a:pPr>
            <a:r>
              <a:rPr lang="fr-FR" sz="1600"/>
              <a:t>Décrivez</a:t>
            </a:r>
            <a:r>
              <a:rPr lang="fr-FR" sz="1600" baseline="0"/>
              <a:t> l'interface graphique de </a:t>
            </a:r>
            <a:r>
              <a:rPr lang="fr-FR" sz="1600"/>
              <a:t>Cisco UCS Manager</a:t>
            </a:r>
          </a:p>
          <a:p>
            <a:pPr marL="628650" lvl="1" indent="-171450" rtl="0">
              <a:buFont typeface="Arial" panose="020B0604020202020204" pitchFamily="34" charset="0"/>
              <a:buChar char="•"/>
            </a:pPr>
            <a:r>
              <a:rPr lang="fr-FR" sz="1600"/>
              <a:t>Expliquez le </a:t>
            </a:r>
            <a:r>
              <a:rPr lang="fr-FR" sz="1200" b="0" i="0" kern="1200">
                <a:solidFill>
                  <a:schemeClr val="tx1"/>
                </a:solidFill>
                <a:effectLst/>
                <a:latin typeface="+mn-lt"/>
                <a:ea typeface="+mn-ea"/>
                <a:cs typeface="+mn-cs"/>
              </a:rPr>
              <a:t>modèle d'information de gestion Cisco UCS.</a:t>
            </a:r>
          </a:p>
          <a:p>
            <a:pPr marL="628650" lvl="1" indent="-171450" rtl="0">
              <a:buFont typeface="Arial" panose="020B0604020202020204" pitchFamily="34" charset="0"/>
              <a:buChar char="•"/>
            </a:pPr>
            <a:r>
              <a:rPr lang="fr-FR" sz="1600"/>
              <a:t>Discutez</a:t>
            </a:r>
            <a:r>
              <a:rPr lang="fr-FR" sz="1600" baseline="0"/>
              <a:t> </a:t>
            </a:r>
            <a:r>
              <a:rPr lang="fr-FR" sz="1600"/>
              <a:t>des Cisco UCS Managed Objects, y compris</a:t>
            </a:r>
            <a:r>
              <a:rPr lang="fr-FR" sz="1600" baseline="0"/>
              <a:t> le nommage des objets, les classes d'objets et les méthodes </a:t>
            </a:r>
            <a:r>
              <a:rPr lang="fr-FR" sz="1600"/>
              <a:t>d'authentification, d'interrogation et de configuration.</a:t>
            </a:r>
          </a:p>
          <a:p>
            <a:pPr marL="628650" lvl="1" indent="-171450" rtl="0">
              <a:buFont typeface="Arial" panose="020B0604020202020204" pitchFamily="34" charset="0"/>
              <a:buChar char="•"/>
            </a:pPr>
            <a:r>
              <a:rPr lang="fr-FR" sz="1600"/>
              <a:t>Décrivez la documentation du gestionnaire de NGC</a:t>
            </a:r>
          </a:p>
          <a:p>
            <a:pPr marL="628650" lvl="1" indent="-171450" rtl="0">
              <a:buFont typeface="Arial" panose="020B0604020202020204" pitchFamily="34" charset="0"/>
              <a:buChar char="•"/>
            </a:pPr>
            <a:r>
              <a:rPr lang="fr-FR" sz="1600"/>
              <a:t>Expliquez</a:t>
            </a:r>
            <a:r>
              <a:rPr lang="fr-FR" sz="1600" baseline="0"/>
              <a:t> </a:t>
            </a:r>
            <a:r>
              <a:rPr lang="fr-FR" sz="1600"/>
              <a:t>UCS PowerTool</a:t>
            </a:r>
          </a:p>
          <a:p>
            <a:pPr marL="628650" lvl="1" indent="-171450" rtl="0">
              <a:buFont typeface="Arial" panose="020B0604020202020204" pitchFamily="34" charset="0"/>
              <a:buChar char="•"/>
            </a:pPr>
            <a:r>
              <a:rPr lang="fr-FR" sz="1600"/>
              <a:t>Expliquez Cisco</a:t>
            </a:r>
            <a:r>
              <a:rPr lang="fr-FR" sz="1600" baseline="0"/>
              <a:t> </a:t>
            </a:r>
            <a:r>
              <a:rPr lang="fr-FR" sz="1600"/>
              <a:t>Director</a:t>
            </a:r>
          </a:p>
          <a:p>
            <a:pPr marL="628650" lvl="1" indent="-171450" rtl="0">
              <a:buFont typeface="Arial" panose="020B0604020202020204" pitchFamily="34" charset="0"/>
              <a:buChar char="•"/>
            </a:pPr>
            <a:r>
              <a:rPr lang="fr-FR" sz="1600" b="0">
                <a:solidFill>
                  <a:prstClr val="black"/>
                </a:solidFill>
              </a:rPr>
              <a:t>Promenez</a:t>
            </a:r>
            <a:r>
              <a:rPr lang="fr-FR" sz="1600" b="0" baseline="0">
                <a:solidFill>
                  <a:prstClr val="black"/>
                </a:solidFill>
              </a:rPr>
              <a:t> les apprenants à travers Cisco Intersight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a:t>Points clés : </a:t>
            </a:r>
            <a:r>
              <a:rPr lang="fr-FR" sz="1200" b="0" i="0" kern="1200">
                <a:solidFill>
                  <a:schemeClr val="tx1"/>
                </a:solidFill>
                <a:effectLst/>
                <a:latin typeface="+mn-lt"/>
                <a:ea typeface="+mn-ea"/>
                <a:cs typeface="+mn-cs"/>
              </a:rPr>
              <a:t>Gérant UCS, Directeur UCS, SaaS, Intersight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968181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8.5.1</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Solutions informatiques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8.5.2</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Gestionnaire UCS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8.5.2</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Gestionnaire UCS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8.5.2</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Gestionnaire UCS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8.5.3</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Gestionnaire de serveurs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8.5.3</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Gestionnaire de serveurs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8.5.4</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Objets gérés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8.5.4</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Objets gérés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8.5.4</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Objets gérés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p>
            <a:endParaRPr lang="en-GB" dirty="0"/>
          </a:p>
          <a:p>
            <a:endParaRPr lang="en-GB" dirty="0"/>
          </a:p>
        </p:txBody>
      </p:sp>
    </p:spTree>
    <p:extLst>
      <p:ext uri="{BB962C8B-B14F-4D97-AF65-F5344CB8AC3E}">
        <p14:creationId xmlns="" xmlns:c="http://schemas.openxmlformats.org/drawingml/2006/chart" xmlns:c15="http://schemas.microsoft.com/office/drawing/2012/chart" xmlns:p14="http://schemas.microsoft.com/office/powerpoint/2010/main" val="31079690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8.5.4</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Objets gérés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8.5.4</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Objets gérés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8.5.5</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8.5.5 - Documentation sur le gestionnaire de l'UCS Cisco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8.5.6</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UCS Power Tool</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8.5.6</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UCS Power Tool</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6615004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8.5.6</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UCS Power Tool</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8.5.6</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UCS Power Tool</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8856687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8.5.7</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Directeur de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8.5.7</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Directeur de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548086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dirty="0">
                <a:solidFill>
                  <a:schemeClr val="tx1"/>
                </a:solidFill>
                <a:latin typeface="Arial" charset="0"/>
                <a:ea typeface="ＭＳ Ｐゴシック" charset="0"/>
                <a:cs typeface="ＭＳ Ｐゴシック" charset="0"/>
              </a:rPr>
              <a:t>8 – Plates-formes et</a:t>
            </a:r>
            <a:r>
              <a:rPr lang="fr-FR" sz="1200" kern="1200" baseline="0" dirty="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dirty="0">
                <a:solidFill>
                  <a:schemeClr val="tx1"/>
                </a:solidFill>
                <a:latin typeface="Arial" charset="0"/>
                <a:ea typeface="ＭＳ Ｐゴシック" charset="0"/>
                <a:cs typeface="ＭＳ Ｐゴシック" charset="0"/>
              </a:rPr>
              <a:t>8.5 - </a:t>
            </a:r>
            <a:r>
              <a:rPr lang="fr-FR" sz="1200" b="0" i="0" kern="1200" dirty="0">
                <a:solidFill>
                  <a:schemeClr val="tx1"/>
                </a:solidFill>
                <a:latin typeface="+mn-lt"/>
                <a:ea typeface="+mn-ea"/>
                <a:cs typeface="+mn-cs"/>
              </a:rPr>
              <a:t>Gestion informatique</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latin typeface="Arial" charset="0"/>
                <a:ea typeface="ＭＳ Ｐゴシック" charset="0"/>
                <a:cs typeface="ＭＳ Ｐゴシック" charset="0"/>
              </a:rPr>
              <a:t>8.5.7</a:t>
            </a:r>
            <a:r>
              <a:rPr lang="fr-FR" sz="1200" kern="1200" baseline="0" dirty="0">
                <a:solidFill>
                  <a:schemeClr val="tx1"/>
                </a:solidFill>
                <a:latin typeface="Arial" charset="0"/>
                <a:ea typeface="ＭＳ Ｐゴシック" charset="0"/>
                <a:cs typeface="ＭＳ Ｐゴシック" charset="0"/>
              </a:rPr>
              <a:t> - </a:t>
            </a:r>
            <a:r>
              <a:rPr lang="fr-FR" sz="1200" b="0" i="0" kern="1200" dirty="0">
                <a:solidFill>
                  <a:schemeClr val="tx1"/>
                </a:solidFill>
                <a:latin typeface="+mn-lt"/>
                <a:ea typeface="+mn-ea"/>
                <a:cs typeface="+mn-cs"/>
              </a:rPr>
              <a:t>Directeur de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Cisco Networking Academy Program</a:t>
            </a:r>
          </a:p>
          <a:p>
            <a:pPr rtl="0">
              <a:buFontTx/>
              <a:buNone/>
            </a:pPr>
            <a:r>
              <a:rPr lang="fr-FR" sz="1200" b="0"/>
              <a:t>DevNet Associate v1.0</a:t>
            </a:r>
          </a:p>
          <a:p>
            <a:pPr rtl="0">
              <a:buFontTx/>
              <a:buNone/>
            </a:pPr>
            <a:r>
              <a:rPr lang="fr-FR" sz="1200" b="0"/>
              <a:t>Module 8 : </a:t>
            </a:r>
            <a:r>
              <a:rPr lang="fr-FR" sz="1200" b="0" baseline="0"/>
              <a:t>L'environnement de développement DevNet</a:t>
            </a:r>
          </a:p>
          <a:p>
            <a:pPr>
              <a:buFontTx/>
              <a:buNone/>
            </a:pPr>
            <a:endParaRPr lang="en-IN" sz="1200" b="0" baseline="0" dirty="0"/>
          </a:p>
          <a:p>
            <a:pPr rtl="0"/>
            <a:r>
              <a:rPr lang="fr-FR" sz="1200" b="1" u="sng"/>
              <a:t>Activités en cours de session/Explications :</a:t>
            </a:r>
          </a:p>
          <a:p>
            <a:pPr marL="171450" lvl="0" indent="-171450" rtl="0">
              <a:buFont typeface="Arial" panose="020B0604020202020204" pitchFamily="34" charset="0"/>
              <a:buChar char="•"/>
            </a:pPr>
            <a:r>
              <a:rPr lang="fr-FR" sz="1200" b="1">
                <a:solidFill>
                  <a:srgbClr val="FF0000"/>
                </a:solidFill>
              </a:rPr>
              <a:t>Durée: </a:t>
            </a:r>
            <a:r>
              <a:rPr lang="fr-FR" sz="1200">
                <a:solidFill>
                  <a:srgbClr val="FF0000"/>
                </a:solidFill>
              </a:rPr>
              <a:t>5 mi</a:t>
            </a:r>
            <a:r>
              <a:rPr lang="fr-FR" sz="1200"/>
              <a:t>n</a:t>
            </a:r>
          </a:p>
          <a:p>
            <a:pPr marL="171450" lvl="0" indent="-171450" rtl="0">
              <a:buFont typeface="Arial" panose="020B0604020202020204" pitchFamily="34" charset="0"/>
              <a:buChar char="•"/>
            </a:pPr>
            <a:r>
              <a:rPr lang="fr-FR" sz="1200" b="1"/>
              <a:t>Notes à l'instructeur: </a:t>
            </a:r>
          </a:p>
          <a:p>
            <a:pPr marL="341313" lvl="1" indent="-171450" rtl="0">
              <a:buFont typeface="Arial" panose="020B0604020202020204" pitchFamily="34" charset="0"/>
              <a:buChar char="•"/>
            </a:pPr>
            <a:r>
              <a:rPr lang="fr-FR" sz="1200"/>
              <a:t>Accueillez le public de manière chaleureuse et cordiale. Veillez à ce que chacun dispose des ressources nécessaires.</a:t>
            </a:r>
          </a:p>
          <a:p>
            <a:pPr marL="341313" lvl="1" indent="-171450" rtl="0">
              <a:buFont typeface="Arial" panose="020B0604020202020204" pitchFamily="34" charset="0"/>
              <a:buChar char="•"/>
            </a:pPr>
            <a:r>
              <a:rPr lang="fr-FR" sz="1200"/>
              <a:t>Introduisez le sujet et encouragez les apprenants à dresser une liste des attentes de la session. </a:t>
            </a:r>
          </a:p>
          <a:p>
            <a:pPr marL="341313" lvl="1" indent="-171450" rtl="0">
              <a:buFont typeface="Arial" panose="020B0604020202020204" pitchFamily="34" charset="0"/>
              <a:buChar char="•"/>
            </a:pPr>
            <a:r>
              <a:rPr lang="fr-FR" sz="1200"/>
              <a:t>Collectez les sujets sur le tableau blanc ou le bureau tout en utilisant les commentaires de l'apprenant pour les interpréter en mots.</a:t>
            </a:r>
            <a:r>
              <a:rPr lang="fr-FR" sz="1200" b="1"/>
              <a:t> </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a:solidFill>
                  <a:prstClr val="black"/>
                </a:solidFill>
              </a:rPr>
              <a:t>Pour construire le contexte du module, informez les apprenants des différentes</a:t>
            </a:r>
            <a:r>
              <a:rPr lang="fr-FR" sz="1200" b="0" baseline="0">
                <a:solidFill>
                  <a:prstClr val="black"/>
                </a:solidFill>
              </a:rPr>
              <a:t> plateformes offertes par Cisco et des technologies utilisées pour le développement.</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baseline="0">
                <a:solidFill>
                  <a:prstClr val="black"/>
                </a:solidFill>
              </a:rPr>
              <a:t>Lisez les objectifs et décrivez brièvement chacun d'eux.</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a:t>Points clés:</a:t>
            </a:r>
            <a:r>
              <a:rPr lang="fr-FR" sz="1200" b="1" baseline="0"/>
              <a:t> </a:t>
            </a:r>
            <a:r>
              <a:rPr lang="fr-FR" sz="1200" b="0" baseline="0"/>
              <a:t>NA</a:t>
            </a:r>
          </a:p>
          <a:p>
            <a:endParaRPr lang="en-US" sz="1200" dirty="0"/>
          </a:p>
        </p:txBody>
      </p:sp>
      <p:sp>
        <p:nvSpPr>
          <p:cNvPr id="4" name="Slide Number Placeholder 3"/>
          <p:cNvSpPr>
            <a:spLocks noGrp="1"/>
          </p:cNvSpPr>
          <p:nvPr>
            <p:ph type="sldNum" sz="quarter" idx="10"/>
          </p:nvPr>
        </p:nvSpPr>
        <p:spPr/>
        <p:txBody>
          <a:bodyPr/>
          <a:lstStyle/>
          <a:p>
            <a:pPr rtl="0"/>
            <a:fld id="{5641018C-6CAF-B84E-B92C-ECB119457FBA}" type="slidenum">
              <a:rPr/>
              <a:pPr rtl="0"/>
              <a:t>10</a:t>
            </a:fld>
            <a:endParaRPr/>
          </a:p>
        </p:txBody>
      </p:sp>
    </p:spTree>
    <p:extLst>
      <p:ext uri="{BB962C8B-B14F-4D97-AF65-F5344CB8AC3E}">
        <p14:creationId xmlns="" xmlns:c="http://schemas.openxmlformats.org/drawingml/2006/chart" xmlns:c15="http://schemas.microsoft.com/office/drawing/2012/chart" xmlns:p14="http://schemas.microsoft.com/office/powerpoint/2010/main" val="5081187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8.5.7</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Directeur de Cisco UCS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91</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9183295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8.5.8</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UCS Director – REST API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92</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8.5.8</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UCS Director – REST API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93</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7927146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8.5.8</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UCS Director – REST API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94</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6037210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8.5.8</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UCS Director – REST API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95</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15266400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8.5.9</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Intersight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96</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8.5.9</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Intersight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97</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8.5.9</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Intersight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98</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20706941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8 – Plates-formes et</a:t>
            </a:r>
            <a:r>
              <a:rPr lang="fr-FR" sz="1200" kern="1200" baseline="0">
                <a:solidFill>
                  <a:schemeClr val="tx1"/>
                </a:solidFill>
                <a:latin typeface="Arial" charset="0"/>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8.5 - </a:t>
            </a:r>
            <a:r>
              <a:rPr lang="fr-FR" sz="1200" b="0" i="0" kern="1200">
                <a:solidFill>
                  <a:schemeClr val="tx1"/>
                </a:solidFill>
                <a:latin typeface="+mn-lt"/>
                <a:ea typeface="+mn-ea"/>
                <a:cs typeface="+mn-cs"/>
              </a:rPr>
              <a:t>Gestion informatique</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Cisco</a:t>
            </a:r>
          </a:p>
          <a:p>
            <a:pPr rtl="0"/>
            <a:r>
              <a:rPr lang="fr-FR" sz="1200" kern="1200">
                <a:solidFill>
                  <a:schemeClr val="tx1"/>
                </a:solidFill>
                <a:latin typeface="Arial" charset="0"/>
                <a:ea typeface="ＭＳ Ｐゴシック" charset="0"/>
                <a:cs typeface="ＭＳ Ｐゴシック" charset="0"/>
              </a:rPr>
              <a:t>8.5.9</a:t>
            </a:r>
            <a:r>
              <a:rPr lang="fr-FR" sz="1200" kern="1200" baseline="0">
                <a:solidFill>
                  <a:schemeClr val="tx1"/>
                </a:solidFill>
                <a:latin typeface="Arial" charset="0"/>
                <a:ea typeface="ＭＳ Ｐゴシック" charset="0"/>
                <a:cs typeface="ＭＳ Ｐゴシック" charset="0"/>
              </a:rPr>
              <a:t> – </a:t>
            </a:r>
            <a:r>
              <a:rPr lang="fr-FR" sz="1200" b="0" i="0" kern="1200">
                <a:solidFill>
                  <a:schemeClr val="tx1"/>
                </a:solidFill>
                <a:latin typeface="+mn-lt"/>
                <a:ea typeface="+mn-ea"/>
                <a:cs typeface="+mn-cs"/>
              </a:rPr>
              <a:t>Cisco Intersight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99</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3510907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mn-lt"/>
                <a:ea typeface="ＭＳ Ｐゴシック" charset="0"/>
                <a:cs typeface="ＭＳ Ｐゴシック" charset="0"/>
              </a:rPr>
              <a:t>Source :</a:t>
            </a:r>
          </a:p>
          <a:p>
            <a:pPr rtl="0">
              <a:lnSpc>
                <a:spcPct val="80000"/>
              </a:lnSpc>
              <a:buFontTx/>
              <a:buNone/>
            </a:pPr>
            <a:r>
              <a:rPr lang="fr-FR" sz="1200" kern="1200">
                <a:solidFill>
                  <a:schemeClr val="tx1"/>
                </a:solidFill>
                <a:latin typeface="+mn-lt"/>
                <a:ea typeface="ＭＳ Ｐゴシック" charset="0"/>
                <a:cs typeface="ＭＳ Ｐゴシック" charset="0"/>
              </a:rPr>
              <a:t>8 – Plates-formes et</a:t>
            </a:r>
            <a:r>
              <a:rPr lang="fr-FR" sz="1200" kern="1200" baseline="0">
                <a:solidFill>
                  <a:schemeClr val="tx1"/>
                </a:solidFill>
                <a:latin typeface="+mn-lt"/>
                <a:ea typeface="ＭＳ Ｐゴシック" charset="0"/>
                <a:cs typeface="ＭＳ Ｐゴシック" charset="0"/>
              </a:rPr>
              <a:t> développement Cisco</a:t>
            </a:r>
          </a:p>
          <a:p>
            <a:pPr marL="0" marR="0" indent="0" algn="l" defTabSz="457200" rtl="0" eaLnBrk="1" fontAlgn="auto" latinLnBrk="0" hangingPunct="1">
              <a:lnSpc>
                <a:spcPct val="80000"/>
              </a:lnSpc>
              <a:spcBef>
                <a:spcPts val="0"/>
              </a:spcBef>
              <a:spcAft>
                <a:spcPts val="0"/>
              </a:spcAft>
              <a:buClrTx/>
              <a:buSzTx/>
              <a:buFontTx/>
              <a:buNone/>
              <a:tabLst/>
              <a:defRPr/>
            </a:pPr>
            <a:r>
              <a:rPr lang="fr-FR" sz="1200" b="0" i="0" kern="1200">
                <a:solidFill>
                  <a:schemeClr val="tx1"/>
                </a:solidFill>
                <a:latin typeface="+mn-lt"/>
                <a:ea typeface="+mn-ea"/>
                <a:cs typeface="+mn-cs"/>
              </a:rPr>
              <a:t>8.6</a:t>
            </a:r>
            <a:r>
              <a:rPr lang="fr-FR" sz="1200" b="0" i="0" kern="1200" baseline="0">
                <a:solidFill>
                  <a:schemeClr val="tx1"/>
                </a:solidFill>
                <a:latin typeface="+mn-lt"/>
                <a:ea typeface="+mn-ea"/>
                <a:cs typeface="+mn-cs"/>
              </a:rPr>
              <a:t> - </a:t>
            </a:r>
            <a:r>
              <a:rPr lang="fr-FR" sz="1200" b="0" i="0" kern="1200">
                <a:solidFill>
                  <a:schemeClr val="tx1"/>
                </a:solidFill>
                <a:latin typeface="+mn-lt"/>
                <a:ea typeface="+mn-ea"/>
                <a:cs typeface="+mn-cs"/>
              </a:rPr>
              <a:t>Plates-formes de collaboration Cisco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rtl="0"/>
            <a:r>
              <a:rPr lang="fr-FR" sz="1200" b="1" u="sng">
                <a:latin typeface="+mn-lt"/>
              </a:rPr>
              <a:t>Activités en session / Explications :</a:t>
            </a:r>
          </a:p>
          <a:p>
            <a:pPr marL="171450" lvl="0" indent="-171450" rtl="0">
              <a:buFont typeface="Arial" panose="020B0604020202020204" pitchFamily="34" charset="0"/>
              <a:buChar char="•"/>
            </a:pPr>
            <a:r>
              <a:rPr lang="fr-FR" sz="1200" b="1">
                <a:solidFill>
                  <a:srgbClr val="FF0000"/>
                </a:solidFill>
                <a:latin typeface="+mn-lt"/>
              </a:rPr>
              <a:t>Durée : </a:t>
            </a:r>
            <a:r>
              <a:rPr lang="fr-FR" sz="1200">
                <a:solidFill>
                  <a:srgbClr val="FF0000"/>
                </a:solidFill>
                <a:latin typeface="+mn-lt"/>
              </a:rPr>
              <a:t> mi</a:t>
            </a:r>
            <a:r>
              <a:rPr lang="fr-FR" sz="1200">
                <a:latin typeface="+mn-lt"/>
              </a:rPr>
              <a:t>n</a:t>
            </a:r>
          </a:p>
          <a:p>
            <a:pPr marL="171450" lvl="0" indent="-171450" rtl="0">
              <a:buFont typeface="Arial" panose="020B0604020202020204" pitchFamily="34" charset="0"/>
              <a:buChar char="•"/>
            </a:pPr>
            <a:r>
              <a:rPr lang="fr-FR" sz="1200" b="1">
                <a:latin typeface="+mn-lt"/>
              </a:rPr>
              <a:t>Notes à l'instructeur: </a:t>
            </a:r>
          </a:p>
          <a:p>
            <a:pPr marL="341313" lvl="1" indent="-171450" rtl="0">
              <a:buFont typeface="Arial" panose="020B0604020202020204" pitchFamily="34" charset="0"/>
              <a:buChar char="•"/>
            </a:pPr>
            <a:r>
              <a:rPr lang="fr-FR" sz="1200" b="0" i="0" kern="1200">
                <a:solidFill>
                  <a:schemeClr val="tx1"/>
                </a:solidFill>
                <a:latin typeface="+mn-lt"/>
                <a:ea typeface="+mn-ea"/>
                <a:cs typeface="+mn-cs"/>
              </a:rPr>
              <a:t>Introduire des plates-formes de collaboration Cisco</a:t>
            </a:r>
          </a:p>
          <a:p>
            <a:pPr marL="341313" lvl="1" indent="-171450" rtl="0">
              <a:buFont typeface="Arial" panose="020B0604020202020204" pitchFamily="34" charset="0"/>
              <a:buChar char="•"/>
            </a:pPr>
            <a:r>
              <a:rPr lang="fr-FR" sz="1200" b="0" i="0" kern="1200">
                <a:solidFill>
                  <a:schemeClr val="tx1"/>
                </a:solidFill>
                <a:latin typeface="+mn-lt"/>
                <a:ea typeface="+mn-ea"/>
                <a:cs typeface="+mn-cs"/>
              </a:rPr>
              <a:t>Décrire</a:t>
            </a:r>
            <a:r>
              <a:rPr lang="fr-FR" sz="1200" b="0" i="0" kern="1200" baseline="0">
                <a:solidFill>
                  <a:schemeClr val="tx1"/>
                </a:solidFill>
                <a:latin typeface="+mn-lt"/>
                <a:ea typeface="+mn-ea"/>
                <a:cs typeface="+mn-cs"/>
              </a:rPr>
              <a:t> les outils et les plates-formes de collaboration offerts par Cisco</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a:solidFill>
                  <a:schemeClr val="tx1"/>
                </a:solidFill>
                <a:latin typeface="+mn-lt"/>
                <a:ea typeface="+mn-ea"/>
                <a:cs typeface="+mn-cs"/>
              </a:rPr>
              <a:t>Encourager les apprenants à effectuer le </a:t>
            </a:r>
            <a:r>
              <a:rPr lang="fr-FR" sz="1200" b="0" i="0">
                <a:solidFill>
                  <a:srgbClr val="056153"/>
                </a:solidFill>
                <a:effectLst/>
                <a:latin typeface="+mn-lt"/>
              </a:rPr>
              <a:t>laboratoire</a:t>
            </a:r>
            <a:r>
              <a:rPr lang="fr-FR" sz="1200" b="0" i="0" kern="1200">
                <a:solidFill>
                  <a:schemeClr val="tx1"/>
                </a:solidFill>
                <a:latin typeface="+mn-lt"/>
                <a:ea typeface="+mn-ea"/>
                <a:cs typeface="+mn-cs"/>
              </a:rPr>
              <a:t>pratique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a:latin typeface="+mn-lt"/>
              </a:rPr>
              <a:t>Points clés : </a:t>
            </a:r>
            <a:r>
              <a:rPr lang="fr-FR" sz="1200" b="0" i="0" kern="1200" baseline="0">
                <a:solidFill>
                  <a:schemeClr val="tx1"/>
                </a:solidFill>
                <a:latin typeface="+mn-lt"/>
                <a:ea typeface="+mn-ea"/>
                <a:cs typeface="+mn-cs"/>
              </a:rPr>
              <a:t>Gestionnaire des communications unifiées (UCM), Centre de contact</a:t>
            </a:r>
            <a:r>
              <a:rPr lang="fr-FR" sz="1200" b="0" i="0" kern="1200">
                <a:solidFill>
                  <a:schemeClr val="tx1"/>
                </a:solidFill>
                <a:latin typeface="+mn-lt"/>
                <a:ea typeface="+mn-ea"/>
                <a:cs typeface="+mn-cs"/>
              </a:rPr>
              <a:t>,</a:t>
            </a:r>
            <a:r>
              <a:rPr lang="fr-FR" sz="1200" b="0" i="0" kern="1200" baseline="0">
                <a:solidFill>
                  <a:schemeClr val="tx1"/>
                </a:solidFill>
                <a:latin typeface="+mn-lt"/>
                <a:ea typeface="+mn-ea"/>
                <a:cs typeface="+mn-cs"/>
              </a:rPr>
              <a:t> </a:t>
            </a:r>
            <a:r>
              <a:rPr lang="fr-FR" sz="1200" b="0" i="0" kern="1200">
                <a:solidFill>
                  <a:schemeClr val="tx1"/>
                </a:solidFill>
                <a:latin typeface="+mn-lt"/>
                <a:ea typeface="+mn-ea"/>
                <a:cs typeface="+mn-cs"/>
              </a:rPr>
              <a:t>Finesse, </a:t>
            </a:r>
            <a:r>
              <a:rPr lang="fr-FR" sz="1200" b="0" i="0" kern="1200" baseline="0">
                <a:solidFill>
                  <a:schemeClr val="tx1"/>
                </a:solidFill>
                <a:latin typeface="+mn-lt"/>
                <a:ea typeface="+mn-ea"/>
                <a:cs typeface="+mn-cs"/>
              </a:rPr>
              <a:t>équipes Webex.</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latin typeface="+mn-lt"/>
            </a:endParaRP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100</a:t>
            </a:fld>
            <a:endParaRPr>
              <a:solidFill>
                <a:prstClr val="black"/>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96818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 xmlns:c="http://schemas.openxmlformats.org/drawingml/2006/chart" xmlns:c15="http://schemas.microsoft.com/office/drawing/2012/chart"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c="http://schemas.openxmlformats.org/drawingml/2006/chart" xmlns:c15="http://schemas.microsoft.com/office/drawing/2012/chart" xmlns:p14="http://schemas.microsoft.com/office/powerpoint/2010/main" val="3086725553"/>
      </p:ext>
    </p:extLst>
  </p:cSld>
  <p:clrMapOvr>
    <a:masterClrMapping/>
  </p:clrMapOvr>
  <p:transition spd="slow">
    <p:wipe/>
  </p:transition>
  <p:extLst>
    <p:ext uri="{DCECCB84-F9BA-43D5-87BE-67443E8EF086}">
      <p15:sldGuideLst xmlns="" xmlns:c="http://schemas.openxmlformats.org/drawingml/2006/chart" xmlns:c15="http://schemas.microsoft.com/office/drawing/2012/char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 xmlns:c="http://schemas.openxmlformats.org/drawingml/2006/chart" xmlns:c15="http://schemas.microsoft.com/office/drawing/2012/chart"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c="http://schemas.openxmlformats.org/drawingml/2006/chart" xmlns:c15="http://schemas.microsoft.com/office/drawing/2012/chart"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c="http://schemas.openxmlformats.org/drawingml/2006/chart" xmlns:c15="http://schemas.microsoft.com/office/drawing/2012/chart"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c="http://schemas.openxmlformats.org/drawingml/2006/chart" xmlns:c15="http://schemas.microsoft.com/office/drawing/2012/chart"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 xmlns:c="http://schemas.openxmlformats.org/drawingml/2006/chart" xmlns:c15="http://schemas.microsoft.com/office/drawing/2012/chart"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 xmlns:c="http://schemas.openxmlformats.org/drawingml/2006/chart" xmlns:c15="http://schemas.microsoft.com/office/drawing/2012/chart"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 xmlns:c="http://schemas.openxmlformats.org/drawingml/2006/chart" xmlns:c15="http://schemas.microsoft.com/office/drawing/2012/chart" xmlns:p14="http://schemas.microsoft.com/office/powerpoint/2010/main" val="3653042546"/>
      </p:ext>
    </p:extLst>
  </p:cSld>
  <p:clrMapOvr>
    <a:masterClrMapping/>
  </p:clrMapOvr>
  <p:transition spd="slow">
    <p:wipe/>
  </p:transition>
  <p:extLst>
    <p:ext uri="{DCECCB84-F9BA-43D5-87BE-67443E8EF086}">
      <p15:sldGuideLst xmlns="" xmlns:c="http://schemas.openxmlformats.org/drawingml/2006/chart" xmlns:c15="http://schemas.microsoft.com/office/drawing/2012/char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 xmlns:c="http://schemas.openxmlformats.org/drawingml/2006/chart" xmlns:c15="http://schemas.microsoft.com/office/drawing/2012/chart" xmlns:p14="http://schemas.microsoft.com/office/powerpoint/2010/main" val="1974617842"/>
      </p:ext>
    </p:extLst>
  </p:cSld>
  <p:clrMapOvr>
    <a:masterClrMapping/>
  </p:clrMapOvr>
  <p:transition spd="slow">
    <p:wipe/>
  </p:transition>
  <p:extLst>
    <p:ext uri="{DCECCB84-F9BA-43D5-87BE-67443E8EF086}">
      <p15:sldGuideLst xmlns="" xmlns:c="http://schemas.openxmlformats.org/drawingml/2006/chart" xmlns:c15="http://schemas.microsoft.com/office/drawing/2012/char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c="http://schemas.openxmlformats.org/drawingml/2006/chart" xmlns:c15="http://schemas.microsoft.com/office/drawing/2012/chart"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 xmlns:c="http://schemas.openxmlformats.org/drawingml/2006/chart" xmlns:c15="http://schemas.microsoft.com/office/drawing/2012/chart" xmlns:p14="http://schemas.microsoft.com/office/powerpoint/2010/main" val="542967988"/>
      </p:ext>
    </p:extLst>
  </p:cSld>
  <p:clrMapOvr>
    <a:masterClrMapping/>
  </p:clrMapOvr>
  <mc:AlternateContent xmlns:mc="http://schemas.openxmlformats.org/markup-compatibility/2006">
    <mc:Choice xmlns="" xmlns:c="http://schemas.openxmlformats.org/drawingml/2006/chart" xmlns:c15="http://schemas.microsoft.com/office/drawing/2012/chart"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 xmlns:c="http://schemas.openxmlformats.org/drawingml/2006/chart" xmlns:c15="http://schemas.microsoft.com/office/drawing/2012/chart"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 xmlns:c="http://schemas.openxmlformats.org/drawingml/2006/chart" xmlns:c15="http://schemas.microsoft.com/office/drawing/2012/chart"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 xmlns:c="http://schemas.openxmlformats.org/drawingml/2006/chart" xmlns:c15="http://schemas.microsoft.com/office/drawing/2012/chart"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 xmlns:c="http://schemas.openxmlformats.org/drawingml/2006/chart" xmlns:c15="http://schemas.microsoft.com/office/drawing/2012/chart"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 2020 Cisco et/ou ses filiales. Tous droits réservés.   Informations confidentielles de Cisco</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c="http://schemas.openxmlformats.org/drawingml/2006/chart" xmlns:c15="http://schemas.microsoft.com/office/drawing/2012/chart"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 xmlns:c="http://schemas.openxmlformats.org/drawingml/2006/chart" xmlns:c15="http://schemas.microsoft.com/office/drawing/2012/char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6.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9.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YangModels/yang"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hyperlink" Target="https://intersight.com/"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hyperlink" Target="http://server/app/api/rest?formatType=json&amp;opName=operationName&amp;opData=operationData" TargetMode="External"/><Relationship Id="rId2" Type="http://schemas.openxmlformats.org/officeDocument/2006/relationships/notesSlide" Target="../notesSlides/notesSlide93.xml"/><Relationship Id="rId1" Type="http://schemas.openxmlformats.org/officeDocument/2006/relationships/slideLayout" Target="../slideLayouts/slideLayout13.xml"/><Relationship Id="rId4" Type="http://schemas.openxmlformats.org/officeDocument/2006/relationships/hyperlink" Target="http://www.ietf.org/rfc/rfc1738.txt"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69497" y="1219200"/>
            <a:ext cx="6557379" cy="1666626"/>
          </a:xfrm>
        </p:spPr>
        <p:txBody>
          <a:bodyPr/>
          <a:lstStyle/>
          <a:p>
            <a:pPr rtl="0"/>
            <a:r>
              <a:rPr lang="fr-FR">
                <a:solidFill>
                  <a:schemeClr val="accent5">
                    <a:lumMod val="40000"/>
                    <a:lumOff val="60000"/>
                  </a:schemeClr>
                </a:solidFill>
              </a:rPr>
              <a:t>Module 8 : Plates-formes Cisco et développement</a:t>
            </a:r>
          </a:p>
        </p:txBody>
      </p:sp>
      <p:sp>
        <p:nvSpPr>
          <p:cNvPr id="5" name="Text Placeholder 1"/>
          <p:cNvSpPr>
            <a:spLocks noGrp="1"/>
          </p:cNvSpPr>
          <p:nvPr>
            <p:ph type="body" sz="quarter" idx="13"/>
          </p:nvPr>
        </p:nvSpPr>
        <p:spPr>
          <a:xfrm>
            <a:off x="469497" y="3127609"/>
            <a:ext cx="5925246" cy="299001"/>
          </a:xfrm>
        </p:spPr>
        <p:txBody>
          <a:bodyPr/>
          <a:lstStyle/>
          <a:p>
            <a:pPr rtl="0"/>
            <a:r>
              <a:rPr lang="fr-FR">
                <a:solidFill>
                  <a:schemeClr val="bg2">
                    <a:lumMod val="40000"/>
                    <a:lumOff val="60000"/>
                  </a:schemeClr>
                </a:solidFill>
              </a:rPr>
              <a:t>Contenu Pédagogique d l'instructeur</a:t>
            </a:r>
          </a:p>
        </p:txBody>
      </p:sp>
      <p:sp>
        <p:nvSpPr>
          <p:cNvPr id="7" name="Subtitle 1"/>
          <p:cNvSpPr>
            <a:spLocks noGrp="1"/>
          </p:cNvSpPr>
          <p:nvPr>
            <p:ph type="subTitle" idx="1"/>
          </p:nvPr>
        </p:nvSpPr>
        <p:spPr>
          <a:xfrm>
            <a:off x="469496" y="3809526"/>
            <a:ext cx="2718871" cy="902174"/>
          </a:xfrm>
        </p:spPr>
        <p:txBody>
          <a:bodyPr/>
          <a:lstStyle/>
          <a:p>
            <a:pPr rtl="0"/>
            <a:r>
              <a:rPr lang="fr-FR">
                <a:solidFill>
                  <a:schemeClr val="accent5">
                    <a:lumMod val="40000"/>
                    <a:lumOff val="60000"/>
                  </a:schemeClr>
                </a:solidFill>
              </a:rPr>
              <a:t>DevNet Associate v1.0 (DEVASC)</a:t>
            </a:r>
          </a:p>
          <a:p>
            <a:endParaRPr lang="en-US" dirty="0"/>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44783" y="2102530"/>
            <a:ext cx="7031054" cy="1046962"/>
          </a:xfrm>
        </p:spPr>
        <p:txBody>
          <a:bodyPr/>
          <a:lstStyle/>
          <a:p>
            <a:pPr rtl="0"/>
            <a:r>
              <a:rPr lang="fr-FR">
                <a:solidFill>
                  <a:schemeClr val="accent5">
                    <a:lumMod val="40000"/>
                    <a:lumOff val="60000"/>
                  </a:schemeClr>
                </a:solidFill>
              </a:rPr>
              <a:t>Module 8 : Plates-formes Cisco et développement</a:t>
            </a:r>
          </a:p>
        </p:txBody>
      </p:sp>
      <p:sp>
        <p:nvSpPr>
          <p:cNvPr id="7" name="Subtitle 1"/>
          <p:cNvSpPr>
            <a:spLocks noGrp="1"/>
          </p:cNvSpPr>
          <p:nvPr>
            <p:ph type="subTitle" idx="1"/>
          </p:nvPr>
        </p:nvSpPr>
        <p:spPr>
          <a:xfrm>
            <a:off x="469497" y="3809526"/>
            <a:ext cx="2368954" cy="396714"/>
          </a:xfrm>
        </p:spPr>
        <p:txBody>
          <a:bodyPr anchor="t"/>
          <a:lstStyle/>
          <a:p>
            <a:pPr rtl="0"/>
            <a:r>
              <a:rPr lang="fr-FR">
                <a:solidFill>
                  <a:schemeClr val="accent5">
                    <a:lumMod val="40000"/>
                    <a:lumOff val="60000"/>
                  </a:schemeClr>
                </a:solidFill>
              </a:rPr>
              <a:t>DevNet Associate v1.0  </a:t>
            </a:r>
          </a:p>
          <a:p>
            <a:endParaRPr lang="en-US" dirty="0"/>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989389863"/>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425" y="1402284"/>
            <a:ext cx="8231464" cy="1802391"/>
          </a:xfrm>
        </p:spPr>
        <p:txBody>
          <a:bodyPr/>
          <a:lstStyle/>
          <a:p>
            <a:pPr rtl="0"/>
            <a:r>
              <a:rPr lang="fr-FR">
                <a:solidFill>
                  <a:schemeClr val="accent5">
                    <a:lumMod val="40000"/>
                    <a:lumOff val="60000"/>
                  </a:schemeClr>
                </a:solidFill>
              </a:rPr>
              <a:t>8.6 Les plates-formes de collaboration Cisco</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522425453"/>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Introduction</a:t>
            </a:r>
          </a:p>
        </p:txBody>
      </p:sp>
      <p:sp>
        <p:nvSpPr>
          <p:cNvPr id="6" name="Content Placeholder 5"/>
          <p:cNvSpPr>
            <a:spLocks noGrp="1"/>
          </p:cNvSpPr>
          <p:nvPr>
            <p:ph idx="1"/>
          </p:nvPr>
        </p:nvSpPr>
        <p:spPr>
          <a:xfrm>
            <a:off x="135828" y="798944"/>
            <a:ext cx="9008172" cy="3903685"/>
          </a:xfrm>
        </p:spPr>
        <p:txBody>
          <a:bodyPr/>
          <a:lstStyle/>
          <a:p>
            <a:pPr rtl="0">
              <a:spcBef>
                <a:spcPts val="300"/>
              </a:spcBef>
              <a:spcAft>
                <a:spcPts val="300"/>
              </a:spcAft>
              <a:buFont typeface="Arial" panose="020B0604020202020204" pitchFamily="34" charset="0"/>
              <a:buChar char="•"/>
            </a:pPr>
            <a:r>
              <a:rPr lang="fr-FR" sz="1600" b="1"/>
              <a:t>Cisco Unified Communications Manager (Unified CM) </a:t>
            </a:r>
            <a:r>
              <a:rPr lang="fr-FR" sz="1600"/>
              <a:t>- It is:</a:t>
            </a:r>
          </a:p>
          <a:p>
            <a:pPr marL="534988" indent="-179388" rtl="0">
              <a:spcBef>
                <a:spcPts val="300"/>
              </a:spcBef>
              <a:spcAft>
                <a:spcPts val="300"/>
              </a:spcAft>
              <a:buFont typeface="Arial" panose="020B0604020202020204" pitchFamily="34" charset="0"/>
              <a:buChar char="•"/>
              <a:tabLst>
                <a:tab pos="534988" algn="l"/>
              </a:tabLst>
            </a:pPr>
            <a:r>
              <a:rPr lang="fr-FR" sz="1600"/>
              <a:t>Utilisé pour configurer et automatiser le provisionnement des périphériques, le routage des appels et la gestion des profils et des paramètres dans une seule solution.</a:t>
            </a:r>
          </a:p>
          <a:p>
            <a:pPr marL="534988" indent="-179388" rtl="0">
              <a:spcBef>
                <a:spcPts val="300"/>
              </a:spcBef>
              <a:spcAft>
                <a:spcPts val="300"/>
              </a:spcAft>
              <a:buFont typeface="Arial" panose="020B0604020202020204" pitchFamily="34" charset="0"/>
              <a:buChar char="•"/>
              <a:tabLst>
                <a:tab pos="534988" algn="l"/>
              </a:tabLst>
            </a:pPr>
            <a:r>
              <a:rPr lang="fr-FR" sz="1600"/>
              <a:t>Déployé dans les hôpitaux, les banques, les universités et les organismes gouvernementaux pour gérer le nombre croissant d'appareils et de profils d'utilisateurs.</a:t>
            </a:r>
          </a:p>
          <a:p>
            <a:pPr rtl="0">
              <a:spcBef>
                <a:spcPts val="300"/>
              </a:spcBef>
              <a:spcAft>
                <a:spcPts val="300"/>
              </a:spcAft>
              <a:buFont typeface="Arial" panose="020B0604020202020204" pitchFamily="34" charset="0"/>
              <a:buChar char="•"/>
            </a:pPr>
            <a:r>
              <a:rPr lang="fr-FR" sz="1600" b="1"/>
              <a:t>Centre de contact </a:t>
            </a:r>
            <a:r>
              <a:rPr lang="fr-FR" sz="1600"/>
              <a:t>- Il fournit un support client robuste pour les centres d'appels avec des fonctions de bureau, de superviseur et de reporting de l'agent.</a:t>
            </a:r>
          </a:p>
          <a:p>
            <a:pPr rtl="0">
              <a:spcBef>
                <a:spcPts val="300"/>
              </a:spcBef>
              <a:spcAft>
                <a:spcPts val="300"/>
              </a:spcAft>
              <a:buFont typeface="Arial" panose="020B0604020202020204" pitchFamily="34" charset="0"/>
              <a:buChar char="•"/>
            </a:pPr>
            <a:r>
              <a:rPr lang="fr-FR" sz="1600" b="1"/>
              <a:t>Finesse </a:t>
            </a:r>
            <a:r>
              <a:rPr lang="fr-FR" sz="1600"/>
              <a:t>- It is an agent and supervisor desktop.</a:t>
            </a:r>
          </a:p>
          <a:p>
            <a:pPr rtl="0">
              <a:spcBef>
                <a:spcPts val="300"/>
              </a:spcBef>
              <a:spcAft>
                <a:spcPts val="300"/>
              </a:spcAft>
              <a:buFont typeface="Arial" panose="020B0604020202020204" pitchFamily="34" charset="0"/>
              <a:buChar char="•"/>
            </a:pPr>
            <a:r>
              <a:rPr lang="fr-FR" sz="1600" b="1"/>
              <a:t>Webex </a:t>
            </a:r>
            <a:r>
              <a:rPr lang="fr-FR" sz="1600"/>
              <a:t>- Il englobe les réunions, les équipes et les appareils.</a:t>
            </a:r>
          </a:p>
          <a:p>
            <a:pPr marL="534988" indent="-179388" rtl="0">
              <a:spcBef>
                <a:spcPts val="300"/>
              </a:spcBef>
              <a:spcAft>
                <a:spcPts val="300"/>
              </a:spcAft>
              <a:buFont typeface="Arial" panose="020B0604020202020204" pitchFamily="34" charset="0"/>
              <a:buChar char="•"/>
            </a:pPr>
            <a:r>
              <a:rPr lang="fr-FR" sz="1600"/>
              <a:t>Webex Teams est une application de réunions et de messagerie conçue pour améliorer la collaboration.</a:t>
            </a:r>
          </a:p>
          <a:p>
            <a:pPr marL="534988" indent="-179388" rtl="0">
              <a:spcBef>
                <a:spcPts val="300"/>
              </a:spcBef>
              <a:spcAft>
                <a:spcPts val="300"/>
              </a:spcAft>
              <a:buFont typeface="Arial" panose="020B0604020202020204" pitchFamily="34" charset="0"/>
              <a:buChar char="•"/>
            </a:pPr>
            <a:r>
              <a:rPr lang="fr-FR" sz="1600"/>
              <a:t>Les appareils Webex comprennent des tableaux blancs numériques, des unités de téléprésence et des commandes de salle.</a:t>
            </a:r>
          </a:p>
        </p:txBody>
      </p:sp>
    </p:spTree>
    <p:extLst>
      <p:ext uri="{BB962C8B-B14F-4D97-AF65-F5344CB8AC3E}">
        <p14:creationId xmlns="" xmlns:c="http://schemas.openxmlformats.org/drawingml/2006/chart" xmlns:c15="http://schemas.microsoft.com/office/drawing/2012/chart" xmlns:p14="http://schemas.microsoft.com/office/powerpoint/2010/main" val="1553121071"/>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Cisco Unified Communications Manager</a:t>
            </a:r>
          </a:p>
        </p:txBody>
      </p:sp>
      <p:sp>
        <p:nvSpPr>
          <p:cNvPr id="6" name="Content Placeholder 1"/>
          <p:cNvSpPr>
            <a:spLocks noGrp="1"/>
          </p:cNvSpPr>
          <p:nvPr>
            <p:ph idx="1"/>
          </p:nvPr>
        </p:nvSpPr>
        <p:spPr>
          <a:xfrm>
            <a:off x="160543" y="751733"/>
            <a:ext cx="8843413" cy="1900852"/>
          </a:xfrm>
        </p:spPr>
        <p:txBody>
          <a:bodyPr/>
          <a:lstStyle/>
          <a:p>
            <a:pPr marL="0" indent="0" rtl="0">
              <a:spcBef>
                <a:spcPts val="0"/>
              </a:spcBef>
              <a:spcAft>
                <a:spcPts val="100"/>
              </a:spcAft>
              <a:buNone/>
            </a:pPr>
            <a:r>
              <a:rPr lang="fr-FR" sz="1400" b="1" dirty="0"/>
              <a:t>Qu'est-ce que UCM ?</a:t>
            </a:r>
          </a:p>
          <a:p>
            <a:pPr marL="177800" indent="-177800" rtl="0">
              <a:spcBef>
                <a:spcPts val="0"/>
              </a:spcBef>
              <a:spcAft>
                <a:spcPts val="100"/>
              </a:spcAft>
              <a:buFont typeface="Arial" pitchFamily="34" charset="0"/>
              <a:buChar char="•"/>
            </a:pPr>
            <a:r>
              <a:rPr lang="fr-FR" sz="1400" dirty="0"/>
              <a:t>Cisco </a:t>
            </a:r>
            <a:r>
              <a:rPr lang="fr-FR" sz="1400" dirty="0" err="1"/>
              <a:t>Unified</a:t>
            </a:r>
            <a:r>
              <a:rPr lang="fr-FR" sz="1400" dirty="0"/>
              <a:t> Communications Manager, également connu sous le nom de </a:t>
            </a:r>
            <a:r>
              <a:rPr lang="fr-FR" sz="1400" dirty="0" err="1"/>
              <a:t>Unified</a:t>
            </a:r>
            <a:r>
              <a:rPr lang="fr-FR" sz="1400" dirty="0"/>
              <a:t> CM, CUCM, ou </a:t>
            </a:r>
            <a:r>
              <a:rPr lang="fr-FR" sz="1400" dirty="0" err="1"/>
              <a:t>CallManager</a:t>
            </a:r>
            <a:r>
              <a:rPr lang="fr-FR" sz="1400" dirty="0"/>
              <a:t> est :</a:t>
            </a:r>
          </a:p>
          <a:p>
            <a:pPr marL="534988" rtl="0">
              <a:spcBef>
                <a:spcPts val="0"/>
              </a:spcBef>
              <a:spcAft>
                <a:spcPts val="100"/>
              </a:spcAft>
              <a:buFont typeface="Arial" pitchFamily="34" charset="0"/>
              <a:buChar char="•"/>
            </a:pPr>
            <a:r>
              <a:rPr lang="fr-FR" sz="1400" dirty="0"/>
              <a:t>une solution de communication basée sur IP pour prendre en charge les travailleurs mobiles et distants dans les petites, moyennes ou entreprises.</a:t>
            </a:r>
          </a:p>
          <a:p>
            <a:pPr marL="534988" rtl="0">
              <a:spcBef>
                <a:spcPts val="100"/>
              </a:spcBef>
              <a:spcAft>
                <a:spcPts val="100"/>
              </a:spcAft>
              <a:buFont typeface="Arial" pitchFamily="34" charset="0"/>
              <a:buChar char="•"/>
            </a:pPr>
            <a:r>
              <a:rPr lang="fr-FR" sz="1400" dirty="0"/>
              <a:t>une intégration de la voix, de la vidéo et des données dans une solution unique sur site pour le contrôle des appels et la gestion des sessions.</a:t>
            </a:r>
          </a:p>
          <a:p>
            <a:pPr marL="534988" rtl="0">
              <a:spcBef>
                <a:spcPts val="100"/>
              </a:spcBef>
              <a:spcAft>
                <a:spcPts val="100"/>
              </a:spcAft>
              <a:buFont typeface="Arial" pitchFamily="34" charset="0"/>
              <a:buChar char="•"/>
            </a:pPr>
            <a:r>
              <a:rPr lang="fr-FR" sz="1400" dirty="0"/>
              <a:t>très extensible, avec diverses API pour la configuration, la gestion, la surveillance et le contrôle des appels.</a:t>
            </a:r>
          </a:p>
          <a:p>
            <a:pPr marL="0" indent="0">
              <a:lnSpc>
                <a:spcPct val="50000"/>
              </a:lnSpc>
              <a:spcBef>
                <a:spcPts val="0"/>
              </a:spcBef>
              <a:spcAft>
                <a:spcPts val="0"/>
              </a:spcAft>
              <a:buNone/>
            </a:pPr>
            <a:endParaRPr lang="en-GB" sz="1400" b="1" dirty="0"/>
          </a:p>
          <a:p>
            <a:pPr marL="0" indent="0" rtl="0">
              <a:spcBef>
                <a:spcPts val="100"/>
              </a:spcBef>
              <a:spcAft>
                <a:spcPts val="100"/>
              </a:spcAft>
              <a:buNone/>
            </a:pPr>
            <a:r>
              <a:rPr lang="fr-FR" sz="1400" b="1" dirty="0"/>
              <a:t>Objectif</a:t>
            </a:r>
          </a:p>
          <a:p>
            <a:pPr rtl="0">
              <a:spcBef>
                <a:spcPts val="100"/>
              </a:spcBef>
              <a:spcAft>
                <a:spcPts val="100"/>
              </a:spcAft>
              <a:buFont typeface="Arial" panose="020B0604020202020204" pitchFamily="34" charset="0"/>
              <a:buChar char="•"/>
            </a:pPr>
            <a:r>
              <a:rPr lang="fr-FR" sz="1400" dirty="0"/>
              <a:t>La fonction principale de </a:t>
            </a:r>
            <a:r>
              <a:rPr lang="fr-FR" sz="1400" dirty="0" err="1"/>
              <a:t>Unified</a:t>
            </a:r>
            <a:r>
              <a:rPr lang="fr-FR" sz="1400" dirty="0"/>
              <a:t> CM est de gérer les utilisateurs de téléphone, les téléphones IP, les numéros d'annuaire, et de connecter et gérer les appels vers les destinations souhaitées. Avec </a:t>
            </a:r>
            <a:r>
              <a:rPr lang="fr-FR" sz="1400" dirty="0" err="1"/>
              <a:t>Unified</a:t>
            </a:r>
            <a:r>
              <a:rPr lang="fr-FR" sz="1400" dirty="0"/>
              <a:t> CM, vous pouvez :</a:t>
            </a:r>
          </a:p>
          <a:p>
            <a:pPr marL="641350" indent="-285750" rtl="0">
              <a:spcBef>
                <a:spcPts val="100"/>
              </a:spcBef>
              <a:spcAft>
                <a:spcPts val="100"/>
              </a:spcAft>
              <a:buFont typeface="Arial" panose="020B0604020202020204" pitchFamily="34" charset="0"/>
              <a:buChar char="•"/>
            </a:pPr>
            <a:r>
              <a:rPr lang="fr-FR" sz="1400" dirty="0"/>
              <a:t>Définissez des passerelles, des circuits, des destinations distantes et plus d'informations liées à la téléphonie.</a:t>
            </a:r>
          </a:p>
          <a:p>
            <a:pPr marL="641350" indent="-285750" rtl="0">
              <a:spcBef>
                <a:spcPts val="100"/>
              </a:spcBef>
              <a:spcAft>
                <a:spcPts val="100"/>
              </a:spcAft>
              <a:buFont typeface="Arial" panose="020B0604020202020204" pitchFamily="34" charset="0"/>
              <a:buChar char="•"/>
            </a:pPr>
            <a:r>
              <a:rPr lang="fr-FR" sz="1400" dirty="0"/>
              <a:t>Configurez une gamme complète de tâches de gestion des appels, y compris la mise en attente, le transfert, le renvoi d'appel et le lancement d'appels de conférence. </a:t>
            </a:r>
          </a:p>
          <a:p>
            <a:pPr marL="0" indent="0">
              <a:lnSpc>
                <a:spcPct val="50000"/>
              </a:lnSpc>
              <a:spcBef>
                <a:spcPts val="0"/>
              </a:spcBef>
              <a:spcAft>
                <a:spcPts val="0"/>
              </a:spcAft>
              <a:buNone/>
            </a:pPr>
            <a:endParaRPr lang="en-GB" sz="1400" b="1" dirty="0"/>
          </a:p>
        </p:txBody>
      </p:sp>
    </p:spTree>
    <p:extLst>
      <p:ext uri="{BB962C8B-B14F-4D97-AF65-F5344CB8AC3E}">
        <p14:creationId xmlns="" xmlns:c="http://schemas.openxmlformats.org/drawingml/2006/chart" xmlns:c15="http://schemas.microsoft.com/office/drawing/2012/chart" xmlns:p14="http://schemas.microsoft.com/office/powerpoint/2010/main" val="1755274293"/>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Cisco Unified Communications Manager (suite)</a:t>
            </a:r>
          </a:p>
        </p:txBody>
      </p:sp>
      <p:sp>
        <p:nvSpPr>
          <p:cNvPr id="5" name="Content Placeholder1">
            <a:extLst>
              <a:ext uri="{FF2B5EF4-FFF2-40B4-BE49-F238E27FC236}">
                <a16:creationId xmlns="" xmlns:c="http://schemas.openxmlformats.org/drawingml/2006/chart" xmlns:c15="http://schemas.microsoft.com/office/drawing/2012/chart" xmlns:a16="http://schemas.microsoft.com/office/drawing/2014/main" id="{29CC73C4-EBFA-416B-B6AD-12B4F59B267B}"/>
              </a:ext>
            </a:extLst>
          </p:cNvPr>
          <p:cNvSpPr/>
          <p:nvPr/>
        </p:nvSpPr>
        <p:spPr>
          <a:xfrm>
            <a:off x="165212" y="758946"/>
            <a:ext cx="8739431" cy="338554"/>
          </a:xfrm>
          <a:prstGeom prst="rect">
            <a:avLst/>
          </a:prstGeom>
        </p:spPr>
        <p:txBody>
          <a:bodyPr wrap="square">
            <a:spAutoFit/>
          </a:bodyPr>
          <a:lstStyle/>
          <a:p>
            <a:pPr marL="0" indent="0" rtl="0">
              <a:spcBef>
                <a:spcPts val="200"/>
              </a:spcBef>
              <a:spcAft>
                <a:spcPts val="200"/>
              </a:spcAft>
              <a:buNone/>
            </a:pPr>
            <a:r>
              <a:rPr lang="fr-FR" sz="1600" b="1">
                <a:solidFill>
                  <a:srgbClr val="000000"/>
                </a:solidFill>
                <a:latin typeface="+mn-lt"/>
              </a:rPr>
              <a:t>Fonctions avancées de CM unifiées</a:t>
            </a:r>
          </a:p>
        </p:txBody>
      </p:sp>
      <p:graphicFrame>
        <p:nvGraphicFramePr>
          <p:cNvPr id="2" name="Table 1">
            <a:extLst>
              <a:ext uri="{FF2B5EF4-FFF2-40B4-BE49-F238E27FC236}">
                <a16:creationId xmlns="" xmlns:c="http://schemas.openxmlformats.org/drawingml/2006/chart" xmlns:c15="http://schemas.microsoft.com/office/drawing/2012/chart" xmlns:a16="http://schemas.microsoft.com/office/drawing/2014/main" id="{502A9845-5A03-485D-B037-887BD378C457}"/>
              </a:ext>
            </a:extLst>
          </p:cNvPr>
          <p:cNvGraphicFramePr>
            <a:graphicFrameLocks noGrp="1"/>
          </p:cNvGraphicFramePr>
          <p:nvPr>
            <p:extLst>
              <p:ext uri="{D42A27DB-BD31-4B8C-83A1-F6EECF244321}">
                <p14:modId xmlns="" xmlns:c="http://schemas.openxmlformats.org/drawingml/2006/chart" xmlns:c15="http://schemas.microsoft.com/office/drawing/2012/chart" xmlns:p14="http://schemas.microsoft.com/office/powerpoint/2010/main" val="1630847738"/>
              </p:ext>
            </p:extLst>
          </p:nvPr>
        </p:nvGraphicFramePr>
        <p:xfrm>
          <a:off x="244549" y="1111988"/>
          <a:ext cx="8660554" cy="2060456"/>
        </p:xfrm>
        <a:graphic>
          <a:graphicData uri="http://schemas.openxmlformats.org/drawingml/2006/table">
            <a:tbl>
              <a:tblPr firstRow="1" bandRow="1">
                <a:tableStyleId>{5C22544A-7EE6-4342-B048-85BDC9FD1C3A}</a:tableStyleId>
              </a:tblPr>
              <a:tblGrid>
                <a:gridCol w="2945219">
                  <a:extLst>
                    <a:ext uri="{9D8B030D-6E8A-4147-A177-3AD203B41FA5}">
                      <a16:colId xmlns="" xmlns:c="http://schemas.openxmlformats.org/drawingml/2006/chart" xmlns:c15="http://schemas.microsoft.com/office/drawing/2012/chart" xmlns:a16="http://schemas.microsoft.com/office/drawing/2014/main" val="589787684"/>
                    </a:ext>
                  </a:extLst>
                </a:gridCol>
                <a:gridCol w="2966484">
                  <a:extLst>
                    <a:ext uri="{9D8B030D-6E8A-4147-A177-3AD203B41FA5}">
                      <a16:colId xmlns="" xmlns:c="http://schemas.openxmlformats.org/drawingml/2006/chart" xmlns:c15="http://schemas.microsoft.com/office/drawing/2012/chart" xmlns:a16="http://schemas.microsoft.com/office/drawing/2014/main" val="2699093581"/>
                    </a:ext>
                  </a:extLst>
                </a:gridCol>
                <a:gridCol w="2748851">
                  <a:extLst>
                    <a:ext uri="{9D8B030D-6E8A-4147-A177-3AD203B41FA5}">
                      <a16:colId xmlns="" xmlns:c="http://schemas.openxmlformats.org/drawingml/2006/chart" xmlns:c15="http://schemas.microsoft.com/office/drawing/2012/chart" xmlns:a16="http://schemas.microsoft.com/office/drawing/2014/main" val="1727502069"/>
                    </a:ext>
                  </a:extLst>
                </a:gridCol>
              </a:tblGrid>
              <a:tr h="296678">
                <a:tc gridSpan="3">
                  <a:txBody>
                    <a:bodyPr/>
                    <a:lstStyle/>
                    <a:p>
                      <a:pPr algn="ctr" rtl="0"/>
                      <a:r>
                        <a:rPr lang="fr-FR" sz="1400" b="1"/>
                        <a:t>Fonctions avancées de CM unifiées</a:t>
                      </a:r>
                    </a:p>
                  </a:txBody>
                  <a:tcPr/>
                </a:tc>
                <a:tc hMerge="1">
                  <a:txBody>
                    <a:bodyPr/>
                    <a:lstStyle/>
                    <a:p>
                      <a:endParaRPr lang="en-US" dirty="0"/>
                    </a:p>
                  </a:txBody>
                  <a:tcPr/>
                </a:tc>
                <a:tc hMerge="1">
                  <a:txBody>
                    <a:bodyPr/>
                    <a:lstStyle/>
                    <a:p>
                      <a:endParaRPr lang="en-US" dirty="0"/>
                    </a:p>
                  </a:txBody>
                  <a:tcPr/>
                </a:tc>
                <a:extLst>
                  <a:ext uri="{0D108BD9-81ED-4DB2-BD59-A6C34878D82A}">
                    <a16:rowId xmlns="" xmlns:c="http://schemas.openxmlformats.org/drawingml/2006/chart" xmlns:c15="http://schemas.microsoft.com/office/drawing/2012/chart" xmlns:a16="http://schemas.microsoft.com/office/drawing/2014/main" val="3339948182"/>
                  </a:ext>
                </a:extLst>
              </a:tr>
              <a:tr h="296678">
                <a:tc>
                  <a:txBody>
                    <a:bodyPr/>
                    <a:lstStyle/>
                    <a:p>
                      <a:pPr rtl="0"/>
                      <a:r>
                        <a:rPr lang="fr-FR" sz="1400"/>
                        <a:t>AXL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400"/>
                        <a:t>UDS</a:t>
                      </a:r>
                    </a:p>
                  </a:txBody>
                  <a:tcPr/>
                </a:tc>
                <a:tc>
                  <a:txBody>
                    <a:bodyPr/>
                    <a:lstStyle/>
                    <a:p>
                      <a:pPr rtl="0"/>
                      <a:r>
                        <a:rPr lang="fr-FR" sz="1400"/>
                        <a:t>Facilité de maintenance</a:t>
                      </a:r>
                    </a:p>
                  </a:txBody>
                  <a:tcPr/>
                </a:tc>
                <a:extLst>
                  <a:ext uri="{0D108BD9-81ED-4DB2-BD59-A6C34878D82A}">
                    <a16:rowId xmlns="" xmlns:c="http://schemas.openxmlformats.org/drawingml/2006/chart" xmlns:c15="http://schemas.microsoft.com/office/drawing/2012/chart" xmlns:a16="http://schemas.microsoft.com/office/drawing/2014/main" val="397520152"/>
                  </a:ext>
                </a:extLst>
              </a:tr>
              <a:tr h="480821">
                <a:tc>
                  <a:txBody>
                    <a:bodyPr/>
                    <a:lstStyle/>
                    <a:p>
                      <a:pPr rtl="0"/>
                      <a:r>
                        <a:rPr lang="fr-FR" sz="1400"/>
                        <a:t>Services Web d'administration de plate-forme (PAWS)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400"/>
                        <a:t>Compatibilité Softphone</a:t>
                      </a:r>
                    </a:p>
                    <a:p>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400"/>
                        <a:t>Extension Mobility</a:t>
                      </a:r>
                    </a:p>
                    <a:p>
                      <a:endParaRPr lang="en-US" dirty="0"/>
                    </a:p>
                  </a:txBody>
                  <a:tcPr/>
                </a:tc>
                <a:extLst>
                  <a:ext uri="{0D108BD9-81ED-4DB2-BD59-A6C34878D82A}">
                    <a16:rowId xmlns="" xmlns:c="http://schemas.openxmlformats.org/drawingml/2006/chart" xmlns:c15="http://schemas.microsoft.com/office/drawing/2012/chart" xmlns:a16="http://schemas.microsoft.com/office/drawing/2014/main" val="1220414842"/>
                  </a:ext>
                </a:extLst>
              </a:tr>
              <a:tr h="480821">
                <a:tc>
                  <a:txBody>
                    <a:bodyPr/>
                    <a:lstStyle/>
                    <a:p>
                      <a:pPr rtl="0"/>
                      <a:r>
                        <a:rPr lang="fr-FR" sz="1400"/>
                        <a:t>Kit de développement logiciel Voix et Vidéo Cisco Jabber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400"/>
                        <a:t>API de téléphonie Java (JTAPI) ou API de téléphonie (TAPI)</a:t>
                      </a:r>
                    </a:p>
                  </a:txBody>
                  <a:tcPr/>
                </a:tc>
                <a:tc>
                  <a:txBody>
                    <a:bodyPr/>
                    <a:lstStyle/>
                    <a:p>
                      <a:pPr rtl="0"/>
                      <a:r>
                        <a:rPr lang="fr-FR" sz="1400"/>
                        <a:t>Client Matter Codes (CMC)</a:t>
                      </a:r>
                    </a:p>
                  </a:txBody>
                  <a:tcPr/>
                </a:tc>
                <a:extLst>
                  <a:ext uri="{0D108BD9-81ED-4DB2-BD59-A6C34878D82A}">
                    <a16:rowId xmlns="" xmlns:c="http://schemas.openxmlformats.org/drawingml/2006/chart" xmlns:c15="http://schemas.microsoft.com/office/drawing/2012/chart" xmlns:a16="http://schemas.microsoft.com/office/drawing/2014/main" val="3569122352"/>
                  </a:ext>
                </a:extLst>
              </a:tr>
              <a:tr h="414536">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400"/>
                        <a:t>Codes d'authentification forcée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400"/>
                        <a:t>Listes de recherche</a:t>
                      </a:r>
                    </a:p>
                  </a:txBody>
                  <a:tcPr/>
                </a:tc>
                <a:tc>
                  <a:txBody>
                    <a:bodyPr/>
                    <a:lstStyle/>
                    <a:p>
                      <a:pPr rtl="0"/>
                      <a:r>
                        <a:rPr lang="fr-FR" sz="1400"/>
                        <a:t>Musique/Vidéo en attente</a:t>
                      </a:r>
                    </a:p>
                  </a:txBody>
                  <a:tcPr/>
                </a:tc>
                <a:extLst>
                  <a:ext uri="{0D108BD9-81ED-4DB2-BD59-A6C34878D82A}">
                    <a16:rowId xmlns="" xmlns:c="http://schemas.openxmlformats.org/drawingml/2006/chart" xmlns:c15="http://schemas.microsoft.com/office/drawing/2012/chart" xmlns:a16="http://schemas.microsoft.com/office/drawing/2014/main" val="726736307"/>
                  </a:ext>
                </a:extLst>
              </a:tr>
            </a:tbl>
          </a:graphicData>
        </a:graphic>
      </p:graphicFrame>
      <p:sp>
        <p:nvSpPr>
          <p:cNvPr id="3" name="Content Placeholder2">
            <a:extLst>
              <a:ext uri="{FF2B5EF4-FFF2-40B4-BE49-F238E27FC236}">
                <a16:creationId xmlns="" xmlns:c="http://schemas.openxmlformats.org/drawingml/2006/chart" xmlns:c15="http://schemas.microsoft.com/office/drawing/2012/chart" xmlns:a16="http://schemas.microsoft.com/office/drawing/2014/main" id="{29CC73C4-EBFA-416B-B6AD-12B4F59B267B}"/>
              </a:ext>
            </a:extLst>
          </p:cNvPr>
          <p:cNvSpPr/>
          <p:nvPr/>
        </p:nvSpPr>
        <p:spPr>
          <a:xfrm>
            <a:off x="202284" y="3259131"/>
            <a:ext cx="8739431" cy="1528624"/>
          </a:xfrm>
          <a:prstGeom prst="rect">
            <a:avLst/>
          </a:prstGeom>
        </p:spPr>
        <p:txBody>
          <a:bodyPr wrap="square">
            <a:spAutoFit/>
          </a:bodyPr>
          <a:lstStyle/>
          <a:p>
            <a:pPr marL="0" indent="0" rtl="0">
              <a:spcBef>
                <a:spcPts val="200"/>
              </a:spcBef>
              <a:spcAft>
                <a:spcPts val="200"/>
              </a:spcAft>
              <a:buNone/>
            </a:pPr>
            <a:r>
              <a:rPr lang="fr-FR" sz="1600" b="1">
                <a:solidFill>
                  <a:srgbClr val="000000"/>
                </a:solidFill>
                <a:latin typeface="+mn-lt"/>
              </a:rPr>
              <a:t>Extensions</a:t>
            </a:r>
          </a:p>
          <a:p>
            <a:pPr marL="180975" indent="-180975" rtl="0">
              <a:spcBef>
                <a:spcPts val="200"/>
              </a:spcBef>
              <a:spcAft>
                <a:spcPts val="200"/>
              </a:spcAft>
              <a:buFont typeface="Arial" panose="020B0604020202020204" pitchFamily="34" charset="0"/>
              <a:buChar char="•"/>
            </a:pPr>
            <a:r>
              <a:rPr lang="fr-FR" sz="1600">
                <a:solidFill>
                  <a:srgbClr val="000000"/>
                </a:solidFill>
                <a:latin typeface="+mn-lt"/>
              </a:rPr>
              <a:t>Unified CM s'intègre à d'autres services :</a:t>
            </a:r>
          </a:p>
          <a:p>
            <a:pPr marL="534988" indent="-179388" rtl="0">
              <a:spcBef>
                <a:spcPts val="200"/>
              </a:spcBef>
              <a:spcAft>
                <a:spcPts val="200"/>
              </a:spcAft>
              <a:buFont typeface="Arial" panose="020B0604020202020204" pitchFamily="34" charset="0"/>
              <a:buChar char="•"/>
            </a:pPr>
            <a:r>
              <a:rPr lang="fr-FR" sz="1600">
                <a:solidFill>
                  <a:srgbClr val="000000"/>
                </a:solidFill>
                <a:latin typeface="+mn-lt"/>
              </a:rPr>
              <a:t>Cisco Instant Messaging and Presence (Cisco IM&amp;P)</a:t>
            </a:r>
          </a:p>
          <a:p>
            <a:pPr marL="534988" indent="-179388" rtl="0">
              <a:spcBef>
                <a:spcPts val="200"/>
              </a:spcBef>
              <a:spcAft>
                <a:spcPts val="200"/>
              </a:spcAft>
              <a:buFont typeface="Arial" panose="020B0604020202020204" pitchFamily="34" charset="0"/>
              <a:buChar char="•"/>
            </a:pPr>
            <a:r>
              <a:rPr lang="fr-FR" sz="1600">
                <a:solidFill>
                  <a:srgbClr val="000000"/>
                </a:solidFill>
                <a:latin typeface="+mn-lt"/>
              </a:rPr>
              <a:t>Messagerie vocale</a:t>
            </a:r>
          </a:p>
          <a:p>
            <a:pPr marL="534988" indent="-179388" rtl="0">
              <a:spcBef>
                <a:spcPts val="200"/>
              </a:spcBef>
              <a:spcAft>
                <a:spcPts val="200"/>
              </a:spcAft>
              <a:buFont typeface="Arial" panose="020B0604020202020204" pitchFamily="34" charset="0"/>
              <a:buChar char="•"/>
            </a:pPr>
            <a:r>
              <a:rPr lang="fr-FR" sz="1600">
                <a:solidFill>
                  <a:srgbClr val="000000"/>
                </a:solidFill>
                <a:latin typeface="+mn-lt"/>
              </a:rPr>
              <a:t>Centre de contact</a:t>
            </a:r>
          </a:p>
        </p:txBody>
      </p:sp>
    </p:spTree>
    <p:extLst>
      <p:ext uri="{BB962C8B-B14F-4D97-AF65-F5344CB8AC3E}">
        <p14:creationId xmlns="" xmlns:c="http://schemas.openxmlformats.org/drawingml/2006/chart" xmlns:c15="http://schemas.microsoft.com/office/drawing/2012/chart" xmlns:p14="http://schemas.microsoft.com/office/powerpoint/2010/main" val="2120758689"/>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50" y="41393"/>
            <a:ext cx="4387979" cy="757551"/>
          </a:xfrm>
        </p:spPr>
        <p:txBody>
          <a:bodyPr/>
          <a:lstStyle/>
          <a:p>
            <a:pPr rtl="0"/>
            <a:r>
              <a:rPr lang="fr-FR" sz="1600"/>
              <a:t>Plateformes de collaboration Cisco</a:t>
            </a:r>
            <a:r>
              <a:rPr altLang="en-US" sz="1600" dirty="0"/>
              <a:t/>
            </a:r>
            <a:br>
              <a:rPr altLang="en-US" sz="1600" dirty="0"/>
            </a:br>
            <a:r>
              <a:rPr lang="fr-FR"/>
              <a:t>Couche XML administrative</a:t>
            </a:r>
          </a:p>
        </p:txBody>
      </p:sp>
      <p:sp>
        <p:nvSpPr>
          <p:cNvPr id="6" name="Content Placeholder 1"/>
          <p:cNvSpPr>
            <a:spLocks noGrp="1"/>
          </p:cNvSpPr>
          <p:nvPr>
            <p:ph idx="1"/>
          </p:nvPr>
        </p:nvSpPr>
        <p:spPr>
          <a:xfrm>
            <a:off x="144067" y="797785"/>
            <a:ext cx="4210650" cy="3638883"/>
          </a:xfrm>
          <a:solidFill>
            <a:schemeClr val="bg1"/>
          </a:solidFill>
        </p:spPr>
        <p:txBody>
          <a:bodyPr/>
          <a:lstStyle/>
          <a:p>
            <a:pPr marL="177800" indent="-177800" rtl="0">
              <a:spcBef>
                <a:spcPts val="0"/>
              </a:spcBef>
              <a:spcAft>
                <a:spcPts val="800"/>
              </a:spcAft>
              <a:buFont typeface="Arial" pitchFamily="34" charset="0"/>
              <a:buChar char="•"/>
            </a:pPr>
            <a:r>
              <a:rPr lang="fr-FR" sz="1600"/>
              <a:t>La couche XML d'administration (AXL) est une interface XML/SOAP qui fournit un mécanisme d'insertion, de récupération, de mise à jour et de suppression de données de la base de données de configuration de communication unifiée.</a:t>
            </a:r>
          </a:p>
          <a:p>
            <a:pPr marL="177800" indent="-177800" rtl="0">
              <a:spcBef>
                <a:spcPts val="0"/>
              </a:spcBef>
              <a:spcAft>
                <a:spcPts val="800"/>
              </a:spcAft>
              <a:buFont typeface="Arial" pitchFamily="34" charset="0"/>
              <a:buChar char="•"/>
            </a:pPr>
            <a:r>
              <a:rPr lang="fr-FR" sz="1600"/>
              <a:t>Les développeurs peuvent utiliser AXL et le langage WSDL (Web Services Description Language) fourni pour créer, lire, mettre à jour et supprimer des objets tels que des passerelles, des utilisateurs, des périphériques, des schémas de routage, etc.</a:t>
            </a:r>
          </a:p>
          <a:p>
            <a:pPr marL="177800" indent="-177800" rtl="0">
              <a:spcBef>
                <a:spcPts val="0"/>
              </a:spcBef>
              <a:spcAft>
                <a:spcPts val="800"/>
              </a:spcAft>
              <a:buFont typeface="Arial" pitchFamily="34" charset="0"/>
              <a:buChar char="•"/>
            </a:pPr>
            <a:r>
              <a:rPr lang="fr-FR" sz="1600"/>
              <a:t>L'API AXL est destinée à l'administration et à la configuration.</a:t>
            </a:r>
          </a:p>
        </p:txBody>
      </p:sp>
      <p:pic>
        <p:nvPicPr>
          <p:cNvPr id="4" name="Picture 3" descr="axl.png"/>
          <p:cNvPicPr>
            <a:picLocks noChangeAspect="1"/>
          </p:cNvPicPr>
          <p:nvPr/>
        </p:nvPicPr>
        <p:blipFill>
          <a:blip r:embed="rId3"/>
          <a:stretch>
            <a:fillRect/>
          </a:stretch>
        </p:blipFill>
        <p:spPr>
          <a:xfrm>
            <a:off x="4747315" y="849589"/>
            <a:ext cx="3928726" cy="3378702"/>
          </a:xfrm>
          <a:prstGeom prst="rect">
            <a:avLst/>
          </a:prstGeom>
          <a:ln>
            <a:solidFill>
              <a:srgbClr val="000000"/>
            </a:solidFill>
          </a:ln>
        </p:spPr>
      </p:pic>
      <p:sp>
        <p:nvSpPr>
          <p:cNvPr id="2" name="Text Box 1">
            <a:extLst>
              <a:ext uri="{FF2B5EF4-FFF2-40B4-BE49-F238E27FC236}">
                <a16:creationId xmlns="" xmlns:c="http://schemas.openxmlformats.org/drawingml/2006/chart" xmlns:c15="http://schemas.microsoft.com/office/drawing/2012/chart" xmlns:a16="http://schemas.microsoft.com/office/drawing/2014/main" id="{261834BA-1692-4C98-B6B6-0B991F9375D5}"/>
              </a:ext>
            </a:extLst>
          </p:cNvPr>
          <p:cNvSpPr/>
          <p:nvPr/>
        </p:nvSpPr>
        <p:spPr>
          <a:xfrm>
            <a:off x="4668472" y="4224401"/>
            <a:ext cx="4231260" cy="584775"/>
          </a:xfrm>
          <a:prstGeom prst="rect">
            <a:avLst/>
          </a:prstGeom>
        </p:spPr>
        <p:txBody>
          <a:bodyPr wrap="square">
            <a:spAutoFit/>
          </a:bodyPr>
          <a:lstStyle/>
          <a:p>
            <a:pPr algn="ctr" rtl="0"/>
            <a:r>
              <a:rPr lang="fr-FR" sz="1600">
                <a:solidFill>
                  <a:srgbClr val="000000"/>
                </a:solidFill>
                <a:latin typeface="+mn-lt"/>
                <a:cs typeface="Times New Roman" panose="02020603050405020304" pitchFamily="18" charset="0"/>
              </a:rPr>
              <a:t>AXL et la base de données de configuration des communications unifiées</a:t>
            </a:r>
          </a:p>
        </p:txBody>
      </p:sp>
    </p:spTree>
    <p:extLst>
      <p:ext uri="{BB962C8B-B14F-4D97-AF65-F5344CB8AC3E}">
        <p14:creationId xmlns="" xmlns:c="http://schemas.openxmlformats.org/drawingml/2006/chart" xmlns:c15="http://schemas.microsoft.com/office/drawing/2012/chart" xmlns:p14="http://schemas.microsoft.com/office/powerpoint/2010/main" val="497309303"/>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a:t>
            </a:r>
            <a:r>
              <a:rPr altLang="en-US" sz="1600" dirty="0"/>
              <a:t/>
            </a:r>
            <a:br>
              <a:rPr altLang="en-US" sz="1600" dirty="0"/>
            </a:br>
            <a:r>
              <a:rPr lang="fr-FR"/>
              <a:t>Couche XML administrative (suite)</a:t>
            </a:r>
          </a:p>
        </p:txBody>
      </p:sp>
      <p:sp>
        <p:nvSpPr>
          <p:cNvPr id="6" name="Content Placeholder 1"/>
          <p:cNvSpPr>
            <a:spLocks noGrp="1"/>
          </p:cNvSpPr>
          <p:nvPr>
            <p:ph idx="1"/>
          </p:nvPr>
        </p:nvSpPr>
        <p:spPr>
          <a:xfrm>
            <a:off x="118925" y="820498"/>
            <a:ext cx="8833678" cy="4088659"/>
          </a:xfrm>
        </p:spPr>
        <p:txBody>
          <a:bodyPr/>
          <a:lstStyle/>
          <a:p>
            <a:pPr marL="0" indent="0" rtl="0">
              <a:spcBef>
                <a:spcPts val="400"/>
              </a:spcBef>
              <a:spcAft>
                <a:spcPts val="400"/>
              </a:spcAft>
              <a:buNone/>
            </a:pPr>
            <a:r>
              <a:rPr lang="fr-FR" sz="1600" b="1"/>
              <a:t>How it works?</a:t>
            </a:r>
          </a:p>
          <a:p>
            <a:pPr rtl="0">
              <a:spcBef>
                <a:spcPts val="400"/>
              </a:spcBef>
              <a:spcAft>
                <a:spcPts val="400"/>
              </a:spcAft>
              <a:buFont typeface="Arial" panose="020B0604020202020204" pitchFamily="34" charset="0"/>
              <a:buChar char="•"/>
            </a:pPr>
            <a:r>
              <a:rPr lang="fr-FR" sz="1600"/>
              <a:t>AXL est une interface SOAP.</a:t>
            </a:r>
          </a:p>
          <a:p>
            <a:pPr rtl="0">
              <a:spcBef>
                <a:spcPts val="400"/>
              </a:spcBef>
              <a:spcAft>
                <a:spcPts val="400"/>
              </a:spcAft>
              <a:buFont typeface="Arial" panose="020B0604020202020204" pitchFamily="34" charset="0"/>
              <a:buChar char="•"/>
            </a:pPr>
            <a:r>
              <a:rPr lang="fr-FR" sz="1600"/>
              <a:t>Les méthodes pour les objets commencent par : </a:t>
            </a:r>
            <a:r>
              <a:rPr lang="fr-FR" sz="1600">
                <a:solidFill>
                  <a:schemeClr val="bg1"/>
                </a:solidFill>
                <a:highlight>
                  <a:srgbClr val="000000"/>
                </a:highlight>
                <a:latin typeface="Times New Roman" panose="02020603050405020304" pitchFamily="18" charset="0"/>
                <a:cs typeface="Times New Roman" panose="02020603050405020304" pitchFamily="18" charset="0"/>
              </a:rPr>
              <a:t>list</a:t>
            </a:r>
            <a:r>
              <a:rPr lang="fr-FR"/>
              <a:t>, </a:t>
            </a:r>
            <a:r>
              <a:rPr lang="fr-FR" sz="1600">
                <a:solidFill>
                  <a:schemeClr val="bg1"/>
                </a:solidFill>
                <a:highlight>
                  <a:srgbClr val="000000"/>
                </a:highlight>
                <a:latin typeface="Times New Roman" panose="02020603050405020304" pitchFamily="18" charset="0"/>
                <a:cs typeface="Times New Roman" panose="02020603050405020304" pitchFamily="18" charset="0"/>
              </a:rPr>
              <a:t>add</a:t>
            </a:r>
            <a:r>
              <a:rPr lang="fr-FR"/>
              <a:t>, </a:t>
            </a:r>
            <a:r>
              <a:rPr lang="fr-FR" sz="1600">
                <a:solidFill>
                  <a:schemeClr val="bg1"/>
                </a:solidFill>
                <a:highlight>
                  <a:srgbClr val="000000"/>
                </a:highlight>
                <a:latin typeface="Times New Roman" panose="02020603050405020304" pitchFamily="18" charset="0"/>
                <a:cs typeface="Times New Roman" panose="02020603050405020304" pitchFamily="18" charset="0"/>
              </a:rPr>
              <a:t>update</a:t>
            </a:r>
            <a:r>
              <a:rPr lang="fr-FR"/>
              <a:t>,</a:t>
            </a:r>
            <a:r>
              <a:rPr lang="fr-FR" sz="1600">
                <a:solidFill>
                  <a:schemeClr val="bg1"/>
                </a:solidFill>
                <a:highlight>
                  <a:srgbClr val="000000"/>
                </a:highlight>
              </a:rPr>
              <a:t> </a:t>
            </a:r>
            <a:r>
              <a:rPr lang="fr-FR"/>
              <a:t>get et</a:t>
            </a:r>
            <a:r>
              <a:rPr lang="fr-FR" sz="1600">
                <a:solidFill>
                  <a:schemeClr val="bg1"/>
                </a:solidFill>
                <a:highlight>
                  <a:srgbClr val="000000"/>
                </a:highlight>
              </a:rPr>
              <a:t> </a:t>
            </a:r>
            <a:r>
              <a:rPr lang="fr-FR" sz="1600">
                <a:solidFill>
                  <a:schemeClr val="bg1"/>
                </a:solidFill>
                <a:highlight>
                  <a:srgbClr val="000000"/>
                </a:highlight>
                <a:latin typeface="Times New Roman" panose="02020603050405020304" pitchFamily="18" charset="0"/>
                <a:cs typeface="Times New Roman" panose="02020603050405020304" pitchFamily="18" charset="0"/>
              </a:rPr>
              <a:t>remove</a:t>
            </a:r>
            <a:r>
              <a:rPr lang="fr-FR"/>
              <a:t>.</a:t>
            </a:r>
          </a:p>
          <a:p>
            <a:pPr rtl="0">
              <a:spcBef>
                <a:spcPts val="400"/>
              </a:spcBef>
              <a:spcAft>
                <a:spcPts val="400"/>
              </a:spcAft>
              <a:buFont typeface="Arial" panose="020B0604020202020204" pitchFamily="34" charset="0"/>
              <a:buChar char="•"/>
            </a:pPr>
            <a:r>
              <a:rPr lang="fr-FR" sz="1600"/>
              <a:t>Par exemple,</a:t>
            </a:r>
            <a:r>
              <a:rPr lang="fr-FR" sz="1600">
                <a:solidFill>
                  <a:schemeClr val="bg1"/>
                </a:solidFill>
                <a:highlight>
                  <a:srgbClr val="000000"/>
                </a:highlight>
                <a:latin typeface="Times New Roman" panose="02020603050405020304" pitchFamily="18" charset="0"/>
                <a:cs typeface="Times New Roman" panose="02020603050405020304" pitchFamily="18" charset="0"/>
              </a:rPr>
              <a:t>ListPhone</a:t>
            </a:r>
            <a:r>
              <a:rPr lang="fr-FR" sz="1600"/>
              <a:t>répertorie tous les téléphones et</a:t>
            </a:r>
            <a:r>
              <a:rPr lang="fr-FR" sz="1600">
                <a:solidFill>
                  <a:schemeClr val="bg1"/>
                </a:solidFill>
                <a:highlight>
                  <a:srgbClr val="000000"/>
                </a:highlight>
                <a:latin typeface="Times New Roman" panose="02020603050405020304" pitchFamily="18" charset="0"/>
                <a:cs typeface="Times New Roman" panose="02020603050405020304" pitchFamily="18" charset="0"/>
              </a:rPr>
              <a:t>AddUser</a:t>
            </a:r>
            <a:r>
              <a:rPr lang="fr-FR" sz="1600"/>
              <a:t>crée un nouvel utilisateur.</a:t>
            </a:r>
          </a:p>
          <a:p>
            <a:pPr marL="0" indent="0" rtl="0">
              <a:spcBef>
                <a:spcPts val="400"/>
              </a:spcBef>
              <a:spcAft>
                <a:spcPts val="400"/>
              </a:spcAft>
              <a:buNone/>
            </a:pPr>
            <a:r>
              <a:rPr lang="fr-FR" sz="1600" b="1"/>
              <a:t>requêtes SQL</a:t>
            </a:r>
          </a:p>
          <a:p>
            <a:pPr rtl="0">
              <a:spcBef>
                <a:spcPts val="400"/>
              </a:spcBef>
              <a:spcAft>
                <a:spcPts val="400"/>
              </a:spcAft>
              <a:buFont typeface="Arial" panose="020B0604020202020204" pitchFamily="34" charset="0"/>
              <a:buChar char="•"/>
            </a:pPr>
            <a:r>
              <a:rPr lang="fr-FR" sz="1600"/>
              <a:t>Vous pouvez également effectuer des requêtes SQL directes pour mettre à jour ou récupérer des données dans la base de données de configuration unifiée CM à l'aide de </a:t>
            </a:r>
            <a:r>
              <a:rPr lang="fr-FR" sz="1600">
                <a:solidFill>
                  <a:schemeClr val="bg1"/>
                </a:solidFill>
                <a:highlight>
                  <a:srgbClr val="000000"/>
                </a:highlight>
                <a:latin typeface="Times New Roman" panose="02020603050405020304" pitchFamily="18" charset="0"/>
                <a:cs typeface="Times New Roman" panose="02020603050405020304" pitchFamily="18" charset="0"/>
              </a:rPr>
              <a:t>ExecuteSQLQueryou ExecuteSQL</a:t>
            </a:r>
            <a:r>
              <a:rPr lang="fr-FR" sz="1600"/>
              <a:t>.</a:t>
            </a:r>
          </a:p>
          <a:p>
            <a:pPr marL="0" indent="0" rtl="0">
              <a:spcBef>
                <a:spcPts val="400"/>
              </a:spcBef>
              <a:spcAft>
                <a:spcPts val="400"/>
              </a:spcAft>
              <a:buNone/>
            </a:pPr>
            <a:r>
              <a:rPr lang="fr-FR" sz="1600" b="1"/>
              <a:t>Versioning</a:t>
            </a:r>
          </a:p>
          <a:p>
            <a:pPr rtl="0">
              <a:spcBef>
                <a:spcPts val="400"/>
              </a:spcBef>
              <a:spcAft>
                <a:spcPts val="400"/>
              </a:spcAft>
              <a:buFont typeface="Arial" panose="020B0604020202020204" pitchFamily="34" charset="0"/>
              <a:buChar char="•"/>
            </a:pPr>
            <a:r>
              <a:rPr lang="fr-FR" sz="1600"/>
              <a:t>La version du schéma AXL est rétrocompatible pour jusqu'à deux versions majeures. </a:t>
            </a:r>
          </a:p>
          <a:p>
            <a:pPr rtl="0">
              <a:spcBef>
                <a:spcPts val="400"/>
              </a:spcBef>
              <a:spcAft>
                <a:spcPts val="400"/>
              </a:spcAft>
              <a:buFont typeface="Arial" panose="020B0604020202020204" pitchFamily="34" charset="0"/>
              <a:buChar char="•"/>
            </a:pPr>
            <a:r>
              <a:rPr lang="fr-FR" sz="1600"/>
              <a:t>Cela signifie que les développeurs peuvent utiliser la version 10.0 (1) du schéma AXL pour Unified CM version 10.0 (1) à 12.5 (1). </a:t>
            </a:r>
          </a:p>
          <a:p>
            <a:pPr marL="0" indent="0">
              <a:spcBef>
                <a:spcPts val="500"/>
              </a:spcBef>
              <a:spcAft>
                <a:spcPts val="500"/>
              </a:spcAft>
              <a:buNone/>
            </a:pPr>
            <a:endParaRPr lang="en-US" sz="1600" dirty="0"/>
          </a:p>
          <a:p>
            <a:pPr marL="0" indent="0">
              <a:spcBef>
                <a:spcPts val="500"/>
              </a:spcBef>
              <a:spcAft>
                <a:spcPts val="50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954368982"/>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a:t>
            </a:r>
            <a:r>
              <a:rPr altLang="en-US" sz="1600" dirty="0"/>
              <a:t/>
            </a:r>
            <a:br>
              <a:rPr altLang="en-US" sz="1600" dirty="0"/>
            </a:br>
            <a:r>
              <a:rPr lang="fr-FR"/>
              <a:t>Couche XML administrative (suite)</a:t>
            </a:r>
          </a:p>
        </p:txBody>
      </p:sp>
      <p:sp>
        <p:nvSpPr>
          <p:cNvPr id="3" name="Content Placeholder 2">
            <a:extLst>
              <a:ext uri="{FF2B5EF4-FFF2-40B4-BE49-F238E27FC236}">
                <a16:creationId xmlns="" xmlns:c="http://schemas.openxmlformats.org/drawingml/2006/chart" xmlns:c15="http://schemas.microsoft.com/office/drawing/2012/chart" xmlns:a16="http://schemas.microsoft.com/office/drawing/2014/main" id="{D69FDD1B-9224-435C-A0C1-1F363A391E1C}"/>
              </a:ext>
            </a:extLst>
          </p:cNvPr>
          <p:cNvSpPr/>
          <p:nvPr/>
        </p:nvSpPr>
        <p:spPr>
          <a:xfrm>
            <a:off x="94209" y="793919"/>
            <a:ext cx="8896431" cy="4062651"/>
          </a:xfrm>
          <a:prstGeom prst="rect">
            <a:avLst/>
          </a:prstGeom>
        </p:spPr>
        <p:txBody>
          <a:bodyPr wrap="square">
            <a:spAutoFit/>
          </a:bodyPr>
          <a:lstStyle/>
          <a:p>
            <a:pPr rtl="0">
              <a:spcBef>
                <a:spcPts val="400"/>
              </a:spcBef>
              <a:spcAft>
                <a:spcPts val="400"/>
              </a:spcAft>
            </a:pPr>
            <a:r>
              <a:rPr lang="fr-FR" sz="1600" b="1">
                <a:solidFill>
                  <a:srgbClr val="000000"/>
                </a:solidFill>
                <a:latin typeface="+mn-lt"/>
              </a:rPr>
              <a:t>Fonctionnalités avancées</a:t>
            </a:r>
          </a:p>
          <a:p>
            <a:pPr marL="180975" indent="-180975" rtl="0">
              <a:spcBef>
                <a:spcPts val="400"/>
              </a:spcBef>
              <a:spcAft>
                <a:spcPts val="400"/>
              </a:spcAft>
              <a:buFont typeface="Arial" panose="020B0604020202020204" pitchFamily="34" charset="0"/>
              <a:buChar char="•"/>
            </a:pPr>
            <a:r>
              <a:rPr lang="fr-FR" sz="1600">
                <a:solidFill>
                  <a:srgbClr val="000000"/>
                </a:solidFill>
                <a:latin typeface="+mn-lt"/>
              </a:rPr>
              <a:t>L'une des fonctionnalités les plus avancées d'AXL est la fonctionnalité de notification de modification. </a:t>
            </a:r>
          </a:p>
          <a:p>
            <a:pPr marL="180975" indent="-180975" rtl="0">
              <a:spcBef>
                <a:spcPts val="400"/>
              </a:spcBef>
              <a:spcAft>
                <a:spcPts val="400"/>
              </a:spcAft>
              <a:buFont typeface="Arial" panose="020B0604020202020204" pitchFamily="34" charset="0"/>
              <a:buChar char="•"/>
            </a:pPr>
            <a:r>
              <a:rPr lang="fr-FR" sz="1600">
                <a:solidFill>
                  <a:srgbClr val="000000"/>
                </a:solidFill>
                <a:latin typeface="+mn-lt"/>
              </a:rPr>
              <a:t>Vous pouvez utiliser cette requête SOAP à plusieurs reprises pour voir quelles modifications ont été apportées au système depuis la dernière fois que vous avez exécuté la demande. </a:t>
            </a:r>
          </a:p>
          <a:p>
            <a:pPr marL="180975" indent="-180975" rtl="0">
              <a:spcBef>
                <a:spcPts val="400"/>
              </a:spcBef>
              <a:spcAft>
                <a:spcPts val="400"/>
              </a:spcAft>
              <a:buFont typeface="Arial" panose="020B0604020202020204" pitchFamily="34" charset="0"/>
              <a:buChar char="•"/>
            </a:pPr>
            <a:r>
              <a:rPr lang="fr-FR" sz="1600">
                <a:solidFill>
                  <a:srgbClr val="000000"/>
                </a:solidFill>
                <a:latin typeface="+mn-lt"/>
              </a:rPr>
              <a:t>Vous pouvez demander à voir les modifications concernant des catégories spécifiques, telles que Téléphone ou Utilisateur, ou simplement voir toutes les modifications.</a:t>
            </a:r>
          </a:p>
          <a:p>
            <a:pPr>
              <a:lnSpc>
                <a:spcPct val="50000"/>
              </a:lnSpc>
              <a:spcBef>
                <a:spcPts val="400"/>
              </a:spcBef>
              <a:spcAft>
                <a:spcPts val="400"/>
              </a:spcAft>
            </a:pPr>
            <a:endParaRPr lang="en-US" sz="1600" dirty="0">
              <a:solidFill>
                <a:srgbClr val="000000"/>
              </a:solidFill>
              <a:latin typeface="+mn-lt"/>
            </a:endParaRPr>
          </a:p>
          <a:p>
            <a:pPr marL="0" indent="0" rtl="0">
              <a:spcBef>
                <a:spcPts val="400"/>
              </a:spcBef>
              <a:spcAft>
                <a:spcPts val="400"/>
              </a:spcAft>
              <a:buNone/>
            </a:pPr>
            <a:r>
              <a:rPr lang="fr-FR" sz="1600" b="1">
                <a:solidFill>
                  <a:srgbClr val="000000"/>
                </a:solidFill>
                <a:latin typeface="+mn-lt"/>
              </a:rPr>
              <a:t>API d'administration basées sur SOAP associées</a:t>
            </a:r>
          </a:p>
          <a:p>
            <a:pPr marL="285750" indent="-285750" rtl="0">
              <a:spcBef>
                <a:spcPts val="400"/>
              </a:spcBef>
              <a:spcAft>
                <a:spcPts val="400"/>
              </a:spcAft>
              <a:buFont typeface="Arial" panose="020B0604020202020204" pitchFamily="34" charset="0"/>
              <a:buChar char="•"/>
            </a:pPr>
            <a:r>
              <a:rPr lang="fr-FR" sz="1600">
                <a:solidFill>
                  <a:srgbClr val="000000"/>
                </a:solidFill>
                <a:latin typeface="+mn-lt"/>
              </a:rPr>
              <a:t>UC Manager Serviceability inclut des requêtes API SOAP similaires pour récupérer des informations sur les téléphones, telles que l'état d'enregistrement, l'adresse IP, etc.</a:t>
            </a:r>
          </a:p>
          <a:p>
            <a:pPr marL="285750" indent="-285750" rtl="0">
              <a:spcBef>
                <a:spcPts val="400"/>
              </a:spcBef>
              <a:spcAft>
                <a:spcPts val="400"/>
              </a:spcAft>
              <a:buFont typeface="Arial" panose="020B0604020202020204" pitchFamily="34" charset="0"/>
              <a:buChar char="•"/>
            </a:pPr>
            <a:r>
              <a:rPr lang="fr-FR" sz="1600">
                <a:solidFill>
                  <a:srgbClr val="000000"/>
                </a:solidFill>
                <a:latin typeface="+mn-lt"/>
              </a:rPr>
              <a:t>Il inclut également une API de surveillance des performances et une API pour gérer et obtenir l'état des services CUCM. </a:t>
            </a:r>
          </a:p>
          <a:p>
            <a:endParaRPr lang="en-US" sz="1600" dirty="0">
              <a:solidFill>
                <a:srgbClr val="000000"/>
              </a:solidFill>
              <a:latin typeface="+mn-lt"/>
            </a:endParaRPr>
          </a:p>
        </p:txBody>
      </p:sp>
    </p:spTree>
    <p:extLst>
      <p:ext uri="{BB962C8B-B14F-4D97-AF65-F5344CB8AC3E}">
        <p14:creationId xmlns="" xmlns:c="http://schemas.openxmlformats.org/drawingml/2006/chart" xmlns:c15="http://schemas.microsoft.com/office/drawing/2012/chart" xmlns:p14="http://schemas.microsoft.com/office/powerpoint/2010/main" val="2203629025"/>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Services de données utilisateur</a:t>
            </a:r>
          </a:p>
        </p:txBody>
      </p:sp>
      <p:sp>
        <p:nvSpPr>
          <p:cNvPr id="6" name="Content Placeholder 1"/>
          <p:cNvSpPr>
            <a:spLocks noGrp="1"/>
          </p:cNvSpPr>
          <p:nvPr>
            <p:ph idx="1"/>
          </p:nvPr>
        </p:nvSpPr>
        <p:spPr>
          <a:xfrm>
            <a:off x="135400" y="782468"/>
            <a:ext cx="8885031" cy="3951186"/>
          </a:xfrm>
        </p:spPr>
        <p:txBody>
          <a:bodyPr/>
          <a:lstStyle/>
          <a:p>
            <a:pPr marL="0" indent="0" rtl="0">
              <a:spcBef>
                <a:spcPts val="400"/>
              </a:spcBef>
              <a:spcAft>
                <a:spcPts val="400"/>
              </a:spcAft>
              <a:buNone/>
            </a:pPr>
            <a:r>
              <a:rPr lang="fr-FR" sz="1600" b="1"/>
              <a:t>Que sont les services de données utilisateur ?</a:t>
            </a:r>
          </a:p>
          <a:p>
            <a:pPr marL="177800" indent="-177800" rtl="0">
              <a:spcBef>
                <a:spcPts val="400"/>
              </a:spcBef>
              <a:spcAft>
                <a:spcPts val="400"/>
              </a:spcAft>
              <a:buFont typeface="Arial" pitchFamily="34" charset="0"/>
              <a:buChar char="•"/>
            </a:pPr>
            <a:r>
              <a:rPr lang="fr-FR" sz="1600"/>
              <a:t>UDS (User Data Services) est une API basée sur REST qui fournit un mécanisme d'insertion, de récupération, de mise à jour et de suppression de données de la base de données de configuration de communication unifiée.</a:t>
            </a:r>
          </a:p>
          <a:p>
            <a:pPr marL="0" indent="0" rtl="0">
              <a:spcBef>
                <a:spcPts val="400"/>
              </a:spcBef>
              <a:spcAft>
                <a:spcPts val="400"/>
              </a:spcAft>
              <a:buNone/>
            </a:pPr>
            <a:r>
              <a:rPr lang="fr-FR" sz="1600" b="1"/>
              <a:t>Objectif</a:t>
            </a:r>
          </a:p>
          <a:p>
            <a:pPr marL="177800" indent="-177800" rtl="0">
              <a:spcBef>
                <a:spcPts val="400"/>
              </a:spcBef>
              <a:spcAft>
                <a:spcPts val="400"/>
              </a:spcAft>
              <a:buFont typeface="Arial" pitchFamily="34" charset="0"/>
              <a:buChar char="•"/>
            </a:pPr>
            <a:r>
              <a:rPr lang="fr-FR" sz="1600"/>
              <a:t>L'API UDS est conçue pour permettre aux utilisateurs finaux de configurer les paramètres.</a:t>
            </a:r>
          </a:p>
          <a:p>
            <a:pPr marL="0" indent="0" rtl="0">
              <a:spcBef>
                <a:spcPts val="400"/>
              </a:spcBef>
              <a:spcAft>
                <a:spcPts val="400"/>
              </a:spcAft>
              <a:buNone/>
            </a:pPr>
            <a:r>
              <a:rPr lang="fr-FR" sz="1600" b="1"/>
              <a:t>Ce que vous pouvez faire avec UDS</a:t>
            </a:r>
          </a:p>
          <a:p>
            <a:pPr marL="177800" indent="-177800" rtl="0">
              <a:spcBef>
                <a:spcPts val="400"/>
              </a:spcBef>
              <a:spcAft>
                <a:spcPts val="400"/>
              </a:spcAft>
              <a:buFont typeface="Arial" pitchFamily="34" charset="0"/>
              <a:buChar char="•"/>
            </a:pPr>
            <a:r>
              <a:rPr lang="fr-FR" sz="1600"/>
              <a:t>L'API UDS peut être utilisée pour créer une recherche d'annuaire ou gérer les préférences et les paramètres utilisateur dans l'application Web. </a:t>
            </a:r>
          </a:p>
          <a:p>
            <a:pPr marL="0" indent="0" rtl="0">
              <a:spcBef>
                <a:spcPts val="400"/>
              </a:spcBef>
              <a:spcAft>
                <a:spcPts val="400"/>
              </a:spcAft>
              <a:buNone/>
            </a:pPr>
            <a:r>
              <a:rPr lang="fr-FR" sz="1600" b="1"/>
              <a:t>Comment ça marche</a:t>
            </a:r>
          </a:p>
          <a:p>
            <a:pPr marL="177800" indent="-177800" rtl="0">
              <a:spcBef>
                <a:spcPts val="400"/>
              </a:spcBef>
              <a:spcAft>
                <a:spcPts val="400"/>
              </a:spcAft>
              <a:buFont typeface="Arial" pitchFamily="34" charset="0"/>
              <a:buChar char="•"/>
            </a:pPr>
            <a:r>
              <a:rPr lang="fr-FR" sz="1600"/>
              <a:t>UDS est une interface REST qui envoie et reçoit des données au format XML. </a:t>
            </a:r>
          </a:p>
          <a:p>
            <a:pPr marL="177800" indent="-177800" rtl="0">
              <a:spcBef>
                <a:spcPts val="400"/>
              </a:spcBef>
              <a:spcAft>
                <a:spcPts val="400"/>
              </a:spcAft>
              <a:buFont typeface="Arial" pitchFamily="34" charset="0"/>
              <a:buChar char="•"/>
            </a:pPr>
            <a:r>
              <a:rPr lang="fr-FR" sz="1600"/>
              <a:t>UDS implémente les quatre méthodes de requête HTTP courantes :</a:t>
            </a:r>
            <a:r>
              <a:rPr lang="fr-FR" sz="1600" spc="110">
                <a:solidFill>
                  <a:schemeClr val="bg1"/>
                </a:solidFill>
                <a:highlight>
                  <a:srgbClr val="000000"/>
                </a:highlight>
                <a:latin typeface="Times New Roman" panose="02020603050405020304" pitchFamily="18" charset="0"/>
                <a:cs typeface="Times New Roman" panose="02020603050405020304" pitchFamily="18" charset="0"/>
              </a:rPr>
              <a:t>GET</a:t>
            </a:r>
            <a:r>
              <a:rPr lang="fr-FR" sz="1600"/>
              <a:t>,</a:t>
            </a:r>
            <a:r>
              <a:rPr lang="fr-FR" sz="1600" spc="110">
                <a:solidFill>
                  <a:schemeClr val="bg1"/>
                </a:solidFill>
                <a:highlight>
                  <a:srgbClr val="000000"/>
                </a:highlight>
                <a:latin typeface="Times New Roman" panose="02020603050405020304" pitchFamily="18" charset="0"/>
                <a:cs typeface="Times New Roman" panose="02020603050405020304" pitchFamily="18" charset="0"/>
              </a:rPr>
              <a:t>POST</a:t>
            </a:r>
            <a:r>
              <a:rPr lang="fr-FR" sz="1600"/>
              <a:t>,</a:t>
            </a:r>
            <a:r>
              <a:rPr lang="fr-FR" sz="1600" spc="110">
                <a:solidFill>
                  <a:schemeClr val="bg1"/>
                </a:solidFill>
                <a:highlight>
                  <a:srgbClr val="000000"/>
                </a:highlight>
                <a:latin typeface="Times New Roman" panose="02020603050405020304" pitchFamily="18" charset="0"/>
                <a:cs typeface="Times New Roman" panose="02020603050405020304" pitchFamily="18" charset="0"/>
              </a:rPr>
              <a:t>PUT</a:t>
            </a:r>
            <a:r>
              <a:rPr lang="fr-FR" sz="1600"/>
              <a:t>et</a:t>
            </a:r>
            <a:r>
              <a:rPr lang="fr-FR" sz="1600" spc="110">
                <a:solidFill>
                  <a:schemeClr val="bg1"/>
                </a:solidFill>
                <a:highlight>
                  <a:srgbClr val="000000"/>
                </a:highlight>
                <a:latin typeface="Times New Roman" panose="02020603050405020304" pitchFamily="18" charset="0"/>
                <a:cs typeface="Times New Roman" panose="02020603050405020304" pitchFamily="18" charset="0"/>
              </a:rPr>
              <a:t>DELETE</a:t>
            </a:r>
            <a:r>
              <a:rPr lang="fr-FR" sz="1600"/>
              <a:t>.</a:t>
            </a:r>
          </a:p>
          <a:p>
            <a:pPr marL="0" indent="0">
              <a:buNone/>
            </a:pPr>
            <a:endParaRPr lang="en-US" sz="1600" dirty="0"/>
          </a:p>
          <a:p>
            <a:pPr marL="177800" indent="-177800">
              <a:spcBef>
                <a:spcPts val="300"/>
              </a:spcBef>
              <a:spcAft>
                <a:spcPts val="300"/>
              </a:spcAft>
              <a:buFont typeface="Arial" pitchFamily="34" charset="0"/>
              <a:buChar char="•"/>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332592774"/>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Cisco Finesse</a:t>
            </a:r>
          </a:p>
        </p:txBody>
      </p:sp>
      <p:sp>
        <p:nvSpPr>
          <p:cNvPr id="6" name="Content Placeholder 5"/>
          <p:cNvSpPr>
            <a:spLocks noGrp="1"/>
          </p:cNvSpPr>
          <p:nvPr>
            <p:ph idx="1"/>
          </p:nvPr>
        </p:nvSpPr>
        <p:spPr>
          <a:xfrm>
            <a:off x="144067" y="741233"/>
            <a:ext cx="3106127" cy="3512261"/>
          </a:xfrm>
        </p:spPr>
        <p:txBody>
          <a:bodyPr/>
          <a:lstStyle/>
          <a:p>
            <a:pPr marL="177800" indent="-177800" rtl="0">
              <a:spcBef>
                <a:spcPts val="0"/>
              </a:spcBef>
              <a:spcAft>
                <a:spcPts val="800"/>
              </a:spcAft>
              <a:buFont typeface="Arial" pitchFamily="34" charset="0"/>
              <a:buChar char="•"/>
            </a:pPr>
            <a:r>
              <a:rPr lang="fr-FR" sz="1600"/>
              <a:t>Finesse est l'agent de centre de contact et le bureau de superviseur de Cisco basé sur un navigateur.</a:t>
            </a:r>
          </a:p>
          <a:p>
            <a:pPr marL="177800" indent="-177800" rtl="0">
              <a:spcBef>
                <a:spcPts val="0"/>
              </a:spcBef>
              <a:spcAft>
                <a:spcPts val="800"/>
              </a:spcAft>
              <a:buFont typeface="Arial" pitchFamily="34" charset="0"/>
              <a:buChar char="•"/>
            </a:pPr>
            <a:r>
              <a:rPr lang="fr-FR" sz="1600"/>
              <a:t>Finesse a des API REST et des API JavaScript qui peuvent être utilisées pour : </a:t>
            </a:r>
          </a:p>
          <a:p>
            <a:pPr marL="366712" lvl="1" indent="-177800" rtl="0">
              <a:spcBef>
                <a:spcPts val="0"/>
              </a:spcBef>
              <a:spcAft>
                <a:spcPts val="800"/>
              </a:spcAft>
              <a:buFont typeface="Arial" pitchFamily="34" charset="0"/>
              <a:buChar char="•"/>
            </a:pPr>
            <a:r>
              <a:rPr lang="fr-FR" sz="1600"/>
              <a:t>Créer des postes de travail d'agent personnalisés,</a:t>
            </a:r>
          </a:p>
          <a:p>
            <a:pPr marL="366712" lvl="1" indent="-177800" rtl="0">
              <a:spcBef>
                <a:spcPts val="0"/>
              </a:spcBef>
              <a:spcAft>
                <a:spcPts val="800"/>
              </a:spcAft>
              <a:buFont typeface="Arial" pitchFamily="34" charset="0"/>
              <a:buChar char="•"/>
            </a:pPr>
            <a:r>
              <a:rPr lang="fr-FR" sz="1600"/>
              <a:t>Intégrer les fonctionnalités du centre de contact dans les applications</a:t>
            </a:r>
          </a:p>
          <a:p>
            <a:pPr marL="366712" lvl="1" indent="-177800" rtl="0">
              <a:spcBef>
                <a:spcPts val="0"/>
              </a:spcBef>
              <a:spcAft>
                <a:spcPts val="800"/>
              </a:spcAft>
              <a:buFont typeface="Arial" pitchFamily="34" charset="0"/>
              <a:buChar char="•"/>
            </a:pPr>
            <a:r>
              <a:rPr lang="fr-FR" sz="1600"/>
              <a:t>Intégrez les applications dans le poste de travail de l'agent et du superviseur Finesse. </a:t>
            </a:r>
          </a:p>
          <a:p>
            <a:pPr marL="177800" indent="-177800">
              <a:spcBef>
                <a:spcPts val="0"/>
              </a:spcBef>
              <a:spcAft>
                <a:spcPts val="800"/>
              </a:spcAft>
              <a:buNone/>
            </a:pPr>
            <a:endParaRPr lang="en-GB" sz="1600" dirty="0"/>
          </a:p>
        </p:txBody>
      </p:sp>
      <p:pic>
        <p:nvPicPr>
          <p:cNvPr id="18434"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405741" y="804563"/>
            <a:ext cx="5328590" cy="3262772"/>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2" name="Text Box 1">
            <a:extLst>
              <a:ext uri="{FF2B5EF4-FFF2-40B4-BE49-F238E27FC236}">
                <a16:creationId xmlns="" xmlns:c="http://schemas.openxmlformats.org/drawingml/2006/chart" xmlns:c15="http://schemas.microsoft.com/office/drawing/2012/chart" xmlns:a16="http://schemas.microsoft.com/office/drawing/2014/main" id="{350BB3C7-1C19-4E6D-9707-D9EEE8377A15}"/>
              </a:ext>
            </a:extLst>
          </p:cNvPr>
          <p:cNvSpPr/>
          <p:nvPr/>
        </p:nvSpPr>
        <p:spPr>
          <a:xfrm>
            <a:off x="3444955" y="4078137"/>
            <a:ext cx="5289376" cy="338554"/>
          </a:xfrm>
          <a:prstGeom prst="rect">
            <a:avLst/>
          </a:prstGeom>
        </p:spPr>
        <p:txBody>
          <a:bodyPr wrap="square">
            <a:spAutoFit/>
          </a:bodyPr>
          <a:lstStyle/>
          <a:p>
            <a:pPr algn="ctr" rtl="0"/>
            <a:r>
              <a:rPr lang="fr-FR" sz="1600">
                <a:solidFill>
                  <a:srgbClr val="000000"/>
                </a:solidFill>
                <a:latin typeface="+mn-lt"/>
              </a:rPr>
              <a:t>Bureau de l'agent d'amende et du superviseur</a:t>
            </a:r>
          </a:p>
        </p:txBody>
      </p:sp>
    </p:spTree>
    <p:extLst>
      <p:ext uri="{BB962C8B-B14F-4D97-AF65-F5344CB8AC3E}">
        <p14:creationId xmlns="" xmlns:c="http://schemas.openxmlformats.org/drawingml/2006/chart" xmlns:c15="http://schemas.microsoft.com/office/drawing/2012/chart" xmlns:p14="http://schemas.microsoft.com/office/powerpoint/2010/main" val="1179281461"/>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a:t>
            </a:r>
            <a:r>
              <a:rPr altLang="en-US" sz="1600" dirty="0"/>
              <a:t/>
            </a:r>
            <a:br>
              <a:rPr altLang="en-US" sz="1600" dirty="0"/>
            </a:br>
            <a:r>
              <a:rPr lang="fr-FR"/>
              <a:t>Cisco Finesse (suite)</a:t>
            </a:r>
          </a:p>
        </p:txBody>
      </p:sp>
      <p:sp>
        <p:nvSpPr>
          <p:cNvPr id="6" name="Content Placeholder 5"/>
          <p:cNvSpPr>
            <a:spLocks noGrp="1"/>
          </p:cNvSpPr>
          <p:nvPr>
            <p:ph idx="1"/>
          </p:nvPr>
        </p:nvSpPr>
        <p:spPr>
          <a:xfrm>
            <a:off x="150920" y="726521"/>
            <a:ext cx="8981245" cy="2015508"/>
          </a:xfrm>
        </p:spPr>
        <p:txBody>
          <a:bodyPr/>
          <a:lstStyle/>
          <a:p>
            <a:pPr marL="0" indent="0" rtl="0">
              <a:spcBef>
                <a:spcPts val="300"/>
              </a:spcBef>
              <a:spcAft>
                <a:spcPts val="300"/>
              </a:spcAft>
              <a:buNone/>
            </a:pPr>
            <a:r>
              <a:rPr lang="fr-FR" sz="1600" b="1"/>
              <a:t>Qu'est-ce qu'un centre de contact ?</a:t>
            </a:r>
          </a:p>
          <a:p>
            <a:pPr marL="177800" indent="-177800" rtl="0">
              <a:spcBef>
                <a:spcPts val="300"/>
              </a:spcBef>
              <a:spcAft>
                <a:spcPts val="300"/>
              </a:spcAft>
              <a:buFont typeface="Arial" pitchFamily="34" charset="0"/>
              <a:buChar char="•"/>
            </a:pPr>
            <a:r>
              <a:rPr lang="fr-FR" sz="1600"/>
              <a:t>Un centre de contact, également connu sous le nom de centre d'appels, est généralement un emplacement centralisé où une entreprise gère le service client pour son entreprise. Un service client peut être fourni sous forme d'appels, de SMS, d'e-mail et de chat.</a:t>
            </a:r>
          </a:p>
          <a:p>
            <a:pPr marL="177800" indent="-177800" rtl="0">
              <a:spcBef>
                <a:spcPts val="300"/>
              </a:spcBef>
              <a:spcAft>
                <a:spcPts val="300"/>
              </a:spcAft>
              <a:buFont typeface="Arial" pitchFamily="34" charset="0"/>
              <a:buChar char="•"/>
            </a:pPr>
            <a:r>
              <a:rPr lang="fr-FR" sz="1600"/>
              <a:t>Les centres de contact ont été classés en deux tâches :</a:t>
            </a:r>
          </a:p>
          <a:p>
            <a:pPr marL="358775" rtl="0">
              <a:spcBef>
                <a:spcPts val="300"/>
              </a:spcBef>
              <a:spcAft>
                <a:spcPts val="300"/>
              </a:spcAft>
              <a:buFont typeface="Arial" pitchFamily="34" charset="0"/>
              <a:buChar char="•"/>
            </a:pPr>
            <a:r>
              <a:rPr lang="fr-FR" sz="1600" b="1"/>
              <a:t>Tâches entrantes</a:t>
            </a:r>
            <a:r>
              <a:rPr lang="fr-FR" sz="1600"/>
              <a:t> : lorsque les clients initient une communication avec le service client.</a:t>
            </a:r>
            <a:r>
              <a:rPr lang="fr-FR" sz="1600" b="1"/>
              <a:t> </a:t>
            </a:r>
          </a:p>
          <a:p>
            <a:pPr marL="358775" rtl="0">
              <a:spcBef>
                <a:spcPts val="300"/>
              </a:spcBef>
              <a:spcAft>
                <a:spcPts val="300"/>
              </a:spcAft>
              <a:buFont typeface="Arial" pitchFamily="34" charset="0"/>
              <a:buChar char="•"/>
            </a:pPr>
            <a:r>
              <a:rPr lang="fr-FR" sz="1600" b="1"/>
              <a:t>Tâches sortantes</a:t>
            </a:r>
            <a:r>
              <a:rPr lang="fr-FR" sz="1600"/>
              <a:t> : Interaction client effectuée entre l'agent du centre de contact et un client.</a:t>
            </a:r>
            <a:r>
              <a:rPr lang="fr-FR" sz="1600" b="1"/>
              <a:t> </a:t>
            </a:r>
          </a:p>
          <a:p>
            <a:pPr marL="177800" indent="-177800">
              <a:spcBef>
                <a:spcPts val="300"/>
              </a:spcBef>
              <a:spcAft>
                <a:spcPts val="300"/>
              </a:spcAft>
              <a:buFont typeface="Arial" pitchFamily="34" charset="0"/>
              <a:buChar char="•"/>
            </a:pPr>
            <a:endParaRPr lang="en-GB" sz="1600" dirty="0"/>
          </a:p>
          <a:p>
            <a:pPr marL="177800" indent="-177800">
              <a:spcBef>
                <a:spcPts val="300"/>
              </a:spcBef>
              <a:spcAft>
                <a:spcPts val="300"/>
              </a:spcAft>
              <a:buNone/>
            </a:pPr>
            <a:endParaRPr lang="en-GB" sz="1600" dirty="0"/>
          </a:p>
        </p:txBody>
      </p:sp>
      <p:pic>
        <p:nvPicPr>
          <p:cNvPr id="5" name="Picture 4" descr="contact-center.png"/>
          <p:cNvPicPr>
            <a:picLocks noChangeAspect="1"/>
          </p:cNvPicPr>
          <p:nvPr/>
        </p:nvPicPr>
        <p:blipFill>
          <a:blip r:embed="rId3"/>
          <a:stretch>
            <a:fillRect/>
          </a:stretch>
        </p:blipFill>
        <p:spPr>
          <a:xfrm>
            <a:off x="1376599" y="2784769"/>
            <a:ext cx="5598824" cy="1805618"/>
          </a:xfrm>
          <a:prstGeom prst="rect">
            <a:avLst/>
          </a:prstGeom>
        </p:spPr>
      </p:pic>
      <p:sp>
        <p:nvSpPr>
          <p:cNvPr id="2" name="Text Box 1">
            <a:extLst>
              <a:ext uri="{FF2B5EF4-FFF2-40B4-BE49-F238E27FC236}">
                <a16:creationId xmlns="" xmlns:c="http://schemas.openxmlformats.org/drawingml/2006/chart" xmlns:c15="http://schemas.microsoft.com/office/drawing/2012/chart" xmlns:a16="http://schemas.microsoft.com/office/drawing/2014/main" id="{80327AA1-E382-4A17-8C56-218FF7EC75D2}"/>
              </a:ext>
            </a:extLst>
          </p:cNvPr>
          <p:cNvSpPr/>
          <p:nvPr/>
        </p:nvSpPr>
        <p:spPr>
          <a:xfrm>
            <a:off x="2069976" y="4549734"/>
            <a:ext cx="3876382" cy="338554"/>
          </a:xfrm>
          <a:prstGeom prst="rect">
            <a:avLst/>
          </a:prstGeom>
        </p:spPr>
        <p:txBody>
          <a:bodyPr wrap="none">
            <a:spAutoFit/>
          </a:bodyPr>
          <a:lstStyle/>
          <a:p>
            <a:pPr rtl="0"/>
            <a:r>
              <a:rPr lang="fr-FR" sz="1600">
                <a:solidFill>
                  <a:srgbClr val="000000"/>
                </a:solidFill>
                <a:latin typeface="+mn-lt"/>
              </a:rPr>
              <a:t>Appeler le représentant du service à la clientèle</a:t>
            </a:r>
          </a:p>
        </p:txBody>
      </p:sp>
    </p:spTree>
    <p:extLst>
      <p:ext uri="{BB962C8B-B14F-4D97-AF65-F5344CB8AC3E}">
        <p14:creationId xmlns="" xmlns:c="http://schemas.openxmlformats.org/drawingml/2006/chart" xmlns:c15="http://schemas.microsoft.com/office/drawing/2012/chart" xmlns:p14="http://schemas.microsoft.com/office/powerpoint/2010/main" val="4501850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a:xfrm>
            <a:off x="1" y="41394"/>
            <a:ext cx="9144000" cy="612812"/>
          </a:xfrm>
        </p:spPr>
        <p:txBody>
          <a:bodyPr/>
          <a:lstStyle/>
          <a:p>
            <a:pPr rtl="0"/>
            <a:r>
              <a:rPr lang="fr-FR"/>
              <a:t>Objectifs du module</a:t>
            </a:r>
          </a:p>
        </p:txBody>
      </p:sp>
      <p:sp>
        <p:nvSpPr>
          <p:cNvPr id="6" name="Content Placeholder"/>
          <p:cNvSpPr>
            <a:spLocks noGrp="1" noChangeArrowheads="1"/>
          </p:cNvSpPr>
          <p:nvPr>
            <p:ph idx="1"/>
          </p:nvPr>
        </p:nvSpPr>
        <p:spPr>
          <a:xfrm>
            <a:off x="99461" y="654206"/>
            <a:ext cx="8731272" cy="827461"/>
          </a:xfrm>
        </p:spPr>
        <p:txBody>
          <a:bodyPr/>
          <a:lstStyle/>
          <a:p>
            <a:pPr marL="0" lvl="0" indent="0" defTabSz="914400" rtl="0" eaLnBrk="0" hangingPunct="0">
              <a:spcBef>
                <a:spcPct val="0"/>
              </a:spcBef>
              <a:spcAft>
                <a:spcPct val="0"/>
              </a:spcAft>
              <a:buClrTx/>
              <a:buSzTx/>
              <a:buNone/>
            </a:pPr>
            <a:r>
              <a:rPr lang="fr-FR" sz="1400" b="1">
                <a:solidFill>
                  <a:schemeClr val="tx1"/>
                </a:solidFill>
                <a:ea typeface="Calibri" panose="020F0502020204030204" pitchFamily="34" charset="0"/>
                <a:cs typeface="Calibri" panose="020F0502020204030204" pitchFamily="34" charset="0"/>
              </a:rPr>
              <a:t>Titre du module : </a:t>
            </a:r>
            <a:r>
              <a:rPr lang="fr-FR" sz="1400"/>
              <a:t>Plates-formes et développement Cisco</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rtl="0" eaLnBrk="0" hangingPunct="0">
              <a:spcBef>
                <a:spcPct val="0"/>
              </a:spcBef>
              <a:spcAft>
                <a:spcPct val="0"/>
              </a:spcAft>
              <a:buClrTx/>
              <a:buSzTx/>
              <a:buNone/>
            </a:pPr>
            <a:r>
              <a:rPr lang="fr-FR" sz="1400" b="1">
                <a:solidFill>
                  <a:schemeClr val="tx1"/>
                </a:solidFill>
                <a:ea typeface="Calibri" panose="020F0502020204030204" pitchFamily="34" charset="0"/>
                <a:cs typeface="Calibri" panose="020F0502020204030204" pitchFamily="34" charset="0"/>
              </a:rPr>
              <a:t>Objectif du module</a:t>
            </a:r>
            <a:r>
              <a:rPr lang="fr-FR" sz="1400">
                <a:solidFill>
                  <a:schemeClr val="tx1"/>
                </a:solidFill>
                <a:ea typeface="Calibri" panose="020F0502020204030204" pitchFamily="34" charset="0"/>
                <a:cs typeface="Calibri" panose="020F0502020204030204" pitchFamily="34" charset="0"/>
              </a:rPr>
              <a:t>: </a:t>
            </a:r>
            <a:r>
              <a:rPr lang="fr-FR" sz="1400"/>
              <a:t>Comparer les plates-formes Cisco utilisées pour la collaboration, la gestion de l'infrastructure et l'automatisation.</a:t>
            </a:r>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 xmlns:c="http://schemas.openxmlformats.org/drawingml/2006/chart" xmlns:c15="http://schemas.microsoft.com/office/drawing/2012/chart" xmlns:p14="http://schemas.microsoft.com/office/powerpoint/2010/main" val="2817133277"/>
              </p:ext>
            </p:extLst>
          </p:nvPr>
        </p:nvGraphicFramePr>
        <p:xfrm>
          <a:off x="585114" y="1833681"/>
          <a:ext cx="8263467" cy="2301630"/>
        </p:xfrm>
        <a:graphic>
          <a:graphicData uri="http://schemas.openxmlformats.org/drawingml/2006/table">
            <a:tbl>
              <a:tblPr firstRow="1" firstCol="1" bandRow="1">
                <a:tableStyleId>{5C22544A-7EE6-4342-B048-85BDC9FD1C3A}</a:tableStyleId>
              </a:tblPr>
              <a:tblGrid>
                <a:gridCol w="2917548">
                  <a:extLst>
                    <a:ext uri="{9D8B030D-6E8A-4147-A177-3AD203B41FA5}">
                      <a16:colId xmlns="" xmlns:c="http://schemas.openxmlformats.org/drawingml/2006/chart" xmlns:c15="http://schemas.microsoft.com/office/drawing/2012/chart" xmlns:a16="http://schemas.microsoft.com/office/drawing/2014/main" val="399010295"/>
                    </a:ext>
                  </a:extLst>
                </a:gridCol>
                <a:gridCol w="5345919">
                  <a:extLst>
                    <a:ext uri="{9D8B030D-6E8A-4147-A177-3AD203B41FA5}">
                      <a16:colId xmlns="" xmlns:c="http://schemas.openxmlformats.org/drawingml/2006/chart" xmlns:c15="http://schemas.microsoft.com/office/drawing/2012/chart" xmlns:a16="http://schemas.microsoft.com/office/drawing/2014/main" val="3417728144"/>
                    </a:ext>
                  </a:extLst>
                </a:gridCol>
              </a:tblGrid>
              <a:tr h="267262">
                <a:tc>
                  <a:txBody>
                    <a:bodyPr/>
                    <a:lstStyle/>
                    <a:p>
                      <a:pPr marL="0" marR="0" algn="ctr" rtl="0">
                        <a:lnSpc>
                          <a:spcPct val="107000"/>
                        </a:lnSpc>
                        <a:spcBef>
                          <a:spcPts val="0"/>
                        </a:spcBef>
                        <a:spcAft>
                          <a:spcPts val="0"/>
                        </a:spcAft>
                      </a:pPr>
                      <a:r>
                        <a:rPr lang="fr-FR" sz="1100">
                          <a:effectLst/>
                        </a:rPr>
                        <a:t>Titre du Rubrique</a:t>
                      </a:r>
                    </a:p>
                  </a:txBody>
                  <a:tcPr marL="60168" marR="60168" marT="0" marB="0" anchor="ctr"/>
                </a:tc>
                <a:tc>
                  <a:txBody>
                    <a:bodyPr/>
                    <a:lstStyle/>
                    <a:p>
                      <a:pPr marL="0" marR="0" algn="ctr" rtl="0">
                        <a:lnSpc>
                          <a:spcPct val="107000"/>
                        </a:lnSpc>
                        <a:spcBef>
                          <a:spcPts val="0"/>
                        </a:spcBef>
                        <a:spcAft>
                          <a:spcPts val="0"/>
                        </a:spcAft>
                      </a:pPr>
                      <a:r>
                        <a:rPr lang="fr-FR" sz="1100">
                          <a:effectLst/>
                        </a:rPr>
                        <a:t>Objectif du Rubrique</a:t>
                      </a:r>
                    </a:p>
                  </a:txBody>
                  <a:tcPr marL="60168" marR="60168" marT="0" marB="0" anchor="ctr"/>
                </a:tc>
                <a:extLst>
                  <a:ext uri="{0D108BD9-81ED-4DB2-BD59-A6C34878D82A}">
                    <a16:rowId xmlns="" xmlns:c="http://schemas.openxmlformats.org/drawingml/2006/chart" xmlns:c15="http://schemas.microsoft.com/office/drawing/2012/chart" xmlns:a16="http://schemas.microsoft.com/office/drawing/2014/main" val="364302898"/>
                  </a:ext>
                </a:extLst>
              </a:tr>
              <a:tr h="263724">
                <a:tc>
                  <a:txBody>
                    <a:bodyPr/>
                    <a:lstStyle/>
                    <a:p>
                      <a:pPr rtl="0" fontAlgn="ctr"/>
                      <a:r>
                        <a:rPr lang="fr-FR" sz="1100" b="1">
                          <a:effectLst/>
                        </a:rPr>
                        <a:t>Introduction aux plates-formes Cisco</a:t>
                      </a:r>
                    </a:p>
                  </a:txBody>
                  <a:tcPr marL="47625" marR="47625" marT="47625" marB="47625" anchor="ctr"/>
                </a:tc>
                <a:tc>
                  <a:txBody>
                    <a:bodyPr/>
                    <a:lstStyle/>
                    <a:p>
                      <a:pPr rtl="0" fontAlgn="ctr"/>
                      <a:r>
                        <a:rPr lang="fr-FR" sz="1100" b="0">
                          <a:effectLst/>
                        </a:rPr>
                        <a:t>Décrire la plate-forme d'API Cisco.</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3530891527"/>
                  </a:ext>
                </a:extLst>
              </a:tr>
              <a:tr h="222501">
                <a:tc>
                  <a:txBody>
                    <a:bodyPr/>
                    <a:lstStyle/>
                    <a:p>
                      <a:pPr rtl="0" fontAlgn="ctr"/>
                      <a:r>
                        <a:rPr lang="fr-FR" sz="1100" b="1">
                          <a:effectLst/>
                        </a:rPr>
                        <a:t>Les SDK Cisco</a:t>
                      </a:r>
                    </a:p>
                  </a:txBody>
                  <a:tcPr marL="47625" marR="47625" marT="47625" marB="47625" anchor="ctr"/>
                </a:tc>
                <a:tc>
                  <a:txBody>
                    <a:bodyPr/>
                    <a:lstStyle/>
                    <a:p>
                      <a:pPr rtl="0" fontAlgn="ctr"/>
                      <a:r>
                        <a:rPr lang="fr-FR" sz="1100" b="0">
                          <a:effectLst/>
                        </a:rPr>
                        <a:t>Expliquer comment les SDK Cisco favorisent le développement des applications.</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662892947"/>
                  </a:ext>
                </a:extLst>
              </a:tr>
              <a:tr h="339856">
                <a:tc>
                  <a:txBody>
                    <a:bodyPr/>
                    <a:lstStyle/>
                    <a:p>
                      <a:pPr rtl="0" fontAlgn="ctr"/>
                      <a:r>
                        <a:rPr lang="fr-FR" sz="1100" b="1">
                          <a:effectLst/>
                        </a:rPr>
                        <a:t>Comprendre la programmabilité des réseaux et les modèles de dispositifs</a:t>
                      </a:r>
                    </a:p>
                  </a:txBody>
                  <a:tcPr marL="47625" marR="47625" marT="47625" marB="47625" anchor="ctr"/>
                </a:tc>
                <a:tc>
                  <a:txBody>
                    <a:bodyPr/>
                    <a:lstStyle/>
                    <a:p>
                      <a:pPr rtl="0" fontAlgn="ctr"/>
                      <a:r>
                        <a:rPr lang="fr-FR" sz="1100" b="0">
                          <a:effectLst/>
                        </a:rPr>
                        <a:t>Comparer les modèles de programmabilité du réseau.</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283686363"/>
                  </a:ext>
                </a:extLst>
              </a:tr>
              <a:tr h="249911">
                <a:tc>
                  <a:txBody>
                    <a:bodyPr/>
                    <a:lstStyle/>
                    <a:p>
                      <a:pPr rtl="0" fontAlgn="ctr"/>
                      <a:r>
                        <a:rPr lang="fr-FR" sz="1100" b="1">
                          <a:effectLst/>
                        </a:rPr>
                        <a:t>Gestion de réseau Cisco</a:t>
                      </a:r>
                    </a:p>
                  </a:txBody>
                  <a:tcPr marL="47625" marR="47625" marT="47625" marB="47625" anchor="ctr"/>
                </a:tc>
                <a:tc>
                  <a:txBody>
                    <a:bodyPr/>
                    <a:lstStyle/>
                    <a:p>
                      <a:pPr rtl="0" fontAlgn="ctr"/>
                      <a:r>
                        <a:rPr lang="fr-FR" sz="1100" b="0">
                          <a:effectLst/>
                        </a:rPr>
                        <a:t>Comparer les plates-formes de gestion de réseau Cisco.</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2466644772"/>
                  </a:ext>
                </a:extLst>
              </a:tr>
              <a:tr h="263724">
                <a:tc>
                  <a:txBody>
                    <a:bodyPr/>
                    <a:lstStyle/>
                    <a:p>
                      <a:pPr rtl="0" fontAlgn="ctr"/>
                      <a:r>
                        <a:rPr lang="fr-FR" sz="1100" b="1">
                          <a:effectLst/>
                        </a:rPr>
                        <a:t>Gestion informatique Cisco</a:t>
                      </a:r>
                    </a:p>
                  </a:txBody>
                  <a:tcPr marL="47625" marR="47625" marT="47625" marB="47625" anchor="ctr"/>
                </a:tc>
                <a:tc>
                  <a:txBody>
                    <a:bodyPr/>
                    <a:lstStyle/>
                    <a:p>
                      <a:pPr rtl="0" fontAlgn="ctr"/>
                      <a:r>
                        <a:rPr lang="fr-FR" sz="1100" b="0">
                          <a:effectLst/>
                        </a:rPr>
                        <a:t>Décrire les solutions de gestion informatique Cisco.</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2893854660"/>
                  </a:ext>
                </a:extLst>
              </a:tr>
              <a:tr h="287720">
                <a:tc>
                  <a:txBody>
                    <a:bodyPr/>
                    <a:lstStyle/>
                    <a:p>
                      <a:pPr rtl="0" fontAlgn="ctr"/>
                      <a:r>
                        <a:rPr lang="fr-FR" sz="1100" b="1">
                          <a:effectLst/>
                        </a:rPr>
                        <a:t>Plateformes de collaboration Cisco</a:t>
                      </a:r>
                    </a:p>
                  </a:txBody>
                  <a:tcPr marL="47625" marR="47625" marT="47625" marB="47625" anchor="ctr"/>
                </a:tc>
                <a:tc>
                  <a:txBody>
                    <a:bodyPr/>
                    <a:lstStyle/>
                    <a:p>
                      <a:pPr rtl="0" fontAlgn="ctr"/>
                      <a:r>
                        <a:rPr lang="fr-FR" sz="1100" b="0">
                          <a:effectLst/>
                        </a:rPr>
                        <a:t>Décrire les plates-formes de collaboration Cisco.</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811040832"/>
                  </a:ext>
                </a:extLst>
              </a:tr>
              <a:tr h="202995">
                <a:tc>
                  <a:txBody>
                    <a:bodyPr/>
                    <a:lstStyle/>
                    <a:p>
                      <a:pPr rtl="0" fontAlgn="ctr"/>
                      <a:r>
                        <a:rPr lang="fr-FR" sz="1100" b="1">
                          <a:effectLst/>
                        </a:rPr>
                        <a:t>Plateformes de sécurité Cisco</a:t>
                      </a:r>
                    </a:p>
                  </a:txBody>
                  <a:tcPr marL="47625" marR="47625" marT="47625" marB="47625" anchor="ctr"/>
                </a:tc>
                <a:tc>
                  <a:txBody>
                    <a:bodyPr/>
                    <a:lstStyle/>
                    <a:p>
                      <a:pPr rtl="0" fontAlgn="ctr"/>
                      <a:r>
                        <a:rPr lang="fr-FR" sz="1100" b="0">
                          <a:effectLst/>
                        </a:rPr>
                        <a:t>Décrire les plates-formes de sécurité Cisco.</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2031869363"/>
                  </a:ext>
                </a:extLst>
              </a:tr>
            </a:tbl>
          </a:graphicData>
        </a:graphic>
      </p:graphicFrame>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4251714875"/>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lang="fr-FR" sz="1600" dirty="0"/>
              <a:t>Plateformes de </a:t>
            </a:r>
            <a:r>
              <a:rPr lang="fr-FR" sz="1600" dirty="0" smtClean="0"/>
              <a:t>collaboration Cisco </a:t>
            </a:r>
            <a:r>
              <a:rPr altLang="en-US" sz="1600" dirty="0"/>
              <a:t/>
            </a:r>
            <a:br>
              <a:rPr altLang="en-US" sz="1600" dirty="0"/>
            </a:br>
            <a:r>
              <a:rPr lang="fr-FR" dirty="0" smtClean="0"/>
              <a:t>Cisco </a:t>
            </a:r>
            <a:r>
              <a:rPr lang="fr-FR" dirty="0"/>
              <a:t>Finesse (suite)</a:t>
            </a:r>
          </a:p>
        </p:txBody>
      </p:sp>
      <p:sp>
        <p:nvSpPr>
          <p:cNvPr id="6" name="Content Placeholder 1"/>
          <p:cNvSpPr>
            <a:spLocks noGrp="1"/>
          </p:cNvSpPr>
          <p:nvPr>
            <p:ph idx="1"/>
          </p:nvPr>
        </p:nvSpPr>
        <p:spPr>
          <a:xfrm>
            <a:off x="113037" y="827820"/>
            <a:ext cx="8875338" cy="3939311"/>
          </a:xfrm>
        </p:spPr>
        <p:txBody>
          <a:bodyPr/>
          <a:lstStyle/>
          <a:p>
            <a:pPr marL="0" indent="0" rtl="0">
              <a:spcBef>
                <a:spcPts val="400"/>
              </a:spcBef>
              <a:spcAft>
                <a:spcPts val="400"/>
              </a:spcAft>
              <a:buNone/>
            </a:pPr>
            <a:r>
              <a:rPr lang="fr-FR" sz="1600" b="1"/>
              <a:t>Systèmes de centres de contact</a:t>
            </a:r>
          </a:p>
          <a:p>
            <a:pPr rtl="0">
              <a:spcBef>
                <a:spcPts val="400"/>
              </a:spcBef>
              <a:spcAft>
                <a:spcPts val="400"/>
              </a:spcAft>
              <a:buFont typeface="Arial" panose="020B0604020202020204" pitchFamily="34" charset="0"/>
              <a:buChar char="•"/>
            </a:pPr>
            <a:r>
              <a:rPr lang="fr-FR" sz="1600"/>
              <a:t>Les systèmes de centre de contact sont très complexes.</a:t>
            </a:r>
          </a:p>
          <a:p>
            <a:pPr rtl="0">
              <a:spcBef>
                <a:spcPts val="400"/>
              </a:spcBef>
              <a:spcAft>
                <a:spcPts val="400"/>
              </a:spcAft>
              <a:buFont typeface="Arial" panose="020B0604020202020204" pitchFamily="34" charset="0"/>
              <a:buChar char="•"/>
            </a:pPr>
            <a:r>
              <a:rPr lang="fr-FR" sz="1600"/>
              <a:t>Les systèmes de centre de contact effectuent un routage basé sur les compétences à l'aide d'un distributeur automatique d'appels (ACD)</a:t>
            </a:r>
          </a:p>
          <a:p>
            <a:pPr rtl="0">
              <a:spcBef>
                <a:spcPts val="400"/>
              </a:spcBef>
              <a:spcAft>
                <a:spcPts val="400"/>
              </a:spcAft>
              <a:buFont typeface="Arial" panose="020B0604020202020204" pitchFamily="34" charset="0"/>
              <a:buChar char="•"/>
            </a:pPr>
            <a:r>
              <a:rPr lang="fr-FR" sz="1600"/>
              <a:t>Les systèmes de centre de contact assurent également la gestion des agents et des superviseurs.</a:t>
            </a:r>
          </a:p>
          <a:p>
            <a:pPr marL="0" indent="0">
              <a:spcBef>
                <a:spcPts val="400"/>
              </a:spcBef>
              <a:spcAft>
                <a:spcPts val="400"/>
              </a:spcAft>
              <a:buNone/>
            </a:pPr>
            <a:endParaRPr lang="en-US" sz="1600" b="1" dirty="0"/>
          </a:p>
          <a:p>
            <a:pPr marL="0" indent="0" rtl="0">
              <a:spcBef>
                <a:spcPts val="400"/>
              </a:spcBef>
              <a:spcAft>
                <a:spcPts val="400"/>
              </a:spcAft>
              <a:buNone/>
            </a:pPr>
            <a:r>
              <a:rPr lang="fr-FR" sz="1600" b="1"/>
              <a:t>Déploiements Finesse</a:t>
            </a:r>
          </a:p>
          <a:p>
            <a:pPr rtl="0">
              <a:spcBef>
                <a:spcPts val="400"/>
              </a:spcBef>
              <a:spcAft>
                <a:spcPts val="400"/>
              </a:spcAft>
              <a:buFont typeface="Arial" panose="020B0604020202020204" pitchFamily="34" charset="0"/>
              <a:buChar char="•"/>
            </a:pPr>
            <a:r>
              <a:rPr lang="fr-FR" sz="1600"/>
              <a:t>Finesse a deux déploiements différents : </a:t>
            </a:r>
          </a:p>
          <a:p>
            <a:pPr lvl="1" rtl="0">
              <a:spcBef>
                <a:spcPts val="400"/>
              </a:spcBef>
              <a:spcAft>
                <a:spcPts val="400"/>
              </a:spcAft>
              <a:buFont typeface="Arial" panose="020B0604020202020204" pitchFamily="34" charset="0"/>
              <a:buChar char="•"/>
            </a:pPr>
            <a:r>
              <a:rPr lang="fr-FR" sz="1600"/>
              <a:t>Finesse autonome utilisée avec un système Contact Center Enterprise</a:t>
            </a:r>
          </a:p>
          <a:p>
            <a:pPr lvl="1" rtl="0">
              <a:spcBef>
                <a:spcPts val="400"/>
              </a:spcBef>
              <a:spcAft>
                <a:spcPts val="400"/>
              </a:spcAft>
              <a:buFont typeface="Arial" panose="020B0604020202020204" pitchFamily="34" charset="0"/>
              <a:buChar char="•"/>
            </a:pPr>
            <a:r>
              <a:rPr lang="fr-FR" sz="1600"/>
              <a:t>Co-résident Finesse utilisé avec un Unified Contact Center Express.</a:t>
            </a:r>
          </a:p>
          <a:p>
            <a:pPr rtl="0">
              <a:spcBef>
                <a:spcPts val="400"/>
              </a:spcBef>
              <a:spcAft>
                <a:spcPts val="400"/>
              </a:spcAft>
              <a:buFont typeface="Arial" panose="020B0604020202020204" pitchFamily="34" charset="0"/>
              <a:buChar char="•"/>
            </a:pPr>
            <a:r>
              <a:rPr lang="fr-FR" sz="1600"/>
              <a:t>Finesse communique avec le système du centre de contact via le protocole CTI.</a:t>
            </a:r>
          </a:p>
        </p:txBody>
      </p:sp>
    </p:spTree>
    <p:extLst>
      <p:ext uri="{BB962C8B-B14F-4D97-AF65-F5344CB8AC3E}">
        <p14:creationId xmlns="" xmlns:c="http://schemas.openxmlformats.org/drawingml/2006/chart" xmlns:c15="http://schemas.microsoft.com/office/drawing/2012/chart" xmlns:p14="http://schemas.microsoft.com/office/powerpoint/2010/main" val="2232189175"/>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Cisco Finesse (suite)</a:t>
            </a:r>
          </a:p>
        </p:txBody>
      </p:sp>
      <p:sp>
        <p:nvSpPr>
          <p:cNvPr id="6" name="Content Placeholder 5"/>
          <p:cNvSpPr>
            <a:spLocks noGrp="1"/>
          </p:cNvSpPr>
          <p:nvPr>
            <p:ph idx="1"/>
          </p:nvPr>
        </p:nvSpPr>
        <p:spPr>
          <a:xfrm>
            <a:off x="151782" y="827005"/>
            <a:ext cx="8734597" cy="3939311"/>
          </a:xfrm>
        </p:spPr>
        <p:txBody>
          <a:bodyPr/>
          <a:lstStyle/>
          <a:p>
            <a:pPr marL="0" indent="0" rtl="0">
              <a:spcBef>
                <a:spcPts val="300"/>
              </a:spcBef>
              <a:spcAft>
                <a:spcPts val="300"/>
              </a:spcAft>
              <a:buNone/>
            </a:pPr>
            <a:r>
              <a:rPr lang="fr-FR" sz="1600" b="1"/>
              <a:t>API Finesse</a:t>
            </a:r>
          </a:p>
          <a:p>
            <a:pPr rtl="0">
              <a:spcBef>
                <a:spcPts val="300"/>
              </a:spcBef>
              <a:spcAft>
                <a:spcPts val="300"/>
              </a:spcAft>
              <a:buFont typeface="Arial" panose="020B0604020202020204" pitchFamily="34" charset="0"/>
              <a:buChar char="•"/>
            </a:pPr>
            <a:r>
              <a:rPr lang="fr-FR" sz="1600"/>
              <a:t>Il fournit une liste complète d'API REST et JavaScript permettant aux développeurs d'intégrer les fonctionnalités de Finesse dans des applications ou des applications à intégrer dans le bureau de l'agent Finesse.</a:t>
            </a:r>
          </a:p>
          <a:p>
            <a:pPr marL="0" indent="0">
              <a:spcBef>
                <a:spcPts val="300"/>
              </a:spcBef>
              <a:spcAft>
                <a:spcPts val="300"/>
              </a:spcAft>
              <a:buNone/>
            </a:pPr>
            <a:endParaRPr lang="en-US" sz="1600" b="1" dirty="0"/>
          </a:p>
          <a:p>
            <a:pPr marL="0" indent="0" rtl="0">
              <a:spcBef>
                <a:spcPts val="300"/>
              </a:spcBef>
              <a:spcAft>
                <a:spcPts val="300"/>
              </a:spcAft>
              <a:buNone/>
            </a:pPr>
            <a:r>
              <a:rPr lang="fr-FR" sz="1600" b="1"/>
              <a:t>API REST Finesse</a:t>
            </a:r>
          </a:p>
          <a:p>
            <a:pPr rtl="0">
              <a:spcBef>
                <a:spcPts val="300"/>
              </a:spcBef>
              <a:spcAft>
                <a:spcPts val="300"/>
              </a:spcAft>
              <a:buFont typeface="Arial" panose="020B0604020202020204" pitchFamily="34" charset="0"/>
              <a:buChar char="•"/>
            </a:pPr>
            <a:r>
              <a:rPr lang="fr-FR" sz="1600"/>
              <a:t>Finesse fournit des API REST pour exécuter des actions d'agent et de superviseur par programme.</a:t>
            </a:r>
          </a:p>
          <a:p>
            <a:pPr rtl="0">
              <a:spcBef>
                <a:spcPts val="300"/>
              </a:spcBef>
              <a:spcAft>
                <a:spcPts val="300"/>
              </a:spcAft>
              <a:buFont typeface="Arial" panose="020B0604020202020204" pitchFamily="34" charset="0"/>
              <a:buChar char="•"/>
            </a:pPr>
            <a:r>
              <a:rPr lang="fr-FR" sz="1600"/>
              <a:t>Étant donné que les API sont basées sur HTTP, elles peuvent être utilisées dans des applications épaisses et minces. </a:t>
            </a:r>
          </a:p>
          <a:p>
            <a:pPr rtl="0">
              <a:spcBef>
                <a:spcPts val="300"/>
              </a:spcBef>
              <a:spcAft>
                <a:spcPts val="300"/>
              </a:spcAft>
              <a:buFont typeface="Arial" panose="020B0604020202020204" pitchFamily="34" charset="0"/>
              <a:buChar char="•"/>
            </a:pPr>
            <a:r>
              <a:rPr lang="fr-FR" sz="1600"/>
              <a:t>Les API REST Finesse qui utilisent le verbe GET sont synchrones, tandis que les autres sont asynchrones.</a:t>
            </a:r>
          </a:p>
        </p:txBody>
      </p:sp>
    </p:spTree>
    <p:extLst>
      <p:ext uri="{BB962C8B-B14F-4D97-AF65-F5344CB8AC3E}">
        <p14:creationId xmlns="" xmlns:c="http://schemas.openxmlformats.org/drawingml/2006/chart" xmlns:c15="http://schemas.microsoft.com/office/drawing/2012/chart" xmlns:p14="http://schemas.microsoft.com/office/powerpoint/2010/main" val="232544026"/>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a:t>
            </a:r>
            <a:r>
              <a:rPr altLang="en-US" sz="1600" dirty="0"/>
              <a:t/>
            </a:r>
            <a:br>
              <a:rPr altLang="en-US" sz="1600" dirty="0"/>
            </a:br>
            <a:r>
              <a:rPr lang="fr-FR"/>
              <a:t>Équipes Webex</a:t>
            </a:r>
          </a:p>
        </p:txBody>
      </p:sp>
      <p:sp>
        <p:nvSpPr>
          <p:cNvPr id="6" name="Content Placeholder 5"/>
          <p:cNvSpPr>
            <a:spLocks noGrp="1"/>
          </p:cNvSpPr>
          <p:nvPr>
            <p:ph idx="1"/>
          </p:nvPr>
        </p:nvSpPr>
        <p:spPr>
          <a:xfrm>
            <a:off x="148143" y="807864"/>
            <a:ext cx="4297608" cy="3880040"/>
          </a:xfrm>
        </p:spPr>
        <p:txBody>
          <a:bodyPr/>
          <a:lstStyle/>
          <a:p>
            <a:pPr marL="0" indent="0" rtl="0">
              <a:spcBef>
                <a:spcPts val="300"/>
              </a:spcBef>
              <a:spcAft>
                <a:spcPts val="300"/>
              </a:spcAft>
              <a:buNone/>
            </a:pPr>
            <a:r>
              <a:rPr lang="fr-FR" sz="1400" b="1" dirty="0"/>
              <a:t>Qu'est-ce que les équipes </a:t>
            </a:r>
            <a:r>
              <a:rPr lang="fr-FR" sz="1400" b="1" dirty="0" err="1"/>
              <a:t>Webex</a:t>
            </a:r>
            <a:r>
              <a:rPr lang="fr-FR" sz="1400" b="1" dirty="0"/>
              <a:t> ?</a:t>
            </a:r>
          </a:p>
          <a:p>
            <a:pPr rtl="0">
              <a:spcBef>
                <a:spcPts val="300"/>
              </a:spcBef>
              <a:spcAft>
                <a:spcPts val="300"/>
              </a:spcAft>
              <a:buFont typeface="Arial" panose="020B0604020202020204" pitchFamily="34" charset="0"/>
              <a:buChar char="•"/>
            </a:pPr>
            <a:r>
              <a:rPr lang="fr-FR" sz="1400" dirty="0"/>
              <a:t>Cisco </a:t>
            </a:r>
            <a:r>
              <a:rPr lang="fr-FR" sz="1400" dirty="0" err="1"/>
              <a:t>Webex</a:t>
            </a:r>
            <a:r>
              <a:rPr lang="fr-FR" sz="1400" dirty="0"/>
              <a:t> Teams est une solution de collaboration en ligne qui permet de connecter les personnes et les équipes grâce au chat, à la voix et à la vidéo.</a:t>
            </a:r>
          </a:p>
          <a:p>
            <a:pPr rtl="0">
              <a:spcBef>
                <a:spcPts val="300"/>
              </a:spcBef>
              <a:spcAft>
                <a:spcPts val="300"/>
              </a:spcAft>
              <a:buFont typeface="Arial" panose="020B0604020202020204" pitchFamily="34" charset="0"/>
              <a:buChar char="•"/>
            </a:pPr>
            <a:r>
              <a:rPr lang="fr-FR" sz="1400" dirty="0"/>
              <a:t>Avec l'application </a:t>
            </a:r>
            <a:r>
              <a:rPr lang="fr-FR" sz="1400" dirty="0" err="1"/>
              <a:t>Webex</a:t>
            </a:r>
            <a:r>
              <a:rPr lang="fr-FR" sz="1400" dirty="0"/>
              <a:t> Teams, vous avez accès à des espaces de travail virtuels sécurisés. </a:t>
            </a:r>
          </a:p>
          <a:p>
            <a:pPr rtl="0">
              <a:spcBef>
                <a:spcPts val="300"/>
              </a:spcBef>
              <a:spcAft>
                <a:spcPts val="300"/>
              </a:spcAft>
              <a:buFont typeface="Arial" panose="020B0604020202020204" pitchFamily="34" charset="0"/>
              <a:buChar char="•"/>
            </a:pPr>
            <a:r>
              <a:rPr lang="fr-FR" sz="1400" dirty="0"/>
              <a:t>Teams s'intègre également aux appareils Cisco </a:t>
            </a:r>
            <a:r>
              <a:rPr lang="fr-FR" sz="1400" dirty="0" err="1"/>
              <a:t>Webex</a:t>
            </a:r>
            <a:r>
              <a:rPr lang="fr-FR" sz="1400" dirty="0"/>
              <a:t>. </a:t>
            </a:r>
          </a:p>
          <a:p>
            <a:pPr marL="0" indent="0" rtl="0">
              <a:spcBef>
                <a:spcPts val="100"/>
              </a:spcBef>
              <a:spcAft>
                <a:spcPts val="100"/>
              </a:spcAft>
              <a:buNone/>
            </a:pPr>
            <a:r>
              <a:rPr lang="fr-FR" sz="1400" b="1" dirty="0"/>
              <a:t>Caractéristiques de </a:t>
            </a:r>
            <a:r>
              <a:rPr lang="fr-FR" sz="1400" b="1" dirty="0" err="1"/>
              <a:t>Webex</a:t>
            </a:r>
            <a:r>
              <a:rPr lang="fr-FR" sz="1400" b="1" dirty="0"/>
              <a:t> Teams</a:t>
            </a:r>
          </a:p>
          <a:p>
            <a:pPr rtl="0">
              <a:spcBef>
                <a:spcPts val="100"/>
              </a:spcBef>
              <a:spcAft>
                <a:spcPts val="100"/>
              </a:spcAft>
              <a:buFont typeface="Arial" panose="020B0604020202020204" pitchFamily="34" charset="0"/>
              <a:buChar char="•"/>
            </a:pPr>
            <a:r>
              <a:rPr lang="fr-FR" sz="1400" dirty="0"/>
              <a:t>Créer des espaces</a:t>
            </a:r>
          </a:p>
          <a:p>
            <a:pPr rtl="0">
              <a:spcBef>
                <a:spcPts val="100"/>
              </a:spcBef>
              <a:spcAft>
                <a:spcPts val="100"/>
              </a:spcAft>
              <a:buFont typeface="Arial" panose="020B0604020202020204" pitchFamily="34" charset="0"/>
              <a:buChar char="•"/>
            </a:pPr>
            <a:r>
              <a:rPr lang="fr-FR" sz="1400" dirty="0"/>
              <a:t>Créer des réunions</a:t>
            </a:r>
          </a:p>
          <a:p>
            <a:pPr rtl="0">
              <a:spcBef>
                <a:spcPts val="100"/>
              </a:spcBef>
              <a:spcAft>
                <a:spcPts val="100"/>
              </a:spcAft>
              <a:buFont typeface="Arial" panose="020B0604020202020204" pitchFamily="34" charset="0"/>
              <a:buChar char="•"/>
            </a:pPr>
            <a:r>
              <a:rPr lang="fr-FR" sz="1400" dirty="0"/>
              <a:t>Travailler à l'intérieur et à l'extérieur de l'entreprise de la même</a:t>
            </a:r>
          </a:p>
          <a:p>
            <a:pPr rtl="0">
              <a:spcBef>
                <a:spcPts val="100"/>
              </a:spcBef>
              <a:spcAft>
                <a:spcPts val="100"/>
              </a:spcAft>
              <a:buFont typeface="Arial" panose="020B0604020202020204" pitchFamily="34" charset="0"/>
              <a:buChar char="•"/>
            </a:pPr>
            <a:r>
              <a:rPr lang="fr-FR" sz="1400" dirty="0"/>
              <a:t>Passer des appels</a:t>
            </a:r>
          </a:p>
          <a:p>
            <a:pPr marL="0" indent="0">
              <a:spcBef>
                <a:spcPts val="100"/>
              </a:spcBef>
              <a:spcAft>
                <a:spcPts val="100"/>
              </a:spcAft>
              <a:buNone/>
            </a:pPr>
            <a:endParaRPr lang="en-US" sz="1600" dirty="0"/>
          </a:p>
        </p:txBody>
      </p:sp>
      <p:pic>
        <p:nvPicPr>
          <p:cNvPr id="4" name="Picture 2">
            <a:extLst>
              <a:ext uri="{FF2B5EF4-FFF2-40B4-BE49-F238E27FC236}">
                <a16:creationId xmlns="" xmlns:c="http://schemas.openxmlformats.org/drawingml/2006/chart" xmlns:c15="http://schemas.microsoft.com/office/drawing/2012/chart" xmlns:a16="http://schemas.microsoft.com/office/drawing/2014/main" id="{9218146C-491D-442E-9CF1-F6B1AA6AF48F}"/>
              </a:ext>
            </a:extLst>
          </p:cNvPr>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356539" y="920106"/>
            <a:ext cx="4701001" cy="2958865"/>
          </a:xfrm>
          <a:prstGeom prst="rect">
            <a:avLst/>
          </a:prstGeom>
          <a:noFill/>
          <a:ln w="952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2" name="Text Box 1">
            <a:extLst>
              <a:ext uri="{FF2B5EF4-FFF2-40B4-BE49-F238E27FC236}">
                <a16:creationId xmlns="" xmlns:c="http://schemas.openxmlformats.org/drawingml/2006/chart" xmlns:c15="http://schemas.microsoft.com/office/drawing/2012/chart" xmlns:a16="http://schemas.microsoft.com/office/drawing/2014/main" id="{3B3E322E-39A4-4716-BB6C-09C8DE41D20C}"/>
              </a:ext>
            </a:extLst>
          </p:cNvPr>
          <p:cNvSpPr/>
          <p:nvPr/>
        </p:nvSpPr>
        <p:spPr>
          <a:xfrm>
            <a:off x="5692329" y="3959414"/>
            <a:ext cx="2159822" cy="338554"/>
          </a:xfrm>
          <a:prstGeom prst="rect">
            <a:avLst/>
          </a:prstGeom>
        </p:spPr>
        <p:txBody>
          <a:bodyPr wrap="none">
            <a:spAutoFit/>
          </a:bodyPr>
          <a:lstStyle/>
          <a:p>
            <a:pPr algn="ctr" rtl="0"/>
            <a:r>
              <a:rPr lang="fr-FR" sz="1600">
                <a:solidFill>
                  <a:srgbClr val="000000"/>
                </a:solidFill>
              </a:rPr>
              <a:t>Clients d'équipes Webex</a:t>
            </a:r>
          </a:p>
        </p:txBody>
      </p:sp>
    </p:spTree>
    <p:extLst>
      <p:ext uri="{BB962C8B-B14F-4D97-AF65-F5344CB8AC3E}">
        <p14:creationId xmlns="" xmlns:c="http://schemas.openxmlformats.org/drawingml/2006/chart" xmlns:c15="http://schemas.microsoft.com/office/drawing/2012/chart" xmlns:p14="http://schemas.microsoft.com/office/powerpoint/2010/main" val="3334237517"/>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a:t>
            </a:r>
            <a:r>
              <a:rPr altLang="en-US" sz="1600" dirty="0"/>
              <a:t/>
            </a:r>
            <a:br>
              <a:rPr altLang="en-US" sz="1600" dirty="0"/>
            </a:br>
            <a:r>
              <a:rPr lang="fr-FR"/>
              <a:t>Équipes Webex (suite)</a:t>
            </a:r>
          </a:p>
        </p:txBody>
      </p:sp>
      <p:sp>
        <p:nvSpPr>
          <p:cNvPr id="6" name="Content Placeholder 5"/>
          <p:cNvSpPr>
            <a:spLocks noGrp="1"/>
          </p:cNvSpPr>
          <p:nvPr>
            <p:ph idx="1"/>
          </p:nvPr>
        </p:nvSpPr>
        <p:spPr>
          <a:xfrm>
            <a:off x="-31200" y="779295"/>
            <a:ext cx="9253421" cy="3891809"/>
          </a:xfrm>
        </p:spPr>
        <p:txBody>
          <a:bodyPr/>
          <a:lstStyle/>
          <a:p>
            <a:pPr marL="188912" lvl="1" indent="0" rtl="0">
              <a:spcBef>
                <a:spcPts val="400"/>
              </a:spcBef>
              <a:spcAft>
                <a:spcPts val="400"/>
              </a:spcAft>
              <a:buNone/>
            </a:pPr>
            <a:r>
              <a:rPr lang="fr-FR" sz="1600" b="1"/>
              <a:t>Sécurité</a:t>
            </a:r>
          </a:p>
          <a:p>
            <a:pPr lvl="1" indent="-177800" rtl="0">
              <a:spcBef>
                <a:spcPts val="400"/>
              </a:spcBef>
              <a:spcAft>
                <a:spcPts val="400"/>
              </a:spcAft>
              <a:buFont typeface="Arial" panose="020B0604020202020204" pitchFamily="34" charset="0"/>
              <a:buChar char="•"/>
            </a:pPr>
            <a:r>
              <a:rPr lang="fr-FR" sz="1600"/>
              <a:t>Les utilisateurs et les informations sensibles sont sécurisés grâce à des contrôles étendus pour vous aider à configurer et contrôler vos stratégies de sécurité.</a:t>
            </a:r>
          </a:p>
          <a:p>
            <a:pPr marL="188912" lvl="1" indent="0" rtl="0">
              <a:spcBef>
                <a:spcPts val="400"/>
              </a:spcBef>
              <a:spcAft>
                <a:spcPts val="400"/>
              </a:spcAft>
              <a:buNone/>
            </a:pPr>
            <a:r>
              <a:rPr lang="fr-FR" sz="1600" b="1"/>
              <a:t>Intégrations</a:t>
            </a:r>
          </a:p>
          <a:p>
            <a:pPr lvl="1" indent="-177800" rtl="0">
              <a:spcBef>
                <a:spcPts val="400"/>
              </a:spcBef>
              <a:spcAft>
                <a:spcPts val="400"/>
              </a:spcAft>
              <a:buClrTx/>
              <a:buSzPct val="100000"/>
              <a:buFont typeface="Arial" panose="020B0604020202020204" pitchFamily="34" charset="0"/>
              <a:buChar char="•"/>
            </a:pPr>
            <a:r>
              <a:rPr lang="fr-FR" sz="1600"/>
              <a:t>Webex Teams inclut des solutions préconçues avec des applications tierces de fournisseurs tels que Microsoft, Google Cloud et Salesforce. </a:t>
            </a:r>
          </a:p>
          <a:p>
            <a:pPr marL="142875" lvl="1" indent="0" rtl="0">
              <a:spcBef>
                <a:spcPts val="400"/>
              </a:spcBef>
              <a:spcAft>
                <a:spcPts val="400"/>
              </a:spcAft>
              <a:buClrTx/>
              <a:buSzPct val="100000"/>
              <a:buNone/>
            </a:pPr>
            <a:r>
              <a:rPr lang="fr-FR" sz="1600" b="1"/>
              <a:t>Caractéristiques de l'API Webex Teams</a:t>
            </a:r>
          </a:p>
          <a:p>
            <a:pPr marL="361950" indent="-180975" rtl="0">
              <a:spcBef>
                <a:spcPts val="400"/>
              </a:spcBef>
              <a:spcAft>
                <a:spcPts val="400"/>
              </a:spcAft>
              <a:buSzPct val="100000"/>
              <a:buFont typeface="Arial" panose="020B0604020202020204" pitchFamily="34" charset="0"/>
              <a:buChar char="•"/>
            </a:pPr>
            <a:r>
              <a:rPr lang="fr-FR" sz="1600"/>
              <a:t>L'API Webex Teams est un ensemble complet d'API qui vous permettent d'interagir avec l'ensemble de la plateforme Webex Teams. </a:t>
            </a:r>
          </a:p>
          <a:p>
            <a:pPr marL="361950" indent="-180975" rtl="0">
              <a:spcBef>
                <a:spcPts val="400"/>
              </a:spcBef>
              <a:spcAft>
                <a:spcPts val="400"/>
              </a:spcAft>
              <a:buSzPct val="100000"/>
              <a:buFont typeface="Arial" panose="020B0604020202020204" pitchFamily="34" charset="0"/>
              <a:buChar char="•"/>
            </a:pPr>
            <a:r>
              <a:rPr lang="fr-FR" sz="1600"/>
              <a:t>Les fonctionnalités incluent la gestion des organisations, des équipes, des personnes, des salles, des adhésions et des messages pour créer des robots conversationnels ou des appels vidéo intégrés</a:t>
            </a:r>
          </a:p>
          <a:p>
            <a:pPr lvl="1">
              <a:spcBef>
                <a:spcPts val="130"/>
              </a:spcBef>
              <a:spcAft>
                <a:spcPts val="130"/>
              </a:spcAft>
              <a:buClrTx/>
              <a:buSzPct val="100000"/>
            </a:pPr>
            <a:endParaRPr lang="en-US" sz="1600" dirty="0"/>
          </a:p>
        </p:txBody>
      </p:sp>
    </p:spTree>
    <p:extLst>
      <p:ext uri="{BB962C8B-B14F-4D97-AF65-F5344CB8AC3E}">
        <p14:creationId xmlns="" xmlns:c="http://schemas.openxmlformats.org/drawingml/2006/chart" xmlns:c15="http://schemas.microsoft.com/office/drawing/2012/chart" xmlns:p14="http://schemas.microsoft.com/office/powerpoint/2010/main" val="1667043186"/>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a:t>
            </a:r>
            <a:r>
              <a:rPr altLang="en-US" sz="1600" dirty="0"/>
              <a:t/>
            </a:r>
            <a:br>
              <a:rPr altLang="en-US" sz="1600" dirty="0"/>
            </a:br>
            <a:r>
              <a:rPr lang="fr-FR"/>
              <a:t>Équipes Webex (suite)</a:t>
            </a:r>
          </a:p>
        </p:txBody>
      </p:sp>
      <p:graphicFrame>
        <p:nvGraphicFramePr>
          <p:cNvPr id="2" name="Table"/>
          <p:cNvGraphicFramePr>
            <a:graphicFrameLocks noGrp="1"/>
          </p:cNvGraphicFramePr>
          <p:nvPr>
            <p:ph idx="1"/>
            <p:extLst>
              <p:ext uri="{D42A27DB-BD31-4B8C-83A1-F6EECF244321}">
                <p14:modId xmlns="" xmlns:c="http://schemas.openxmlformats.org/drawingml/2006/chart" xmlns:c15="http://schemas.microsoft.com/office/drawing/2012/chart" xmlns:p14="http://schemas.microsoft.com/office/powerpoint/2010/main" val="351585642"/>
              </p:ext>
            </p:extLst>
          </p:nvPr>
        </p:nvGraphicFramePr>
        <p:xfrm>
          <a:off x="123564" y="820354"/>
          <a:ext cx="8888630" cy="4424680"/>
        </p:xfrm>
        <a:graphic>
          <a:graphicData uri="http://schemas.openxmlformats.org/drawingml/2006/table">
            <a:tbl>
              <a:tblPr firstRow="1" bandRow="1">
                <a:tableStyleId>{5C22544A-7EE6-4342-B048-85BDC9FD1C3A}</a:tableStyleId>
              </a:tblPr>
              <a:tblGrid>
                <a:gridCol w="1905897">
                  <a:extLst>
                    <a:ext uri="{9D8B030D-6E8A-4147-A177-3AD203B41FA5}">
                      <a16:colId xmlns="" xmlns:c="http://schemas.openxmlformats.org/drawingml/2006/chart" xmlns:c15="http://schemas.microsoft.com/office/drawing/2012/chart" xmlns:a16="http://schemas.microsoft.com/office/drawing/2014/main" val="20000"/>
                    </a:ext>
                  </a:extLst>
                </a:gridCol>
                <a:gridCol w="6982733">
                  <a:extLst>
                    <a:ext uri="{9D8B030D-6E8A-4147-A177-3AD203B41FA5}">
                      <a16:colId xmlns="" xmlns:c="http://schemas.openxmlformats.org/drawingml/2006/chart" xmlns:c15="http://schemas.microsoft.com/office/drawing/2012/chart" xmlns:a16="http://schemas.microsoft.com/office/drawing/2014/main" val="20001"/>
                    </a:ext>
                  </a:extLst>
                </a:gridCol>
              </a:tblGrid>
              <a:tr h="428925">
                <a:tc>
                  <a:txBody>
                    <a:bodyPr/>
                    <a:lstStyle/>
                    <a:p>
                      <a:pPr algn="ctr" rtl="0"/>
                      <a:r>
                        <a:rPr lang="fr-FR"/>
                        <a:t>Fonctionnalités de l'API Webex Teams</a:t>
                      </a:r>
                    </a:p>
                  </a:txBody>
                  <a:tcPr/>
                </a:tc>
                <a:tc>
                  <a:txBody>
                    <a:bodyPr/>
                    <a:lstStyle/>
                    <a:p>
                      <a:pPr algn="ctr" rtl="0"/>
                      <a:r>
                        <a:rPr lang="fr-FR"/>
                        <a:t>Description</a:t>
                      </a:r>
                    </a:p>
                  </a:txBody>
                  <a:tcPr/>
                </a:tc>
                <a:extLst>
                  <a:ext uri="{0D108BD9-81ED-4DB2-BD59-A6C34878D82A}">
                    <a16:rowId xmlns="" xmlns:c="http://schemas.openxmlformats.org/drawingml/2006/chart" xmlns:c15="http://schemas.microsoft.com/office/drawing/2012/chart" xmlns:a16="http://schemas.microsoft.com/office/drawing/2014/main" val="10000"/>
                  </a:ext>
                </a:extLst>
              </a:tr>
              <a:tr h="454462">
                <a:tc>
                  <a:txBody>
                    <a:bodyPr/>
                    <a:lstStyle/>
                    <a:p>
                      <a:pPr rtl="0"/>
                      <a:r>
                        <a:rPr lang="fr-FR"/>
                        <a:t>Organisations</a:t>
                      </a:r>
                    </a:p>
                  </a:txBody>
                  <a:tcPr anchor="ctr"/>
                </a:tc>
                <a:tc>
                  <a:txBody>
                    <a:bodyPr/>
                    <a:lstStyle/>
                    <a:p>
                      <a:pPr marL="0" indent="0" rtl="0">
                        <a:spcBef>
                          <a:spcPts val="100"/>
                        </a:spcBef>
                        <a:spcAft>
                          <a:spcPts val="100"/>
                        </a:spcAft>
                        <a:buFont typeface="Arial" panose="020B0604020202020204" pitchFamily="34" charset="0"/>
                        <a:buNone/>
                      </a:pPr>
                      <a:r>
                        <a:rPr lang="fr-FR" sz="1400"/>
                        <a:t>Représenter un ensemble de personnes dans Webex Teams. </a:t>
                      </a:r>
                      <a:r>
                        <a:rPr lang="fr-FR" sz="1400" b="0" i="0" kern="1200">
                          <a:solidFill>
                            <a:schemeClr val="dk1"/>
                          </a:solidFill>
                          <a:effectLst/>
                          <a:latin typeface="+mn-lt"/>
                          <a:ea typeface="+mn-ea"/>
                          <a:cs typeface="+mn-cs"/>
                        </a:rPr>
                        <a:t>Les organisations peuvent gérer d'autres organisations ou être gérées elles-mêmes. </a:t>
                      </a:r>
                    </a:p>
                  </a:txBody>
                  <a:tcPr anchor="ctr"/>
                </a:tc>
                <a:extLst>
                  <a:ext uri="{0D108BD9-81ED-4DB2-BD59-A6C34878D82A}">
                    <a16:rowId xmlns="" xmlns:c="http://schemas.openxmlformats.org/drawingml/2006/chart" xmlns:c15="http://schemas.microsoft.com/office/drawing/2012/chart" xmlns:a16="http://schemas.microsoft.com/office/drawing/2014/main" val="10001"/>
                  </a:ext>
                </a:extLst>
              </a:tr>
              <a:tr h="455286">
                <a:tc>
                  <a:txBody>
                    <a:bodyPr/>
                    <a:lstStyle/>
                    <a:p>
                      <a:pPr rtl="0"/>
                      <a:r>
                        <a:rPr lang="fr-FR"/>
                        <a:t>Équipes </a:t>
                      </a:r>
                    </a:p>
                  </a:txBody>
                  <a:tcPr anchor="ctr"/>
                </a:tc>
                <a:tc>
                  <a:txBody>
                    <a:bodyPr/>
                    <a:lstStyle/>
                    <a:p>
                      <a:pPr marL="0" indent="0" algn="l" defTabSz="685777" rtl="0" eaLnBrk="1" latinLnBrk="0" hangingPunct="1">
                        <a:spcBef>
                          <a:spcPts val="100"/>
                        </a:spcBef>
                        <a:spcAft>
                          <a:spcPts val="100"/>
                        </a:spcAft>
                        <a:buFont typeface="Arial" panose="020B0604020202020204" pitchFamily="34" charset="0"/>
                        <a:buNone/>
                      </a:pPr>
                      <a:r>
                        <a:rPr lang="fr-FR" sz="1400" kern="1200">
                          <a:solidFill>
                            <a:schemeClr val="dk1"/>
                          </a:solidFill>
                          <a:latin typeface="+mn-lt"/>
                          <a:ea typeface="+mn-ea"/>
                          <a:cs typeface="+mn-cs"/>
                        </a:rPr>
                        <a:t>Groupes de personnes avec un ensemble de salles visibles pour tous les membres de cette équipe. Les ressources API d'équipes sont des équipes à gérer, créer, mettre à jour et supprimer.</a:t>
                      </a:r>
                    </a:p>
                  </a:txBody>
                  <a:tcPr anchor="ctr"/>
                </a:tc>
                <a:extLst>
                  <a:ext uri="{0D108BD9-81ED-4DB2-BD59-A6C34878D82A}">
                    <a16:rowId xmlns="" xmlns:c="http://schemas.openxmlformats.org/drawingml/2006/chart" xmlns:c15="http://schemas.microsoft.com/office/drawing/2012/chart" xmlns:a16="http://schemas.microsoft.com/office/drawing/2014/main" val="10002"/>
                  </a:ext>
                </a:extLst>
              </a:tr>
              <a:tr h="370840">
                <a:tc>
                  <a:txBody>
                    <a:bodyPr/>
                    <a:lstStyle/>
                    <a:p>
                      <a:pPr rtl="0"/>
                      <a:r>
                        <a:rPr lang="fr-FR"/>
                        <a:t>Personnes</a:t>
                      </a:r>
                    </a:p>
                  </a:txBody>
                  <a:tcPr anchor="ctr"/>
                </a:tc>
                <a:tc>
                  <a:txBody>
                    <a:bodyPr/>
                    <a:lstStyle/>
                    <a:p>
                      <a:pPr marL="0" indent="0" algn="l" defTabSz="685777" rtl="0" eaLnBrk="1" latinLnBrk="0" hangingPunct="1">
                        <a:spcBef>
                          <a:spcPts val="100"/>
                        </a:spcBef>
                        <a:spcAft>
                          <a:spcPts val="100"/>
                        </a:spcAft>
                        <a:buFont typeface="Arial" panose="020B0604020202020204" pitchFamily="34" charset="0"/>
                        <a:buNone/>
                      </a:pPr>
                      <a:r>
                        <a:rPr lang="fr-FR" sz="1400" kern="1200">
                          <a:solidFill>
                            <a:schemeClr val="dk1"/>
                          </a:solidFill>
                          <a:latin typeface="+mn-lt"/>
                          <a:ea typeface="+mn-ea"/>
                          <a:cs typeface="+mn-cs"/>
                        </a:rPr>
                        <a:t>Utilisateurs enregistrés de Webex Teams.</a:t>
                      </a:r>
                    </a:p>
                  </a:txBody>
                  <a:tcPr anchor="ctr"/>
                </a:tc>
                <a:extLst>
                  <a:ext uri="{0D108BD9-81ED-4DB2-BD59-A6C34878D82A}">
                    <a16:rowId xmlns="" xmlns:c="http://schemas.openxmlformats.org/drawingml/2006/chart" xmlns:c15="http://schemas.microsoft.com/office/drawing/2012/chart" xmlns:a16="http://schemas.microsoft.com/office/drawing/2014/main" val="10003"/>
                  </a:ext>
                </a:extLst>
              </a:tr>
              <a:tr h="370840">
                <a:tc>
                  <a:txBody>
                    <a:bodyPr/>
                    <a:lstStyle/>
                    <a:p>
                      <a:pPr rtl="0"/>
                      <a:r>
                        <a:rPr lang="fr-FR"/>
                        <a:t>Salles </a:t>
                      </a:r>
                    </a:p>
                  </a:txBody>
                  <a:tcPr anchor="ctr"/>
                </a:tc>
                <a:tc>
                  <a:txBody>
                    <a:bodyPr/>
                    <a:lstStyle/>
                    <a:p>
                      <a:pPr marL="0" indent="0" algn="l" defTabSz="685777" rtl="0" eaLnBrk="1" latinLnBrk="0" hangingPunct="1">
                        <a:spcBef>
                          <a:spcPts val="100"/>
                        </a:spcBef>
                        <a:spcAft>
                          <a:spcPts val="100"/>
                        </a:spcAft>
                        <a:buSzPct val="100000"/>
                        <a:buFont typeface="Arial" panose="020B0604020202020204" pitchFamily="34" charset="0"/>
                        <a:buNone/>
                      </a:pPr>
                      <a:r>
                        <a:rPr lang="fr-FR" sz="1400" kern="1200">
                          <a:solidFill>
                            <a:schemeClr val="dk1"/>
                          </a:solidFill>
                          <a:latin typeface="+mn-lt"/>
                          <a:ea typeface="+mn-ea"/>
                          <a:cs typeface="+mn-cs"/>
                        </a:rPr>
                        <a:t>Des lieux de rencontre virtuels où les gens publient des messages et collaborent pour faire du travail. L'API Rooms peut gérer, créer, mettre à jour et supprimer des salles.</a:t>
                      </a:r>
                    </a:p>
                  </a:txBody>
                  <a:tcPr anchor="ctr"/>
                </a:tc>
                <a:extLst>
                  <a:ext uri="{0D108BD9-81ED-4DB2-BD59-A6C34878D82A}">
                    <a16:rowId xmlns="" xmlns:c="http://schemas.openxmlformats.org/drawingml/2006/chart" xmlns:c15="http://schemas.microsoft.com/office/drawing/2012/chart" xmlns:a16="http://schemas.microsoft.com/office/drawing/2014/main" val="10004"/>
                  </a:ext>
                </a:extLst>
              </a:tr>
              <a:tr h="370840">
                <a:tc>
                  <a:txBody>
                    <a:bodyPr/>
                    <a:lstStyle/>
                    <a:p>
                      <a:pPr rtl="0"/>
                      <a:r>
                        <a:rPr lang="fr-FR"/>
                        <a:t>Adhésions</a:t>
                      </a:r>
                    </a:p>
                  </a:txBody>
                  <a:tcPr anchor="ctr"/>
                </a:tc>
                <a:tc>
                  <a:txBody>
                    <a:bodyPr/>
                    <a:lstStyle/>
                    <a:p>
                      <a:pPr marL="0" marR="0" indent="0" algn="l" defTabSz="685777" rtl="0" eaLnBrk="1" fontAlgn="auto" latinLnBrk="0" hangingPunct="1">
                        <a:lnSpc>
                          <a:spcPct val="100000"/>
                        </a:lnSpc>
                        <a:spcBef>
                          <a:spcPts val="100"/>
                        </a:spcBef>
                        <a:spcAft>
                          <a:spcPts val="100"/>
                        </a:spcAft>
                        <a:buClrTx/>
                        <a:buSzPct val="100000"/>
                        <a:buFont typeface="Arial" panose="020B0604020202020204" pitchFamily="34" charset="0"/>
                        <a:buNone/>
                        <a:tabLst/>
                        <a:defRPr/>
                      </a:pPr>
                      <a:r>
                        <a:rPr lang="fr-FR" sz="1400" kern="1200">
                          <a:solidFill>
                            <a:schemeClr val="dk1"/>
                          </a:solidFill>
                          <a:latin typeface="+mn-lt"/>
                          <a:ea typeface="+mn-ea"/>
                          <a:cs typeface="+mn-cs"/>
                        </a:rPr>
                        <a:t>Représenter la relation d'une personne avec une pièce. Les</a:t>
                      </a:r>
                      <a:r>
                        <a:rPr lang="fr-FR" sz="1400" b="0" i="0" kern="1200">
                          <a:solidFill>
                            <a:schemeClr val="dk1"/>
                          </a:solidFill>
                          <a:effectLst/>
                          <a:latin typeface="+mn-lt"/>
                          <a:ea typeface="+mn-ea"/>
                          <a:cs typeface="+mn-cs"/>
                        </a:rPr>
                        <a:t>ressources API Abonnements permettent de répertorier les membres de n'importe quelle salle, de créer ou de révoquer les adhésions et de mettre à jour les adhésions pour faire de quelqu'un un un modérateur d'une salle.</a:t>
                      </a:r>
                    </a:p>
                  </a:txBody>
                  <a:tcPr anchor="ctr"/>
                </a:tc>
                <a:extLst>
                  <a:ext uri="{0D108BD9-81ED-4DB2-BD59-A6C34878D82A}">
                    <a16:rowId xmlns="" xmlns:c="http://schemas.openxmlformats.org/drawingml/2006/chart" xmlns:c15="http://schemas.microsoft.com/office/drawing/2012/chart" xmlns:a16="http://schemas.microsoft.com/office/drawing/2014/main" val="10005"/>
                  </a:ext>
                </a:extLst>
              </a:tr>
              <a:tr h="260736">
                <a:tc>
                  <a:txBody>
                    <a:bodyPr/>
                    <a:lstStyle/>
                    <a:p>
                      <a:pPr rtl="0"/>
                      <a:r>
                        <a:rPr lang="fr-FR"/>
                        <a:t>Adhésions à l'équipe</a:t>
                      </a:r>
                    </a:p>
                  </a:txBody>
                  <a:tcPr anchor="ctr"/>
                </a:tc>
                <a:tc>
                  <a:txBody>
                    <a:bodyPr/>
                    <a:lstStyle/>
                    <a:p>
                      <a:pPr marL="0" marR="0" indent="0" algn="l" defTabSz="685777" rtl="0" eaLnBrk="1" fontAlgn="auto" latinLnBrk="0" hangingPunct="1">
                        <a:lnSpc>
                          <a:spcPct val="100000"/>
                        </a:lnSpc>
                        <a:spcBef>
                          <a:spcPts val="100"/>
                        </a:spcBef>
                        <a:spcAft>
                          <a:spcPts val="100"/>
                        </a:spcAft>
                        <a:buClrTx/>
                        <a:buSzPct val="100000"/>
                        <a:buFont typeface="Arial" panose="020B0604020202020204" pitchFamily="34" charset="0"/>
                        <a:buNone/>
                        <a:tabLst/>
                        <a:defRPr/>
                      </a:pPr>
                      <a:r>
                        <a:rPr lang="fr-FR" sz="1400" kern="1200">
                          <a:solidFill>
                            <a:schemeClr val="dk1"/>
                          </a:solidFill>
                          <a:latin typeface="+mn-lt"/>
                          <a:ea typeface="+mn-ea"/>
                          <a:cs typeface="+mn-cs"/>
                        </a:rPr>
                        <a:t>Représenter la relation d'une personne avec une équipe. </a:t>
                      </a:r>
                    </a:p>
                  </a:txBody>
                  <a:tcPr anchor="ctr"/>
                </a:tc>
                <a:extLst>
                  <a:ext uri="{0D108BD9-81ED-4DB2-BD59-A6C34878D82A}">
                    <a16:rowId xmlns="" xmlns:c="http://schemas.openxmlformats.org/drawingml/2006/chart" xmlns:c15="http://schemas.microsoft.com/office/drawing/2012/chart" xmlns:a16="http://schemas.microsoft.com/office/drawing/2014/main" val="10006"/>
                  </a:ext>
                </a:extLst>
              </a:tr>
              <a:tr h="260736">
                <a:tc>
                  <a:txBody>
                    <a:bodyPr/>
                    <a:lstStyle/>
                    <a:p>
                      <a:pPr rtl="0"/>
                      <a:r>
                        <a:rPr lang="fr-FR"/>
                        <a:t>Messages</a:t>
                      </a:r>
                    </a:p>
                  </a:txBody>
                  <a:tcPr anchor="ctr"/>
                </a:tc>
                <a:tc>
                  <a:txBody>
                    <a:bodyPr/>
                    <a:lstStyle/>
                    <a:p>
                      <a:pPr marL="0" marR="0" indent="0" algn="l" defTabSz="685777" rtl="0" eaLnBrk="1" fontAlgn="auto" latinLnBrk="0" hangingPunct="1">
                        <a:lnSpc>
                          <a:spcPct val="100000"/>
                        </a:lnSpc>
                        <a:spcBef>
                          <a:spcPts val="100"/>
                        </a:spcBef>
                        <a:spcAft>
                          <a:spcPts val="100"/>
                        </a:spcAft>
                        <a:buClrTx/>
                        <a:buSzPct val="100000"/>
                        <a:buFont typeface="Arial" panose="020B0604020202020204" pitchFamily="34" charset="0"/>
                        <a:buNone/>
                        <a:tabLst/>
                        <a:defRPr/>
                      </a:pPr>
                      <a:r>
                        <a:rPr lang="fr-FR" sz="1400" kern="1200">
                          <a:solidFill>
                            <a:schemeClr val="dk1"/>
                          </a:solidFill>
                          <a:latin typeface="+mn-lt"/>
                          <a:ea typeface="+mn-ea"/>
                          <a:cs typeface="+mn-cs"/>
                        </a:rPr>
                        <a:t>Voie de communication dans une pièce. </a:t>
                      </a:r>
                      <a:r>
                        <a:rPr lang="fr-FR" sz="1400" b="0" i="0" kern="1200">
                          <a:solidFill>
                            <a:schemeClr val="dk1"/>
                          </a:solidFill>
                          <a:effectLst/>
                          <a:latin typeface="+mn-lt"/>
                          <a:ea typeface="+mn-ea"/>
                          <a:cs typeface="+mn-cs"/>
                        </a:rPr>
                        <a:t>Utilisez cette API pour répertorier, créer et supprimer des messages.</a:t>
                      </a:r>
                    </a:p>
                  </a:txBody>
                  <a:tcPr anchor="ctr"/>
                </a:tc>
                <a:extLst>
                  <a:ext uri="{0D108BD9-81ED-4DB2-BD59-A6C34878D82A}">
                    <a16:rowId xmlns="" xmlns:c="http://schemas.openxmlformats.org/drawingml/2006/chart" xmlns:c15="http://schemas.microsoft.com/office/drawing/2012/chart" xmlns:a16="http://schemas.microsoft.com/office/drawing/2014/main" val="10007"/>
                  </a:ext>
                </a:extLst>
              </a:tr>
            </a:tbl>
          </a:graphicData>
        </a:graphic>
      </p:graphicFrame>
    </p:spTree>
    <p:extLst>
      <p:ext uri="{BB962C8B-B14F-4D97-AF65-F5344CB8AC3E}">
        <p14:creationId xmlns="" xmlns:c="http://schemas.openxmlformats.org/drawingml/2006/chart" xmlns:c15="http://schemas.microsoft.com/office/drawing/2012/chart" xmlns:p14="http://schemas.microsoft.com/office/powerpoint/2010/main" val="2131052436"/>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1189096"/>
          </a:xfrm>
        </p:spPr>
        <p:txBody>
          <a:bodyPr/>
          <a:lstStyle/>
          <a:p>
            <a:pPr rtl="0"/>
            <a:r>
              <a:rPr lang="fr-FR" sz="1600" dirty="0"/>
              <a:t>Plateformes de collaboration Cisco </a:t>
            </a:r>
            <a:r>
              <a:rPr altLang="en-US" sz="1600" dirty="0"/>
              <a:t/>
            </a:r>
            <a:br>
              <a:rPr altLang="en-US" sz="1600" dirty="0"/>
            </a:br>
            <a:r>
              <a:rPr lang="fr-FR" dirty="0"/>
              <a:t>Travaux pratiques - Construire un script Python pour gérer les équipes </a:t>
            </a:r>
            <a:r>
              <a:rPr lang="fr-FR" dirty="0" err="1"/>
              <a:t>Webex</a:t>
            </a:r>
            <a:endParaRPr lang="fr-FR" dirty="0"/>
          </a:p>
        </p:txBody>
      </p:sp>
      <p:sp>
        <p:nvSpPr>
          <p:cNvPr id="6" name="Content Placeholder 5"/>
          <p:cNvSpPr>
            <a:spLocks noGrp="1"/>
          </p:cNvSpPr>
          <p:nvPr>
            <p:ph idx="1"/>
          </p:nvPr>
        </p:nvSpPr>
        <p:spPr>
          <a:xfrm>
            <a:off x="144067" y="1456267"/>
            <a:ext cx="8726801" cy="3091766"/>
          </a:xfrm>
        </p:spPr>
        <p:txBody>
          <a:bodyPr/>
          <a:lstStyle/>
          <a:p>
            <a:pPr rtl="0">
              <a:buNone/>
            </a:pPr>
            <a:r>
              <a:rPr lang="fr-FR" sz="1600" dirty="0"/>
              <a:t>Au cours de ces travaux pratiques, vous aborderez les points suivants :</a:t>
            </a:r>
          </a:p>
          <a:p>
            <a:pPr rtl="0">
              <a:buFont typeface="Arial" panose="020B0604020202020204" pitchFamily="34" charset="0"/>
              <a:buChar char="•"/>
            </a:pPr>
            <a:r>
              <a:rPr lang="fr-FR" sz="1600" b="1" dirty="0"/>
              <a:t>Partie 1</a:t>
            </a:r>
            <a:r>
              <a:rPr lang="fr-FR" sz="1600" dirty="0"/>
              <a:t>: Lancer la DEVASC VM</a:t>
            </a:r>
          </a:p>
          <a:p>
            <a:pPr rtl="0">
              <a:buFont typeface="Arial" panose="020B0604020202020204" pitchFamily="34" charset="0"/>
              <a:buChar char="•"/>
            </a:pPr>
            <a:r>
              <a:rPr lang="fr-FR" sz="1600" b="1" dirty="0"/>
              <a:t>Partie 2</a:t>
            </a:r>
            <a:r>
              <a:rPr lang="fr-FR" sz="1600" dirty="0"/>
              <a:t>: Obtenez un jeton d'accès pour vos équipes </a:t>
            </a:r>
            <a:r>
              <a:rPr lang="fr-FR" sz="1600" dirty="0" err="1"/>
              <a:t>Webex</a:t>
            </a:r>
            <a:endParaRPr lang="fr-FR" sz="1600" dirty="0"/>
          </a:p>
          <a:p>
            <a:pPr rtl="0">
              <a:buFont typeface="Arial" panose="020B0604020202020204" pitchFamily="34" charset="0"/>
              <a:buChar char="•"/>
            </a:pPr>
            <a:r>
              <a:rPr lang="fr-FR" sz="1600" b="1" dirty="0"/>
              <a:t>Partie 3</a:t>
            </a:r>
            <a:r>
              <a:rPr lang="fr-FR" sz="1600" dirty="0"/>
              <a:t>: Testez votre jeton d'accès</a:t>
            </a:r>
          </a:p>
          <a:p>
            <a:pPr rtl="0">
              <a:buFont typeface="Arial" panose="020B0604020202020204" pitchFamily="34" charset="0"/>
              <a:buChar char="•"/>
            </a:pPr>
            <a:r>
              <a:rPr lang="fr-FR" sz="1600" b="1" dirty="0"/>
              <a:t>Partie 4</a:t>
            </a:r>
            <a:r>
              <a:rPr lang="fr-FR" sz="1600" dirty="0"/>
              <a:t>: Gérer les personnes dans les équipes </a:t>
            </a:r>
            <a:r>
              <a:rPr lang="fr-FR" sz="1600" dirty="0" err="1"/>
              <a:t>Webex</a:t>
            </a:r>
            <a:r>
              <a:rPr lang="fr-FR" sz="1600" b="1" dirty="0"/>
              <a:t> </a:t>
            </a:r>
          </a:p>
          <a:p>
            <a:pPr rtl="0">
              <a:buFont typeface="Arial" panose="020B0604020202020204" pitchFamily="34" charset="0"/>
              <a:buChar char="•"/>
            </a:pPr>
            <a:r>
              <a:rPr lang="fr-FR" sz="1600" b="1" dirty="0"/>
              <a:t>Partie 5</a:t>
            </a:r>
            <a:r>
              <a:rPr lang="fr-FR" sz="1600" dirty="0"/>
              <a:t>: Gérer les salles dans les équipes </a:t>
            </a:r>
            <a:r>
              <a:rPr lang="fr-FR" sz="1600" dirty="0" err="1"/>
              <a:t>Webex</a:t>
            </a:r>
            <a:endParaRPr lang="fr-FR" sz="1600" dirty="0"/>
          </a:p>
          <a:p>
            <a:pPr rtl="0">
              <a:buFont typeface="Arial" panose="020B0604020202020204" pitchFamily="34" charset="0"/>
              <a:buChar char="•"/>
            </a:pPr>
            <a:r>
              <a:rPr lang="fr-FR" sz="1600" b="1" dirty="0"/>
              <a:t>Partie 6</a:t>
            </a:r>
            <a:r>
              <a:rPr lang="fr-FR" sz="1600" dirty="0"/>
              <a:t>: Gérer les adhésions aux équipes </a:t>
            </a:r>
            <a:r>
              <a:rPr lang="fr-FR" sz="1600" dirty="0" err="1"/>
              <a:t>Webex</a:t>
            </a:r>
            <a:endParaRPr lang="fr-FR" sz="1600" dirty="0"/>
          </a:p>
          <a:p>
            <a:pPr rtl="0">
              <a:buFont typeface="Arial" panose="020B0604020202020204" pitchFamily="34" charset="0"/>
              <a:buChar char="•"/>
            </a:pPr>
            <a:r>
              <a:rPr lang="fr-FR" sz="1600" b="1" dirty="0"/>
              <a:t>Partie 7</a:t>
            </a:r>
            <a:r>
              <a:rPr lang="fr-FR" sz="1600" dirty="0"/>
              <a:t>: Gérer les messages dans les équipes </a:t>
            </a:r>
            <a:r>
              <a:rPr lang="fr-FR" sz="1600" dirty="0" err="1"/>
              <a:t>Webex</a:t>
            </a:r>
            <a:endParaRPr lang="fr-FR" sz="1600" dirty="0"/>
          </a:p>
          <a:p>
            <a:pPr>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1430935940"/>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Périphériques Webex</a:t>
            </a:r>
          </a:p>
        </p:txBody>
      </p:sp>
      <p:sp>
        <p:nvSpPr>
          <p:cNvPr id="6" name="Content Placeholder 5"/>
          <p:cNvSpPr>
            <a:spLocks noGrp="1"/>
          </p:cNvSpPr>
          <p:nvPr>
            <p:ph idx="1"/>
          </p:nvPr>
        </p:nvSpPr>
        <p:spPr>
          <a:xfrm>
            <a:off x="144067" y="714074"/>
            <a:ext cx="8764543" cy="3678516"/>
          </a:xfrm>
        </p:spPr>
        <p:txBody>
          <a:bodyPr/>
          <a:lstStyle/>
          <a:p>
            <a:pPr marL="177800" indent="-177800" rtl="0">
              <a:spcBef>
                <a:spcPts val="0"/>
              </a:spcBef>
              <a:spcAft>
                <a:spcPts val="800"/>
              </a:spcAft>
              <a:buFont typeface="Arial" pitchFamily="34" charset="0"/>
              <a:buChar char="•"/>
            </a:pPr>
            <a:r>
              <a:rPr lang="fr-FR" sz="1600"/>
              <a:t>Les appareils Cisco Webex offrent un accès à toutes les fonctionnalités de Webex. </a:t>
            </a:r>
          </a:p>
          <a:p>
            <a:pPr marL="177800" indent="-177800" rtl="0">
              <a:spcBef>
                <a:spcPts val="0"/>
              </a:spcBef>
              <a:spcAft>
                <a:spcPts val="800"/>
              </a:spcAft>
              <a:buFont typeface="Arial" pitchFamily="34" charset="0"/>
              <a:buChar char="•"/>
            </a:pPr>
            <a:r>
              <a:rPr lang="fr-FR" sz="1600"/>
              <a:t>Les cartes Webex, les appareils de salle et les appareils de bureau permettent la collaboration grâce à la vidéo, aux appels et à la programmabilité.</a:t>
            </a:r>
          </a:p>
        </p:txBody>
      </p:sp>
      <p:pic>
        <p:nvPicPr>
          <p:cNvPr id="20482"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2278859" y="1685247"/>
            <a:ext cx="4983048" cy="2839356"/>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77FA8AF6-F6FF-4FD6-8C99-DE80CC91A60C}"/>
              </a:ext>
            </a:extLst>
          </p:cNvPr>
          <p:cNvSpPr/>
          <p:nvPr/>
        </p:nvSpPr>
        <p:spPr>
          <a:xfrm>
            <a:off x="2062528" y="4590364"/>
            <a:ext cx="5234649" cy="338554"/>
          </a:xfrm>
          <a:prstGeom prst="rect">
            <a:avLst/>
          </a:prstGeom>
        </p:spPr>
        <p:txBody>
          <a:bodyPr wrap="square">
            <a:spAutoFit/>
          </a:bodyPr>
          <a:lstStyle/>
          <a:p>
            <a:pPr algn="ctr" rtl="0"/>
            <a:r>
              <a:rPr lang="fr-FR" sz="1600">
                <a:solidFill>
                  <a:srgbClr val="000000"/>
                </a:solidFill>
                <a:latin typeface="+mn-lt"/>
              </a:rPr>
              <a:t>Types d'appareils Webex</a:t>
            </a:r>
          </a:p>
        </p:txBody>
      </p:sp>
    </p:spTree>
    <p:extLst>
      <p:ext uri="{BB962C8B-B14F-4D97-AF65-F5344CB8AC3E}">
        <p14:creationId xmlns="" xmlns:c="http://schemas.openxmlformats.org/drawingml/2006/chart" xmlns:c15="http://schemas.microsoft.com/office/drawing/2012/chart" xmlns:p14="http://schemas.microsoft.com/office/powerpoint/2010/main" val="3050888334"/>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50" y="41393"/>
            <a:ext cx="7103472" cy="757551"/>
          </a:xfrm>
        </p:spPr>
        <p:txBody>
          <a:bodyPr/>
          <a:lstStyle/>
          <a:p>
            <a:pPr rtl="0"/>
            <a:r>
              <a:rPr lang="fr-FR" sz="1600" dirty="0"/>
              <a:t>Plateformes de collaboration Cisco</a:t>
            </a:r>
            <a:r>
              <a:rPr altLang="en-US" sz="1600" dirty="0"/>
              <a:t/>
            </a:r>
            <a:br>
              <a:rPr altLang="en-US" sz="1600" dirty="0"/>
            </a:br>
            <a:r>
              <a:rPr lang="fr-FR" dirty="0"/>
              <a:t>Périphériques </a:t>
            </a:r>
            <a:r>
              <a:rPr lang="fr-FR" dirty="0" err="1"/>
              <a:t>Webex</a:t>
            </a:r>
            <a:r>
              <a:rPr lang="fr-FR" dirty="0"/>
              <a:t> (suite)</a:t>
            </a:r>
          </a:p>
        </p:txBody>
      </p:sp>
      <p:sp>
        <p:nvSpPr>
          <p:cNvPr id="6" name="Content Placeholder 1"/>
          <p:cNvSpPr>
            <a:spLocks noGrp="1"/>
          </p:cNvSpPr>
          <p:nvPr>
            <p:ph idx="1"/>
          </p:nvPr>
        </p:nvSpPr>
        <p:spPr>
          <a:xfrm>
            <a:off x="138872" y="816234"/>
            <a:ext cx="3823528" cy="1234992"/>
          </a:xfrm>
        </p:spPr>
        <p:txBody>
          <a:bodyPr/>
          <a:lstStyle/>
          <a:p>
            <a:pPr marL="0" indent="0" rtl="0">
              <a:spcBef>
                <a:spcPts val="200"/>
              </a:spcBef>
              <a:spcAft>
                <a:spcPts val="200"/>
              </a:spcAft>
              <a:buClrTx/>
              <a:buSzPct val="100000"/>
              <a:buNone/>
            </a:pPr>
            <a:r>
              <a:rPr lang="fr-FR" sz="1600" b="1" dirty="0"/>
              <a:t>﻿</a:t>
            </a:r>
            <a:r>
              <a:rPr lang="fr-FR" sz="1400" b="1" dirty="0"/>
              <a:t>Solutions </a:t>
            </a:r>
            <a:r>
              <a:rPr lang="fr-FR" sz="1400" b="1" dirty="0" err="1"/>
              <a:t>Webex</a:t>
            </a:r>
            <a:r>
              <a:rPr lang="fr-FR" sz="1400" b="1" dirty="0"/>
              <a:t> </a:t>
            </a:r>
            <a:r>
              <a:rPr lang="fr-FR" sz="1400" b="1" dirty="0" err="1"/>
              <a:t>Board</a:t>
            </a:r>
            <a:endParaRPr lang="fr-FR" sz="1400" b="1" dirty="0"/>
          </a:p>
          <a:p>
            <a:pPr rtl="0">
              <a:spcBef>
                <a:spcPts val="200"/>
              </a:spcBef>
              <a:spcAft>
                <a:spcPts val="200"/>
              </a:spcAft>
              <a:buClrTx/>
              <a:buSzPct val="100000"/>
              <a:buFont typeface="Arial" panose="020B0604020202020204" pitchFamily="34" charset="0"/>
              <a:buChar char="•"/>
            </a:pPr>
            <a:r>
              <a:rPr lang="fr-FR" sz="1400" dirty="0"/>
              <a:t>Appareils de collaboration d'équipe tout-en-un pour les salles de réunion et les espaces. </a:t>
            </a:r>
          </a:p>
          <a:p>
            <a:pPr marL="0" indent="0" rtl="0">
              <a:spcBef>
                <a:spcPts val="200"/>
              </a:spcBef>
              <a:spcAft>
                <a:spcPts val="200"/>
              </a:spcAft>
              <a:buNone/>
            </a:pPr>
            <a:r>
              <a:rPr lang="fr-FR" sz="1400" b="1" dirty="0"/>
              <a:t>Solutions Cisco </a:t>
            </a:r>
            <a:r>
              <a:rPr lang="fr-FR" sz="1400" b="1" dirty="0" err="1"/>
              <a:t>Webex</a:t>
            </a:r>
            <a:r>
              <a:rPr lang="fr-FR" sz="1400" b="1" dirty="0"/>
              <a:t> pour salles de réunion</a:t>
            </a:r>
          </a:p>
          <a:p>
            <a:pPr rtl="0">
              <a:spcBef>
                <a:spcPts val="200"/>
              </a:spcBef>
              <a:spcAft>
                <a:spcPts val="200"/>
              </a:spcAft>
              <a:buClrTx/>
              <a:buSzPct val="100000"/>
              <a:buFont typeface="Arial" panose="020B0604020202020204" pitchFamily="34" charset="0"/>
              <a:buChar char="•"/>
            </a:pPr>
            <a:r>
              <a:rPr lang="fr-FR" sz="1400" dirty="0"/>
              <a:t>Apporte des systèmes de vidéoconférence intégrés dans chaque pièce. </a:t>
            </a:r>
          </a:p>
          <a:p>
            <a:pPr marL="0" indent="0" rtl="0">
              <a:spcBef>
                <a:spcPts val="200"/>
              </a:spcBef>
              <a:spcAft>
                <a:spcPts val="200"/>
              </a:spcAft>
              <a:buClrTx/>
              <a:buSzPct val="100000"/>
              <a:buNone/>
            </a:pPr>
            <a:r>
              <a:rPr lang="fr-FR" sz="1400" b="1" dirty="0"/>
              <a:t>Solutions </a:t>
            </a:r>
            <a:r>
              <a:rPr lang="fr-FR" sz="1400" b="1" dirty="0" err="1"/>
              <a:t>Webex</a:t>
            </a:r>
            <a:r>
              <a:rPr lang="fr-FR" sz="1400" b="1" dirty="0"/>
              <a:t> Desk</a:t>
            </a:r>
          </a:p>
          <a:p>
            <a:pPr rtl="0">
              <a:spcBef>
                <a:spcPts val="200"/>
              </a:spcBef>
              <a:spcAft>
                <a:spcPts val="200"/>
              </a:spcAft>
              <a:buClrTx/>
              <a:buSzPct val="100000"/>
              <a:buFont typeface="Arial" panose="020B0604020202020204" pitchFamily="34" charset="0"/>
              <a:buChar char="•"/>
            </a:pPr>
            <a:r>
              <a:rPr lang="fr-FR" sz="1400" dirty="0"/>
              <a:t>Apporte une visioconférence de haute qualité sur votre bureau. </a:t>
            </a:r>
          </a:p>
          <a:p>
            <a:pPr marL="0" indent="0" rtl="0">
              <a:spcBef>
                <a:spcPts val="200"/>
              </a:spcBef>
              <a:spcAft>
                <a:spcPts val="200"/>
              </a:spcAft>
              <a:buNone/>
            </a:pPr>
            <a:r>
              <a:rPr lang="fr-FR" sz="1400" b="1" dirty="0"/>
              <a:t>Cisco </a:t>
            </a:r>
            <a:r>
              <a:rPr lang="fr-FR" sz="1400" b="1" dirty="0" err="1"/>
              <a:t>Touch</a:t>
            </a:r>
            <a:r>
              <a:rPr lang="fr-FR" sz="1400" b="1" dirty="0"/>
              <a:t> 10</a:t>
            </a:r>
          </a:p>
          <a:p>
            <a:pPr rtl="0">
              <a:spcBef>
                <a:spcPts val="200"/>
              </a:spcBef>
              <a:spcAft>
                <a:spcPts val="200"/>
              </a:spcAft>
              <a:buFont typeface="Arial" panose="020B0604020202020204" pitchFamily="34" charset="0"/>
              <a:buChar char="•"/>
            </a:pPr>
            <a:r>
              <a:rPr lang="fr-FR" sz="1400" dirty="0"/>
              <a:t>Dispositif tactile intuitif pour interagir avec les systèmes de conférence Cisco.</a:t>
            </a:r>
          </a:p>
          <a:p>
            <a:pPr marL="0" indent="0">
              <a:spcBef>
                <a:spcPts val="300"/>
              </a:spcBef>
              <a:spcAft>
                <a:spcPts val="300"/>
              </a:spcAft>
              <a:buClrTx/>
              <a:buSzPct val="100000"/>
              <a:buNone/>
            </a:pPr>
            <a:endParaRPr lang="en-IN" sz="1600" dirty="0"/>
          </a:p>
          <a:p>
            <a:pPr marL="0" indent="0">
              <a:spcBef>
                <a:spcPts val="300"/>
              </a:spcBef>
              <a:spcAft>
                <a:spcPts val="300"/>
              </a:spcAft>
              <a:buClrTx/>
              <a:buSzPct val="100000"/>
              <a:buNone/>
            </a:pPr>
            <a:endParaRPr lang="en-US" sz="1600" dirty="0"/>
          </a:p>
          <a:p>
            <a:pPr marL="0" indent="0">
              <a:spcBef>
                <a:spcPts val="300"/>
              </a:spcBef>
              <a:spcAft>
                <a:spcPts val="300"/>
              </a:spcAft>
              <a:buClrTx/>
              <a:buSzPct val="100000"/>
              <a:buNone/>
            </a:pPr>
            <a:endParaRPr lang="en-GB" sz="1600" dirty="0"/>
          </a:p>
        </p:txBody>
      </p:sp>
      <p:pic>
        <p:nvPicPr>
          <p:cNvPr id="8194" name="Picture 1"/>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149947" y="1224948"/>
            <a:ext cx="2588940" cy="1272660"/>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pic>
        <p:nvPicPr>
          <p:cNvPr id="8195" name="Picture 2"/>
          <p:cNvPicPr>
            <a:picLocks noChangeAspect="1" noChangeArrowheads="1"/>
          </p:cNvPicPr>
          <p:nvPr/>
        </p:nvPicPr>
        <p:blipFill>
          <a:blip r:embed="rId4">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6856273" y="318722"/>
            <a:ext cx="2262556" cy="2178886"/>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3" name="TextBox 1"/>
          <p:cNvSpPr txBox="1"/>
          <p:nvPr/>
        </p:nvSpPr>
        <p:spPr>
          <a:xfrm>
            <a:off x="4149947" y="2497608"/>
            <a:ext cx="4994053" cy="276999"/>
          </a:xfrm>
          <a:prstGeom prst="rect">
            <a:avLst/>
          </a:prstGeom>
          <a:noFill/>
        </p:spPr>
        <p:txBody>
          <a:bodyPr wrap="square" rtlCol="0">
            <a:spAutoFit/>
          </a:bodyPr>
          <a:lstStyle/>
          <a:p>
            <a:pPr rtl="0"/>
            <a:r>
              <a:rPr lang="fr-FR" sz="1200" dirty="0">
                <a:solidFill>
                  <a:schemeClr val="tx1">
                    <a:lumMod val="50000"/>
                  </a:schemeClr>
                </a:solidFill>
              </a:rPr>
              <a:t>     Série de planches </a:t>
            </a:r>
            <a:r>
              <a:rPr lang="fr-FR" sz="1200" dirty="0" err="1">
                <a:solidFill>
                  <a:schemeClr val="tx1">
                    <a:lumMod val="50000"/>
                  </a:schemeClr>
                </a:solidFill>
              </a:rPr>
              <a:t>Webex</a:t>
            </a:r>
            <a:r>
              <a:rPr lang="fr-FR" sz="1200" dirty="0">
                <a:solidFill>
                  <a:schemeClr val="tx1">
                    <a:lumMod val="50000"/>
                  </a:schemeClr>
                </a:solidFill>
              </a:rPr>
              <a:t> Série de salles </a:t>
            </a:r>
            <a:r>
              <a:rPr lang="fr-FR" sz="1200" dirty="0" err="1">
                <a:solidFill>
                  <a:schemeClr val="tx1">
                    <a:lumMod val="50000"/>
                  </a:schemeClr>
                </a:solidFill>
              </a:rPr>
              <a:t>Webex</a:t>
            </a:r>
            <a:endParaRPr lang="fr-FR" sz="1200" dirty="0">
              <a:solidFill>
                <a:schemeClr val="tx1">
                  <a:lumMod val="50000"/>
                </a:schemeClr>
              </a:solidFill>
            </a:endParaRPr>
          </a:p>
        </p:txBody>
      </p:sp>
      <p:pic>
        <p:nvPicPr>
          <p:cNvPr id="13" name="Picture 3">
            <a:extLst>
              <a:ext uri="{FF2B5EF4-FFF2-40B4-BE49-F238E27FC236}">
                <a16:creationId xmlns="" xmlns:c="http://schemas.openxmlformats.org/drawingml/2006/chart" xmlns:c15="http://schemas.microsoft.com/office/drawing/2012/chart" xmlns:a16="http://schemas.microsoft.com/office/drawing/2014/main" id="{3DC0119B-02A6-47A9-97C4-C2B03F3B6BAE}"/>
              </a:ext>
            </a:extLst>
          </p:cNvPr>
          <p:cNvPicPr>
            <a:picLocks noChangeAspect="1"/>
          </p:cNvPicPr>
          <p:nvPr/>
        </p:nvPicPr>
        <p:blipFill>
          <a:blip r:embed="rId5"/>
          <a:stretch>
            <a:fillRect/>
          </a:stretch>
        </p:blipFill>
        <p:spPr>
          <a:xfrm>
            <a:off x="4454048" y="2835855"/>
            <a:ext cx="1980738" cy="1581520"/>
          </a:xfrm>
          <a:prstGeom prst="rect">
            <a:avLst/>
          </a:prstGeom>
        </p:spPr>
      </p:pic>
      <p:pic>
        <p:nvPicPr>
          <p:cNvPr id="8196" name="Picture 4"/>
          <p:cNvPicPr>
            <a:picLocks noChangeAspect="1" noChangeArrowheads="1"/>
          </p:cNvPicPr>
          <p:nvPr/>
        </p:nvPicPr>
        <p:blipFill>
          <a:blip r:embed="rId6">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6935512" y="2834806"/>
            <a:ext cx="2104078" cy="1574066"/>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18" name="TextBox 2"/>
          <p:cNvSpPr txBox="1"/>
          <p:nvPr/>
        </p:nvSpPr>
        <p:spPr>
          <a:xfrm>
            <a:off x="4241860" y="4408872"/>
            <a:ext cx="4994053" cy="276999"/>
          </a:xfrm>
          <a:prstGeom prst="rect">
            <a:avLst/>
          </a:prstGeom>
          <a:noFill/>
        </p:spPr>
        <p:txBody>
          <a:bodyPr wrap="square" rtlCol="0">
            <a:spAutoFit/>
          </a:bodyPr>
          <a:lstStyle/>
          <a:p>
            <a:pPr rtl="0"/>
            <a:r>
              <a:rPr lang="fr-FR" sz="1200" dirty="0">
                <a:solidFill>
                  <a:schemeClr val="tx1">
                    <a:lumMod val="50000"/>
                  </a:schemeClr>
                </a:solidFill>
              </a:rPr>
              <a:t>     Série de bureau </a:t>
            </a:r>
            <a:r>
              <a:rPr lang="fr-FR" sz="1200" dirty="0" err="1">
                <a:solidFill>
                  <a:schemeClr val="tx1">
                    <a:lumMod val="50000"/>
                  </a:schemeClr>
                </a:solidFill>
              </a:rPr>
              <a:t>Webex</a:t>
            </a:r>
            <a:r>
              <a:rPr lang="fr-FR" sz="1200" dirty="0">
                <a:solidFill>
                  <a:schemeClr val="tx1">
                    <a:lumMod val="50000"/>
                  </a:schemeClr>
                </a:solidFill>
              </a:rPr>
              <a:t> Cisco </a:t>
            </a:r>
            <a:r>
              <a:rPr lang="fr-FR" sz="1200" dirty="0" err="1">
                <a:solidFill>
                  <a:schemeClr val="tx1">
                    <a:lumMod val="50000"/>
                  </a:schemeClr>
                </a:solidFill>
              </a:rPr>
              <a:t>Touch</a:t>
            </a:r>
            <a:r>
              <a:rPr lang="fr-FR" sz="1200" dirty="0">
                <a:solidFill>
                  <a:schemeClr val="tx1">
                    <a:lumMod val="50000"/>
                  </a:schemeClr>
                </a:solidFill>
              </a:rPr>
              <a:t> 10</a:t>
            </a:r>
          </a:p>
        </p:txBody>
      </p:sp>
    </p:spTree>
    <p:extLst>
      <p:ext uri="{BB962C8B-B14F-4D97-AF65-F5344CB8AC3E}">
        <p14:creationId xmlns="" xmlns:c="http://schemas.openxmlformats.org/drawingml/2006/chart" xmlns:c15="http://schemas.microsoft.com/office/drawing/2012/chart" xmlns:p14="http://schemas.microsoft.com/office/powerpoint/2010/main" val="276870505"/>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Périphériques Webex (suite)</a:t>
            </a:r>
          </a:p>
        </p:txBody>
      </p:sp>
      <p:sp>
        <p:nvSpPr>
          <p:cNvPr id="6" name="Content Placeholder 5"/>
          <p:cNvSpPr>
            <a:spLocks noGrp="1"/>
          </p:cNvSpPr>
          <p:nvPr>
            <p:ph idx="1"/>
          </p:nvPr>
        </p:nvSpPr>
        <p:spPr>
          <a:xfrm>
            <a:off x="144068" y="786498"/>
            <a:ext cx="3739869" cy="3726018"/>
          </a:xfrm>
        </p:spPr>
        <p:txBody>
          <a:bodyPr/>
          <a:lstStyle/>
          <a:p>
            <a:pPr marL="0" indent="0" rtl="0">
              <a:spcBef>
                <a:spcPts val="0"/>
              </a:spcBef>
              <a:spcAft>
                <a:spcPts val="800"/>
              </a:spcAft>
              <a:buNone/>
            </a:pPr>
            <a:r>
              <a:rPr lang="fr-FR" sz="1600" b="1"/>
              <a:t>Programmabilité pour les périphériques de collaboration Cisco :</a:t>
            </a:r>
          </a:p>
          <a:p>
            <a:pPr marL="177800" indent="-177800" rtl="0">
              <a:spcBef>
                <a:spcPts val="0"/>
              </a:spcBef>
              <a:spcAft>
                <a:spcPts val="800"/>
              </a:spcAft>
              <a:buFont typeface="Arial" pitchFamily="34" charset="0"/>
              <a:buChar char="•"/>
            </a:pPr>
            <a:r>
              <a:rPr lang="fr-FR" sz="1600"/>
              <a:t>Les périphériques Webex peuvent être personnalisés via l'API, connue sous le nom de XAPI. Cela permet une communication bidirectionnelle avec des applications et des systèmes de contrôle tiers.</a:t>
            </a:r>
          </a:p>
          <a:p>
            <a:pPr marL="177800" indent="-177800" rtl="0">
              <a:spcBef>
                <a:spcPts val="0"/>
              </a:spcBef>
              <a:spcAft>
                <a:spcPts val="800"/>
              </a:spcAft>
              <a:buFont typeface="Arial" pitchFamily="34" charset="0"/>
              <a:buChar char="•"/>
            </a:pPr>
            <a:r>
              <a:rPr lang="fr-FR" sz="1600"/>
              <a:t>Il existe plusieurs façons d'accéder à XAPI, y compris la connexion série Telnet/SSH, HTTP et RS-232.</a:t>
            </a:r>
          </a:p>
          <a:p>
            <a:pPr marL="177800" indent="-177800" rtl="0">
              <a:spcBef>
                <a:spcPts val="0"/>
              </a:spcBef>
              <a:spcAft>
                <a:spcPts val="800"/>
              </a:spcAft>
              <a:buFont typeface="Arial" pitchFamily="34" charset="0"/>
              <a:buChar char="•"/>
            </a:pPr>
            <a:r>
              <a:rPr lang="fr-FR" sz="1600"/>
              <a:t>XAPI prend en charge les macros XML et JSON et JavaScript pour la personnalisation sur l'appareil</a:t>
            </a:r>
          </a:p>
          <a:p>
            <a:pPr marL="177800" indent="-177800">
              <a:spcBef>
                <a:spcPts val="0"/>
              </a:spcBef>
              <a:spcAft>
                <a:spcPts val="800"/>
              </a:spcAft>
              <a:buNone/>
            </a:pPr>
            <a:endParaRPr lang="en-GB" sz="1600" dirty="0"/>
          </a:p>
        </p:txBody>
      </p:sp>
      <p:pic>
        <p:nvPicPr>
          <p:cNvPr id="21506"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323156" y="869850"/>
            <a:ext cx="4407202" cy="3530532"/>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7" name="TextBox 6"/>
          <p:cNvSpPr txBox="1"/>
          <p:nvPr/>
        </p:nvSpPr>
        <p:spPr>
          <a:xfrm>
            <a:off x="4617267" y="4372823"/>
            <a:ext cx="4146487" cy="338554"/>
          </a:xfrm>
          <a:prstGeom prst="rect">
            <a:avLst/>
          </a:prstGeom>
          <a:noFill/>
        </p:spPr>
        <p:txBody>
          <a:bodyPr wrap="square" rtlCol="0">
            <a:spAutoFit/>
          </a:bodyPr>
          <a:lstStyle/>
          <a:p>
            <a:pPr algn="ctr" rtl="0"/>
            <a:r>
              <a:rPr lang="fr-FR" sz="1600">
                <a:solidFill>
                  <a:srgbClr val="000000"/>
                </a:solidFill>
              </a:rPr>
              <a:t>Exemples de personnalisation</a:t>
            </a:r>
          </a:p>
        </p:txBody>
      </p:sp>
    </p:spTree>
    <p:extLst>
      <p:ext uri="{BB962C8B-B14F-4D97-AF65-F5344CB8AC3E}">
        <p14:creationId xmlns="" xmlns:c="http://schemas.openxmlformats.org/drawingml/2006/chart" xmlns:c15="http://schemas.microsoft.com/office/drawing/2012/chart" xmlns:p14="http://schemas.microsoft.com/office/powerpoint/2010/main" val="1853370445"/>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Périphériques Webex (suite)</a:t>
            </a:r>
          </a:p>
        </p:txBody>
      </p:sp>
      <p:sp>
        <p:nvSpPr>
          <p:cNvPr id="6" name="Content Placeholder 1"/>
          <p:cNvSpPr>
            <a:spLocks noGrp="1"/>
          </p:cNvSpPr>
          <p:nvPr>
            <p:ph idx="1"/>
          </p:nvPr>
        </p:nvSpPr>
        <p:spPr>
          <a:xfrm>
            <a:off x="162174" y="822709"/>
            <a:ext cx="3565113" cy="2727643"/>
          </a:xfrm>
        </p:spPr>
        <p:txBody>
          <a:bodyPr/>
          <a:lstStyle/>
          <a:p>
            <a:pPr marL="0" indent="0" rtl="0">
              <a:spcBef>
                <a:spcPts val="0"/>
              </a:spcBef>
              <a:spcAft>
                <a:spcPts val="800"/>
              </a:spcAft>
              <a:buNone/>
            </a:pPr>
            <a:r>
              <a:rPr lang="fr-FR" sz="1400" b="1" dirty="0"/>
              <a:t>Extensions d'interface utilisateur (commandes en chambre) et macros</a:t>
            </a:r>
          </a:p>
          <a:p>
            <a:pPr rtl="0">
              <a:spcBef>
                <a:spcPts val="0"/>
              </a:spcBef>
              <a:spcAft>
                <a:spcPts val="800"/>
              </a:spcAft>
              <a:buFont typeface="Arial" panose="020B0604020202020204" pitchFamily="34" charset="0"/>
              <a:buChar char="•"/>
            </a:pPr>
            <a:r>
              <a:rPr lang="fr-FR" sz="1400" dirty="0"/>
              <a:t>Les extensions d'interface utilisateur décrivent des </a:t>
            </a:r>
            <a:r>
              <a:rPr lang="fr-FR" sz="1400" dirty="0" err="1"/>
              <a:t>widgets</a:t>
            </a:r>
            <a:r>
              <a:rPr lang="fr-FR" sz="1400" dirty="0"/>
              <a:t> personnalisés, des boutons et d'autres contrôleurs virtuels que vous pouvez créer et déployer. Il s'agit auparavant d'un système mondial appelé « Commandes dans la chambre ». </a:t>
            </a:r>
          </a:p>
          <a:p>
            <a:pPr rtl="0">
              <a:spcBef>
                <a:spcPts val="0"/>
              </a:spcBef>
              <a:spcAft>
                <a:spcPts val="800"/>
              </a:spcAft>
              <a:buFont typeface="Arial" panose="020B0604020202020204" pitchFamily="34" charset="0"/>
              <a:buChar char="•"/>
            </a:pPr>
            <a:r>
              <a:rPr lang="fr-FR" sz="1400" dirty="0"/>
              <a:t>À l'avenir, il n'y a qu'un seul outil Éditeur d'extensions d'interface utilisateur et les contrôles dans la chambre seront un sous-ensemble d'extensions d'interface utilisateur.</a:t>
            </a:r>
          </a:p>
          <a:p>
            <a:pPr>
              <a:spcBef>
                <a:spcPts val="0"/>
              </a:spcBef>
              <a:spcAft>
                <a:spcPts val="800"/>
              </a:spcAft>
              <a:buFont typeface="Arial" panose="020B0604020202020204" pitchFamily="34" charset="0"/>
              <a:buChar char="•"/>
            </a:pPr>
            <a:endParaRPr lang="en-US" sz="1600" dirty="0"/>
          </a:p>
          <a:p>
            <a:pPr>
              <a:spcBef>
                <a:spcPts val="0"/>
              </a:spcBef>
              <a:spcAft>
                <a:spcPts val="800"/>
              </a:spcAft>
              <a:buFont typeface="Arial" panose="020B0604020202020204" pitchFamily="34" charset="0"/>
              <a:buChar char="•"/>
            </a:pPr>
            <a:endParaRPr lang="en-US" sz="1600" dirty="0"/>
          </a:p>
        </p:txBody>
      </p:sp>
      <p:pic>
        <p:nvPicPr>
          <p:cNvPr id="9218"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736290" y="925072"/>
            <a:ext cx="5137314" cy="2832030"/>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Tree>
    <p:extLst>
      <p:ext uri="{BB962C8B-B14F-4D97-AF65-F5344CB8AC3E}">
        <p14:creationId xmlns="" xmlns:c="http://schemas.openxmlformats.org/drawingml/2006/chart" xmlns:c15="http://schemas.microsoft.com/office/drawing/2012/chart" xmlns:p14="http://schemas.microsoft.com/office/powerpoint/2010/main" val="120921970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550" y="1497295"/>
            <a:ext cx="7598042" cy="1802391"/>
          </a:xfrm>
        </p:spPr>
        <p:txBody>
          <a:bodyPr/>
          <a:lstStyle/>
          <a:p>
            <a:pPr rtl="0"/>
            <a:r>
              <a:rPr lang="fr-FR">
                <a:solidFill>
                  <a:schemeClr val="accent5">
                    <a:lumMod val="40000"/>
                    <a:lumOff val="60000"/>
                  </a:schemeClr>
                </a:solidFill>
              </a:rPr>
              <a:t>8.1 Introduction aux plates-formes Cisco</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673099643"/>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Périphériques Webex (suite)</a:t>
            </a:r>
          </a:p>
        </p:txBody>
      </p:sp>
      <p:sp>
        <p:nvSpPr>
          <p:cNvPr id="6" name="Content Placeholder 1"/>
          <p:cNvSpPr>
            <a:spLocks noGrp="1"/>
          </p:cNvSpPr>
          <p:nvPr>
            <p:ph idx="1"/>
          </p:nvPr>
        </p:nvSpPr>
        <p:spPr>
          <a:xfrm>
            <a:off x="119354" y="772468"/>
            <a:ext cx="8942268" cy="1904830"/>
          </a:xfrm>
        </p:spPr>
        <p:txBody>
          <a:bodyPr/>
          <a:lstStyle/>
          <a:p>
            <a:pPr marL="0" indent="0" rtl="0">
              <a:buNone/>
            </a:pPr>
            <a:r>
              <a:rPr lang="fr-FR" sz="1400" b="1" dirty="0"/>
              <a:t>Que font les extensions d'interface utilisateur</a:t>
            </a:r>
          </a:p>
          <a:p>
            <a:pPr rtl="0">
              <a:buFont typeface="Arial" panose="020B0604020202020204" pitchFamily="34" charset="0"/>
              <a:buChar char="•"/>
            </a:pPr>
            <a:r>
              <a:rPr lang="fr-FR" sz="1400" dirty="0"/>
              <a:t>Les extensions d'interface utilisateur vous permettent d'ajouter des éléments d'interface utilisateur personnalisés à l'écran </a:t>
            </a:r>
            <a:r>
              <a:rPr lang="fr-FR" sz="1400" dirty="0" err="1"/>
              <a:t>Touch</a:t>
            </a:r>
            <a:r>
              <a:rPr lang="fr-FR" sz="1400" dirty="0"/>
              <a:t> 10. </a:t>
            </a:r>
          </a:p>
          <a:p>
            <a:pPr rtl="0">
              <a:buFont typeface="Arial" panose="020B0604020202020204" pitchFamily="34" charset="0"/>
              <a:buChar char="•"/>
            </a:pPr>
            <a:r>
              <a:rPr lang="fr-FR" sz="1400" dirty="0"/>
              <a:t>Lancer le simulateur à partir de « UI Extensions Editor » chargera une salle de réunion virtuelle, équipée de plusieurs systèmes automatisés contrôlés à partir de commutateurs sur les murs.</a:t>
            </a:r>
          </a:p>
          <a:p>
            <a:pPr rtl="0">
              <a:spcBef>
                <a:spcPts val="300"/>
              </a:spcBef>
              <a:spcAft>
                <a:spcPts val="300"/>
              </a:spcAft>
              <a:buFont typeface="Arial" panose="020B0604020202020204" pitchFamily="34" charset="0"/>
              <a:buChar char="•"/>
            </a:pPr>
            <a:r>
              <a:rPr lang="fr-FR" sz="1400" dirty="0"/>
              <a:t>Les commandes de commutation vous permettent d'allumer ou éteindre le projecteur, d'interagir avec le canevas du projecteur, de fermer/ouvrir les stores, etc.</a:t>
            </a:r>
          </a:p>
          <a:p>
            <a:pPr marL="0" indent="0" rtl="0">
              <a:buNone/>
            </a:pPr>
            <a:r>
              <a:rPr lang="fr-FR" sz="1400" dirty="0"/>
              <a:t> </a:t>
            </a:r>
          </a:p>
        </p:txBody>
      </p:sp>
      <p:pic>
        <p:nvPicPr>
          <p:cNvPr id="5" name="Picture 1"/>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963701" y="2827789"/>
            <a:ext cx="3749234" cy="2066828"/>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pic>
        <p:nvPicPr>
          <p:cNvPr id="4" name="Picture 2">
            <a:extLst>
              <a:ext uri="{FF2B5EF4-FFF2-40B4-BE49-F238E27FC236}">
                <a16:creationId xmlns="" xmlns:c="http://schemas.openxmlformats.org/drawingml/2006/chart" xmlns:c15="http://schemas.microsoft.com/office/drawing/2012/chart" xmlns:a16="http://schemas.microsoft.com/office/drawing/2014/main" id="{9E207A2C-DF56-42E7-9C8A-EDC5EB2A62BF}"/>
              </a:ext>
            </a:extLst>
          </p:cNvPr>
          <p:cNvPicPr>
            <a:picLocks noChangeAspect="1"/>
          </p:cNvPicPr>
          <p:nvPr/>
        </p:nvPicPr>
        <p:blipFill>
          <a:blip r:embed="rId4"/>
          <a:stretch>
            <a:fillRect/>
          </a:stretch>
        </p:blipFill>
        <p:spPr>
          <a:xfrm>
            <a:off x="4888984" y="2827789"/>
            <a:ext cx="4041722" cy="1872210"/>
          </a:xfrm>
          <a:prstGeom prst="rect">
            <a:avLst/>
          </a:prstGeom>
        </p:spPr>
      </p:pic>
    </p:spTree>
    <p:extLst>
      <p:ext uri="{BB962C8B-B14F-4D97-AF65-F5344CB8AC3E}">
        <p14:creationId xmlns="" xmlns:c="http://schemas.openxmlformats.org/drawingml/2006/chart" xmlns:c15="http://schemas.microsoft.com/office/drawing/2012/chart" xmlns:p14="http://schemas.microsoft.com/office/powerpoint/2010/main" val="1454649918"/>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Périphériques Webex (suite)</a:t>
            </a:r>
          </a:p>
        </p:txBody>
      </p:sp>
      <p:sp>
        <p:nvSpPr>
          <p:cNvPr id="6" name="Content Placeholder 1"/>
          <p:cNvSpPr>
            <a:spLocks noGrp="1"/>
          </p:cNvSpPr>
          <p:nvPr>
            <p:ph idx="1"/>
          </p:nvPr>
        </p:nvSpPr>
        <p:spPr>
          <a:xfrm>
            <a:off x="123785" y="759015"/>
            <a:ext cx="4250507" cy="2729377"/>
          </a:xfrm>
        </p:spPr>
        <p:txBody>
          <a:bodyPr/>
          <a:lstStyle/>
          <a:p>
            <a:pPr marL="0" indent="0" rtl="0">
              <a:spcBef>
                <a:spcPts val="100"/>
              </a:spcBef>
              <a:spcAft>
                <a:spcPts val="100"/>
              </a:spcAft>
              <a:buNone/>
            </a:pPr>
            <a:r>
              <a:rPr lang="fr-FR" sz="1400" b="1" dirty="0"/>
              <a:t>Personnalisation des périphériques de collaboration</a:t>
            </a:r>
          </a:p>
          <a:p>
            <a:pPr rtl="0">
              <a:spcBef>
                <a:spcPts val="300"/>
              </a:spcBef>
              <a:spcAft>
                <a:spcPts val="300"/>
              </a:spcAft>
              <a:buFont typeface="Arial" panose="020B0604020202020204" pitchFamily="34" charset="0"/>
              <a:buChar char="•"/>
            </a:pPr>
            <a:r>
              <a:rPr lang="fr-FR" sz="1400" dirty="0"/>
              <a:t>À partir de la version 9.2 du logiciel Collaboration </a:t>
            </a:r>
            <a:r>
              <a:rPr lang="fr-FR" sz="1400" dirty="0" err="1"/>
              <a:t>Endpoint</a:t>
            </a:r>
            <a:r>
              <a:rPr lang="fr-FR" sz="1400" dirty="0"/>
              <a:t> de Cisco, les options de personnalisation de l'image de marque à l'écran, de la signalisation et des messages vous permettent de personnaliser l'apparence d'un appareil de salle et son interface Touch10.</a:t>
            </a:r>
          </a:p>
          <a:p>
            <a:pPr rtl="0">
              <a:spcBef>
                <a:spcPts val="300"/>
              </a:spcBef>
              <a:spcAft>
                <a:spcPts val="300"/>
              </a:spcAft>
              <a:buFont typeface="Arial" panose="020B0604020202020204" pitchFamily="34" charset="0"/>
              <a:buChar char="•"/>
            </a:pPr>
            <a:r>
              <a:rPr lang="fr-FR" sz="1400" dirty="0"/>
              <a:t>L'image de marque et la personnalisation de l'écran « </a:t>
            </a:r>
            <a:r>
              <a:rPr lang="fr-FR" sz="1400" dirty="0" err="1"/>
              <a:t>Halfwake</a:t>
            </a:r>
            <a:r>
              <a:rPr lang="fr-FR" sz="1400" dirty="0"/>
              <a:t> » vous permet de :</a:t>
            </a:r>
          </a:p>
          <a:p>
            <a:pPr marL="534988" indent="-179388" rtl="0">
              <a:spcBef>
                <a:spcPts val="300"/>
              </a:spcBef>
              <a:spcAft>
                <a:spcPts val="300"/>
              </a:spcAft>
              <a:buFont typeface="Arial" panose="020B0604020202020204" pitchFamily="34" charset="0"/>
              <a:buChar char="•"/>
            </a:pPr>
            <a:r>
              <a:rPr lang="fr-FR" sz="1400" dirty="0"/>
              <a:t>Ajouter une image de fond </a:t>
            </a:r>
          </a:p>
          <a:p>
            <a:pPr marL="534988" indent="-179388" rtl="0">
              <a:spcBef>
                <a:spcPts val="300"/>
              </a:spcBef>
              <a:spcAft>
                <a:spcPts val="300"/>
              </a:spcAft>
              <a:buFont typeface="Arial" panose="020B0604020202020204" pitchFamily="34" charset="0"/>
              <a:buChar char="•"/>
            </a:pPr>
            <a:r>
              <a:rPr lang="fr-FR" sz="1400" dirty="0"/>
              <a:t>Ajouter une petite image de logo dans le coin inférieur droit</a:t>
            </a:r>
          </a:p>
          <a:p>
            <a:pPr marL="534988" indent="-179388" rtl="0">
              <a:spcBef>
                <a:spcPts val="300"/>
              </a:spcBef>
              <a:spcAft>
                <a:spcPts val="300"/>
              </a:spcAft>
              <a:buFont typeface="Arial" panose="020B0604020202020204" pitchFamily="34" charset="0"/>
              <a:buChar char="•"/>
            </a:pPr>
            <a:r>
              <a:rPr lang="fr-FR" sz="1400" dirty="0"/>
              <a:t>Personnaliser ou supprimer le message de bienvenue à l'écran par défaut</a:t>
            </a:r>
          </a:p>
          <a:p>
            <a:pPr lvl="1">
              <a:spcBef>
                <a:spcPts val="100"/>
              </a:spcBef>
              <a:spcAft>
                <a:spcPts val="100"/>
              </a:spcAft>
              <a:buFont typeface="Arial" panose="020B0604020202020204" pitchFamily="34" charset="0"/>
              <a:buChar char="•"/>
            </a:pPr>
            <a:endParaRPr lang="en-US" dirty="0"/>
          </a:p>
        </p:txBody>
      </p:sp>
      <p:pic>
        <p:nvPicPr>
          <p:cNvPr id="7" name="Picture 6">
            <a:extLst>
              <a:ext uri="{FF2B5EF4-FFF2-40B4-BE49-F238E27FC236}">
                <a16:creationId xmlns="" xmlns:c="http://schemas.openxmlformats.org/drawingml/2006/chart" xmlns:c15="http://schemas.microsoft.com/office/drawing/2012/chart" xmlns:a16="http://schemas.microsoft.com/office/drawing/2014/main" id="{7C5E0E42-15DB-49B2-96C7-6008241AFE27}"/>
              </a:ext>
            </a:extLst>
          </p:cNvPr>
          <p:cNvPicPr>
            <a:picLocks noChangeAspect="1"/>
          </p:cNvPicPr>
          <p:nvPr/>
        </p:nvPicPr>
        <p:blipFill>
          <a:blip r:embed="rId3"/>
          <a:stretch>
            <a:fillRect/>
          </a:stretch>
        </p:blipFill>
        <p:spPr>
          <a:xfrm>
            <a:off x="4257120" y="1202966"/>
            <a:ext cx="4711746" cy="2704736"/>
          </a:xfrm>
          <a:prstGeom prst="rect">
            <a:avLst/>
          </a:prstGeom>
          <a:ln w="6350">
            <a:solidFill>
              <a:schemeClr val="tx1"/>
            </a:solidFill>
          </a:ln>
        </p:spPr>
      </p:pic>
      <p:sp>
        <p:nvSpPr>
          <p:cNvPr id="4" name="TextBox 3"/>
          <p:cNvSpPr txBox="1"/>
          <p:nvPr/>
        </p:nvSpPr>
        <p:spPr>
          <a:xfrm>
            <a:off x="4257120" y="3922938"/>
            <a:ext cx="4711746" cy="276999"/>
          </a:xfrm>
          <a:prstGeom prst="rect">
            <a:avLst/>
          </a:prstGeom>
          <a:noFill/>
        </p:spPr>
        <p:txBody>
          <a:bodyPr wrap="square" rtlCol="0">
            <a:spAutoFit/>
          </a:bodyPr>
          <a:lstStyle/>
          <a:p>
            <a:pPr algn="ctr" rtl="0"/>
            <a:r>
              <a:rPr lang="fr-FR" sz="1200" dirty="0">
                <a:solidFill>
                  <a:srgbClr val="000000"/>
                </a:solidFill>
              </a:rPr>
              <a:t>Personnalisation tactile 10 dans l'état « Demi-réveil » </a:t>
            </a:r>
          </a:p>
        </p:txBody>
      </p:sp>
    </p:spTree>
    <p:extLst>
      <p:ext uri="{BB962C8B-B14F-4D97-AF65-F5344CB8AC3E}">
        <p14:creationId xmlns="" xmlns:c="http://schemas.openxmlformats.org/drawingml/2006/chart" xmlns:c15="http://schemas.microsoft.com/office/drawing/2012/chart" xmlns:p14="http://schemas.microsoft.com/office/powerpoint/2010/main" val="2658576376"/>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collaboration Cisco </a:t>
            </a:r>
            <a:r>
              <a:rPr altLang="en-US" sz="1600" dirty="0"/>
              <a:t/>
            </a:r>
            <a:br>
              <a:rPr altLang="en-US" sz="1600" dirty="0"/>
            </a:br>
            <a:r>
              <a:rPr lang="fr-FR"/>
              <a:t>Périphériques Webex (suite)</a:t>
            </a:r>
          </a:p>
        </p:txBody>
      </p:sp>
      <p:sp>
        <p:nvSpPr>
          <p:cNvPr id="6" name="Content Placeholder 1"/>
          <p:cNvSpPr>
            <a:spLocks noGrp="1"/>
          </p:cNvSpPr>
          <p:nvPr>
            <p:ph idx="1"/>
          </p:nvPr>
        </p:nvSpPr>
        <p:spPr>
          <a:xfrm>
            <a:off x="87549" y="825993"/>
            <a:ext cx="3054003" cy="1038433"/>
          </a:xfrm>
        </p:spPr>
        <p:txBody>
          <a:bodyPr/>
          <a:lstStyle/>
          <a:p>
            <a:pPr rtl="0">
              <a:buFont typeface="Arial" panose="020B0604020202020204" pitchFamily="34" charset="0"/>
              <a:buChar char="•"/>
            </a:pPr>
            <a:r>
              <a:rPr lang="fr-FR" sz="1600"/>
              <a:t>Dans l'état « Réveillé », vous pouvez :</a:t>
            </a:r>
          </a:p>
          <a:p>
            <a:pPr marL="534988" indent="-179388" rtl="0">
              <a:buFont typeface="Arial" panose="020B0604020202020204" pitchFamily="34" charset="0"/>
              <a:buChar char="•"/>
            </a:pPr>
            <a:r>
              <a:rPr lang="fr-FR" sz="1600"/>
              <a:t>Ajouter une petite image de logo dans le coin inférieur droit (écran/Touch10)</a:t>
            </a:r>
          </a:p>
          <a:p>
            <a:pPr marL="534988" indent="-179388" rtl="0">
              <a:buFont typeface="Arial" panose="020B0604020202020204" pitchFamily="34" charset="0"/>
              <a:buChar char="•"/>
            </a:pPr>
            <a:r>
              <a:rPr lang="fr-FR" sz="1600"/>
              <a:t>Ajouter une étiquette ou un message dans le coin inférieur gauche (écran uniquement)</a:t>
            </a:r>
          </a:p>
          <a:p>
            <a:pPr>
              <a:spcBef>
                <a:spcPts val="300"/>
              </a:spcBef>
              <a:spcAft>
                <a:spcPts val="300"/>
              </a:spcAft>
              <a:buFont typeface="Arial" panose="020B0604020202020204" pitchFamily="34" charset="0"/>
              <a:buChar char="•"/>
            </a:pPr>
            <a:endParaRPr lang="en-US" sz="1600" dirty="0"/>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C880A480-72EB-46DB-A31E-4807AB6E1BCB}"/>
              </a:ext>
            </a:extLst>
          </p:cNvPr>
          <p:cNvPicPr>
            <a:picLocks noChangeAspect="1"/>
          </p:cNvPicPr>
          <p:nvPr/>
        </p:nvPicPr>
        <p:blipFill>
          <a:blip r:embed="rId3"/>
          <a:stretch>
            <a:fillRect/>
          </a:stretch>
        </p:blipFill>
        <p:spPr>
          <a:xfrm>
            <a:off x="3247022" y="960548"/>
            <a:ext cx="5452858" cy="2818522"/>
          </a:xfrm>
          <a:prstGeom prst="rect">
            <a:avLst/>
          </a:prstGeom>
          <a:ln>
            <a:solidFill>
              <a:schemeClr val="bg1">
                <a:lumMod val="85000"/>
              </a:schemeClr>
            </a:solidFill>
          </a:ln>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314CE3A9-603C-45C4-B312-3880D9DD26FC}"/>
              </a:ext>
            </a:extLst>
          </p:cNvPr>
          <p:cNvSpPr/>
          <p:nvPr/>
        </p:nvSpPr>
        <p:spPr>
          <a:xfrm>
            <a:off x="3247023" y="3830184"/>
            <a:ext cx="5452858" cy="338554"/>
          </a:xfrm>
          <a:prstGeom prst="rect">
            <a:avLst/>
          </a:prstGeom>
        </p:spPr>
        <p:txBody>
          <a:bodyPr wrap="square">
            <a:spAutoFit/>
          </a:bodyPr>
          <a:lstStyle/>
          <a:p>
            <a:pPr algn="ctr" rtl="0"/>
            <a:r>
              <a:rPr lang="fr-FR" sz="1600">
                <a:solidFill>
                  <a:srgbClr val="000000"/>
                </a:solidFill>
                <a:latin typeface="+mn-lt"/>
              </a:rPr>
              <a:t>Personnalisation Touch 10 en état d'éveil</a:t>
            </a:r>
          </a:p>
        </p:txBody>
      </p:sp>
    </p:spTree>
    <p:extLst>
      <p:ext uri="{BB962C8B-B14F-4D97-AF65-F5344CB8AC3E}">
        <p14:creationId xmlns="" xmlns:c="http://schemas.openxmlformats.org/drawingml/2006/chart" xmlns:c15="http://schemas.microsoft.com/office/drawing/2012/chart" xmlns:p14="http://schemas.microsoft.com/office/powerpoint/2010/main" val="1445277032"/>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164784"/>
            <a:ext cx="8231464" cy="1802391"/>
          </a:xfrm>
        </p:spPr>
        <p:txBody>
          <a:bodyPr/>
          <a:lstStyle/>
          <a:p>
            <a:pPr rtl="0"/>
            <a:r>
              <a:rPr lang="fr-FR">
                <a:solidFill>
                  <a:schemeClr val="accent5">
                    <a:lumMod val="40000"/>
                    <a:lumOff val="60000"/>
                  </a:schemeClr>
                </a:solidFill>
              </a:rPr>
              <a:t>8.7 Les plates-formes de sécurité Cisco</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849722504"/>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 </a:t>
            </a:r>
            <a:r>
              <a:rPr altLang="en-US" sz="1600" dirty="0"/>
              <a:t/>
            </a:r>
            <a:br>
              <a:rPr altLang="en-US" sz="1600" dirty="0"/>
            </a:br>
            <a:r>
              <a:rPr lang="fr-FR"/>
              <a:t>Introduction </a:t>
            </a:r>
          </a:p>
        </p:txBody>
      </p:sp>
      <p:sp>
        <p:nvSpPr>
          <p:cNvPr id="6" name="Content Placeholder 5"/>
          <p:cNvSpPr>
            <a:spLocks noGrp="1"/>
          </p:cNvSpPr>
          <p:nvPr>
            <p:ph idx="1"/>
          </p:nvPr>
        </p:nvSpPr>
        <p:spPr>
          <a:xfrm>
            <a:off x="144067" y="777445"/>
            <a:ext cx="8726801" cy="3678515"/>
          </a:xfrm>
        </p:spPr>
        <p:txBody>
          <a:bodyPr/>
          <a:lstStyle/>
          <a:p>
            <a:pPr rtl="0">
              <a:spcBef>
                <a:spcPts val="0"/>
              </a:spcBef>
              <a:spcAft>
                <a:spcPts val="800"/>
              </a:spcAft>
              <a:buFont typeface="Arial" panose="020B0604020202020204" pitchFamily="34" charset="0"/>
              <a:buChar char="•"/>
            </a:pPr>
            <a:r>
              <a:rPr lang="fr-FR" sz="1600"/>
              <a:t>Pour sécuriser un réseau ou une application, vous avez besoin de moyens automatisés pour identifier les menaces et atténuer les risques, ainsi que de moyens de configurer les systèmes en tenant compte de la sécurité.</a:t>
            </a:r>
          </a:p>
          <a:p>
            <a:pPr rtl="0">
              <a:spcBef>
                <a:spcPts val="0"/>
              </a:spcBef>
              <a:spcAft>
                <a:spcPts val="800"/>
              </a:spcAft>
              <a:buFont typeface="Arial" panose="020B0604020202020204" pitchFamily="34" charset="0"/>
              <a:buChar char="•"/>
            </a:pPr>
            <a:r>
              <a:rPr lang="fr-FR" sz="1600"/>
              <a:t>Les scripts peuvent ingérer des données plus rapidement qu'un humain. </a:t>
            </a:r>
          </a:p>
          <a:p>
            <a:pPr rtl="0">
              <a:buFont typeface="Arial" panose="020B0604020202020204" pitchFamily="34" charset="0"/>
              <a:buChar char="•"/>
            </a:pPr>
            <a:r>
              <a:rPr lang="fr-FR" sz="1600"/>
              <a:t>Cisco fournit un large portefeuille de technologies de sécurité et de familles de produits qui sont configurables et gérables via les API. These mainly include:</a:t>
            </a:r>
          </a:p>
          <a:p>
            <a:pPr lvl="1" rtl="0">
              <a:buFont typeface="Arial" panose="020B0604020202020204" pitchFamily="34" charset="0"/>
              <a:buChar char="•"/>
            </a:pPr>
            <a:r>
              <a:rPr lang="fr-FR" sz="1600"/>
              <a:t>Advanced Malware Protection (AMP) pour Endpoints</a:t>
            </a:r>
          </a:p>
          <a:p>
            <a:pPr lvl="1" rtl="0">
              <a:buFont typeface="Arial" panose="020B0604020202020204" pitchFamily="34" charset="0"/>
              <a:buChar char="•"/>
            </a:pPr>
            <a:r>
              <a:rPr lang="fr-FR" sz="1600"/>
              <a:t>Cisco Firepower Management Center (FMC)</a:t>
            </a:r>
          </a:p>
          <a:p>
            <a:pPr lvl="1" rtl="0">
              <a:buFont typeface="Arial" panose="020B0604020202020204" pitchFamily="34" charset="0"/>
              <a:buChar char="•"/>
            </a:pPr>
            <a:r>
              <a:rPr lang="fr-FR" sz="1600"/>
              <a:t>Cisco Firepower Threat Defense (FTD)</a:t>
            </a:r>
          </a:p>
          <a:p>
            <a:pPr lvl="1" rtl="0">
              <a:buFont typeface="Arial" panose="020B0604020202020204" pitchFamily="34" charset="0"/>
              <a:buChar char="•"/>
            </a:pPr>
            <a:r>
              <a:rPr lang="fr-FR" sz="1600"/>
              <a:t>Cisco Identity Services Engine (ISE)</a:t>
            </a:r>
          </a:p>
          <a:p>
            <a:pPr lvl="1" rtl="0">
              <a:buFont typeface="Arial" panose="020B0604020202020204" pitchFamily="34" charset="0"/>
              <a:buChar char="•"/>
            </a:pPr>
            <a:r>
              <a:rPr lang="fr-FR" sz="1600"/>
              <a:t>Cisco Threat Grid</a:t>
            </a:r>
          </a:p>
          <a:p>
            <a:pPr lvl="1" rtl="0">
              <a:buFont typeface="Arial" panose="020B0604020202020204" pitchFamily="34" charset="0"/>
              <a:buChar char="•"/>
            </a:pPr>
            <a:r>
              <a:rPr lang="fr-FR" sz="1600"/>
              <a:t>Cisco Umbrella</a:t>
            </a:r>
          </a:p>
          <a:p>
            <a:pPr lvl="1">
              <a:buFont typeface="Arial" panose="020B0604020202020204" pitchFamily="34" charset="0"/>
              <a:buChar char="•"/>
            </a:pPr>
            <a:endParaRPr lang="en-GB" dirty="0"/>
          </a:p>
        </p:txBody>
      </p:sp>
    </p:spTree>
    <p:extLst>
      <p:ext uri="{BB962C8B-B14F-4D97-AF65-F5344CB8AC3E}">
        <p14:creationId xmlns="" xmlns:c="http://schemas.openxmlformats.org/drawingml/2006/chart" xmlns:c15="http://schemas.microsoft.com/office/drawing/2012/chart" xmlns:p14="http://schemas.microsoft.com/office/powerpoint/2010/main" val="3846637866"/>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 </a:t>
            </a:r>
            <a:r>
              <a:rPr altLang="en-US" sz="1600" dirty="0"/>
              <a:t/>
            </a:r>
            <a:br>
              <a:rPr altLang="en-US" sz="1600" dirty="0"/>
            </a:br>
            <a:r>
              <a:rPr lang="fr-FR"/>
              <a:t>Cisco Advanced Malware Protection (AMP)</a:t>
            </a:r>
          </a:p>
        </p:txBody>
      </p:sp>
      <p:sp>
        <p:nvSpPr>
          <p:cNvPr id="6" name="Content Placeholder 5"/>
          <p:cNvSpPr>
            <a:spLocks noGrp="1"/>
          </p:cNvSpPr>
          <p:nvPr>
            <p:ph idx="1"/>
          </p:nvPr>
        </p:nvSpPr>
        <p:spPr>
          <a:xfrm>
            <a:off x="144067" y="769715"/>
            <a:ext cx="8726801" cy="3998075"/>
          </a:xfrm>
        </p:spPr>
        <p:txBody>
          <a:bodyPr/>
          <a:lstStyle/>
          <a:p>
            <a:pPr marL="0" indent="0" rtl="0">
              <a:spcBef>
                <a:spcPts val="300"/>
              </a:spcBef>
              <a:spcAft>
                <a:spcPts val="300"/>
              </a:spcAft>
              <a:buNone/>
            </a:pPr>
            <a:r>
              <a:rPr lang="fr-FR" sz="1400" b="1" dirty="0"/>
              <a:t>Qu'est-ce que le AMP ?</a:t>
            </a:r>
          </a:p>
          <a:p>
            <a:pPr marL="177800" indent="-177800" rtl="0">
              <a:spcBef>
                <a:spcPts val="300"/>
              </a:spcBef>
              <a:spcAft>
                <a:spcPts val="300"/>
              </a:spcAft>
              <a:buFont typeface="Arial" pitchFamily="34" charset="0"/>
              <a:buChar char="•"/>
            </a:pPr>
            <a:r>
              <a:rPr lang="fr-FR" sz="1400" dirty="0"/>
              <a:t>Cisco Advanced Malware Protection (AMP) pour </a:t>
            </a:r>
            <a:r>
              <a:rPr lang="fr-FR" sz="1400" dirty="0" err="1"/>
              <a:t>Endpoints</a:t>
            </a:r>
            <a:r>
              <a:rPr lang="fr-FR" sz="1400" dirty="0"/>
              <a:t> fournit un accès API pour automatiser les flux de travail de sécurité et inclut des fonctionnalités avancées de </a:t>
            </a:r>
            <a:r>
              <a:rPr lang="fr-FR" sz="1400" dirty="0" err="1"/>
              <a:t>sandboxing</a:t>
            </a:r>
            <a:r>
              <a:rPr lang="fr-FR" sz="1400" dirty="0"/>
              <a:t> pour inspecter tous les fichiers qui ressemblent à des logiciels malveillants de manière sûre et isolée. </a:t>
            </a:r>
          </a:p>
          <a:p>
            <a:pPr marL="0" indent="0" rtl="0">
              <a:spcBef>
                <a:spcPts val="300"/>
              </a:spcBef>
              <a:spcAft>
                <a:spcPts val="300"/>
              </a:spcAft>
              <a:buNone/>
            </a:pPr>
            <a:r>
              <a:rPr lang="fr-FR" sz="1400" b="1" dirty="0"/>
              <a:t>Architecture</a:t>
            </a:r>
          </a:p>
          <a:p>
            <a:pPr rtl="0">
              <a:spcBef>
                <a:spcPts val="300"/>
              </a:spcBef>
              <a:spcAft>
                <a:spcPts val="300"/>
              </a:spcAft>
              <a:buFont typeface="Arial" panose="020B0604020202020204" pitchFamily="34" charset="0"/>
              <a:buChar char="•"/>
            </a:pPr>
            <a:r>
              <a:rPr lang="fr-FR" sz="1400" dirty="0"/>
              <a:t>AMP dispose d'un ensemble de produits basés sur l'abonnement qui sont gérés à l'aide d'une console Web centralisée. Vous pouvez déployer AMP sur des téléphones mobiles et des serveurs de messagerie ou Web.</a:t>
            </a:r>
          </a:p>
          <a:p>
            <a:pPr marL="0" indent="0" rtl="0">
              <a:spcBef>
                <a:spcPts val="300"/>
              </a:spcBef>
              <a:spcAft>
                <a:spcPts val="300"/>
              </a:spcAft>
              <a:buNone/>
            </a:pPr>
            <a:r>
              <a:rPr lang="fr-FR" sz="1400" b="1" dirty="0"/>
              <a:t>Intégrations</a:t>
            </a:r>
          </a:p>
          <a:p>
            <a:pPr rtl="0">
              <a:spcBef>
                <a:spcPts val="300"/>
              </a:spcBef>
              <a:spcAft>
                <a:spcPts val="300"/>
              </a:spcAft>
              <a:buFont typeface="Arial" panose="020B0604020202020204" pitchFamily="34" charset="0"/>
              <a:buChar char="•"/>
            </a:pPr>
            <a:r>
              <a:rPr lang="fr-FR" sz="1400" dirty="0"/>
              <a:t>AMP s'intègre à l'ensemble du portefeuille de sécurité Cisco avec des options de déploiement telles que Cisco </a:t>
            </a:r>
            <a:r>
              <a:rPr lang="fr-FR" sz="1400" dirty="0" err="1"/>
              <a:t>Umbrella</a:t>
            </a:r>
            <a:r>
              <a:rPr lang="fr-FR" sz="1400" dirty="0"/>
              <a:t> et </a:t>
            </a:r>
            <a:r>
              <a:rPr lang="fr-FR" sz="1400" dirty="0" err="1"/>
              <a:t>Meraki</a:t>
            </a:r>
            <a:r>
              <a:rPr lang="fr-FR" sz="1400" dirty="0"/>
              <a:t> MX.</a:t>
            </a:r>
          </a:p>
          <a:p>
            <a:pPr marL="0" indent="0" rtl="0">
              <a:spcBef>
                <a:spcPts val="300"/>
              </a:spcBef>
              <a:spcAft>
                <a:spcPts val="300"/>
              </a:spcAft>
              <a:buNone/>
            </a:pPr>
            <a:r>
              <a:rPr lang="fr-FR" sz="1400" b="1" dirty="0"/>
              <a:t>Environnement et échelle</a:t>
            </a:r>
          </a:p>
          <a:p>
            <a:pPr rtl="0">
              <a:spcBef>
                <a:spcPts val="300"/>
              </a:spcBef>
              <a:spcAft>
                <a:spcPts val="300"/>
              </a:spcAft>
              <a:buFont typeface="Arial" panose="020B0604020202020204" pitchFamily="34" charset="0"/>
              <a:buChar char="•"/>
            </a:pPr>
            <a:r>
              <a:rPr lang="fr-FR" sz="1400" dirty="0"/>
              <a:t>AMP pour </a:t>
            </a:r>
            <a:r>
              <a:rPr lang="fr-FR" sz="1400" dirty="0" err="1"/>
              <a:t>Endpoints</a:t>
            </a:r>
            <a:r>
              <a:rPr lang="fr-FR" sz="1400" dirty="0"/>
              <a:t> peut être utilisé dans un environnement de campus universitaire, au sein d'organisations de soins de santé, pour des entités gouvernementales ou des environnements industriels et manufacturiers.</a:t>
            </a:r>
          </a:p>
        </p:txBody>
      </p:sp>
    </p:spTree>
    <p:extLst>
      <p:ext uri="{BB962C8B-B14F-4D97-AF65-F5344CB8AC3E}">
        <p14:creationId xmlns="" xmlns:c="http://schemas.openxmlformats.org/drawingml/2006/chart" xmlns:c15="http://schemas.microsoft.com/office/drawing/2012/chart" xmlns:p14="http://schemas.microsoft.com/office/powerpoint/2010/main" val="1472461339"/>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906874"/>
          </a:xfrm>
        </p:spPr>
        <p:txBody>
          <a:bodyPr/>
          <a:lstStyle/>
          <a:p>
            <a:pPr rtl="0"/>
            <a:r>
              <a:rPr lang="fr-FR" sz="1600" dirty="0"/>
              <a:t>Plateformes de sécurité Cisco </a:t>
            </a:r>
            <a:r>
              <a:rPr altLang="en-US" sz="1600" dirty="0"/>
              <a:t/>
            </a:r>
            <a:br>
              <a:rPr altLang="en-US" sz="1600" dirty="0"/>
            </a:br>
            <a:r>
              <a:rPr lang="fr-FR" dirty="0"/>
              <a:t>Cisco Protection avancée contre les logiciels malveillants (AMP) (suite)</a:t>
            </a:r>
            <a:r>
              <a:rPr lang="fr-FR" sz="1600" dirty="0"/>
              <a:t> </a:t>
            </a:r>
          </a:p>
        </p:txBody>
      </p:sp>
      <p:sp>
        <p:nvSpPr>
          <p:cNvPr id="6" name="Content Placeholder 5"/>
          <p:cNvSpPr>
            <a:spLocks noGrp="1"/>
          </p:cNvSpPr>
          <p:nvPr>
            <p:ph idx="1"/>
          </p:nvPr>
        </p:nvSpPr>
        <p:spPr>
          <a:xfrm>
            <a:off x="110593" y="948266"/>
            <a:ext cx="4103190" cy="3639993"/>
          </a:xfrm>
        </p:spPr>
        <p:txBody>
          <a:bodyPr/>
          <a:lstStyle/>
          <a:p>
            <a:pPr marL="0" indent="0" rtl="0">
              <a:spcBef>
                <a:spcPts val="300"/>
              </a:spcBef>
              <a:spcAft>
                <a:spcPts val="300"/>
              </a:spcAft>
              <a:buNone/>
            </a:pPr>
            <a:r>
              <a:rPr lang="fr-FR" sz="1400" b="1" dirty="0"/>
              <a:t>Fonctionnalités</a:t>
            </a:r>
          </a:p>
          <a:p>
            <a:pPr rtl="0">
              <a:spcBef>
                <a:spcPts val="300"/>
              </a:spcBef>
              <a:spcAft>
                <a:spcPts val="300"/>
              </a:spcAft>
              <a:buFont typeface="Arial" panose="020B0604020202020204" pitchFamily="34" charset="0"/>
              <a:buChar char="•"/>
            </a:pPr>
            <a:r>
              <a:rPr lang="fr-FR" sz="1400" dirty="0"/>
              <a:t>Il existe trois grandes catégories de fonctionnalités offertes par AMP :</a:t>
            </a:r>
          </a:p>
          <a:p>
            <a:pPr marL="534988" indent="-179388" rtl="0">
              <a:spcBef>
                <a:spcPts val="300"/>
              </a:spcBef>
              <a:spcAft>
                <a:spcPts val="300"/>
              </a:spcAft>
              <a:buFont typeface="Arial" panose="020B0604020202020204" pitchFamily="34" charset="0"/>
              <a:buChar char="•"/>
            </a:pPr>
            <a:r>
              <a:rPr lang="fr-FR" sz="1400" b="1" dirty="0"/>
              <a:t>Prévention</a:t>
            </a:r>
            <a:r>
              <a:rPr lang="fr-FR" sz="1400" dirty="0"/>
              <a:t> : AMP protège contre les menaces identifiées dans les fichiers malveillants en prévenant les violations.</a:t>
            </a:r>
          </a:p>
          <a:p>
            <a:pPr marL="534988" indent="-179388" rtl="0">
              <a:spcBef>
                <a:spcPts val="300"/>
              </a:spcBef>
              <a:spcAft>
                <a:spcPts val="300"/>
              </a:spcAft>
              <a:buFont typeface="Arial" panose="020B0604020202020204" pitchFamily="34" charset="0"/>
              <a:buChar char="•"/>
            </a:pPr>
            <a:r>
              <a:rPr lang="fr-FR" sz="1400" b="1" dirty="0"/>
              <a:t>Détection :</a:t>
            </a:r>
            <a:r>
              <a:rPr lang="fr-FR" sz="1400" dirty="0"/>
              <a:t> L'AMP surveille et enregistre en permanence toute l'activité des fichiers afin de détecter les logiciels malveillants. </a:t>
            </a:r>
          </a:p>
          <a:p>
            <a:pPr marL="534988" indent="-179388" rtl="0">
              <a:spcBef>
                <a:spcPts val="300"/>
              </a:spcBef>
              <a:spcAft>
                <a:spcPts val="300"/>
              </a:spcAft>
              <a:buFont typeface="Arial" panose="020B0604020202020204" pitchFamily="34" charset="0"/>
              <a:buChar char="•"/>
            </a:pPr>
            <a:r>
              <a:rPr lang="fr-FR" sz="1400" b="1" dirty="0"/>
              <a:t>Réponses et automatisation</a:t>
            </a:r>
            <a:r>
              <a:rPr lang="fr-FR" sz="1400" dirty="0"/>
              <a:t>: L'AMP accélère les enquêtes et répare automatiquement les logiciels malveillants sur les PC, les Mac, Linux, les serveurs et les appareils mobiles (</a:t>
            </a:r>
            <a:r>
              <a:rPr lang="fr-FR" sz="1400" dirty="0" err="1"/>
              <a:t>Android</a:t>
            </a:r>
            <a:r>
              <a:rPr lang="fr-FR" sz="1400" dirty="0"/>
              <a:t> et </a:t>
            </a:r>
            <a:r>
              <a:rPr lang="fr-FR" sz="1400" dirty="0" err="1"/>
              <a:t>iOS</a:t>
            </a:r>
            <a:r>
              <a:rPr lang="fr-FR" sz="1400" dirty="0"/>
              <a:t>).</a:t>
            </a:r>
          </a:p>
          <a:p>
            <a:pPr marL="0" indent="0">
              <a:spcBef>
                <a:spcPts val="300"/>
              </a:spcBef>
              <a:spcAft>
                <a:spcPts val="300"/>
              </a:spcAft>
              <a:buNone/>
            </a:pPr>
            <a:endParaRPr lang="en-GB" sz="1400" dirty="0"/>
          </a:p>
        </p:txBody>
      </p:sp>
      <p:pic>
        <p:nvPicPr>
          <p:cNvPr id="10242"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024621" y="1665290"/>
            <a:ext cx="4999492" cy="2519782"/>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4" name="TextBox 3"/>
          <p:cNvSpPr txBox="1"/>
          <p:nvPr/>
        </p:nvSpPr>
        <p:spPr>
          <a:xfrm>
            <a:off x="4110681" y="4185072"/>
            <a:ext cx="4819135" cy="338554"/>
          </a:xfrm>
          <a:prstGeom prst="rect">
            <a:avLst/>
          </a:prstGeom>
          <a:noFill/>
        </p:spPr>
        <p:txBody>
          <a:bodyPr wrap="square" rtlCol="0">
            <a:spAutoFit/>
          </a:bodyPr>
          <a:lstStyle/>
          <a:p>
            <a:pPr algn="ctr" rtl="0"/>
            <a:r>
              <a:rPr lang="fr-FR" sz="1600">
                <a:solidFill>
                  <a:schemeClr val="tx1">
                    <a:lumMod val="50000"/>
                  </a:schemeClr>
                </a:solidFill>
              </a:rPr>
              <a:t>Détection de l'AMP Cisco</a:t>
            </a:r>
          </a:p>
        </p:txBody>
      </p:sp>
    </p:spTree>
    <p:extLst>
      <p:ext uri="{BB962C8B-B14F-4D97-AF65-F5344CB8AC3E}">
        <p14:creationId xmlns="" xmlns:c="http://schemas.openxmlformats.org/drawingml/2006/chart" xmlns:c15="http://schemas.microsoft.com/office/drawing/2012/chart" xmlns:p14="http://schemas.microsoft.com/office/powerpoint/2010/main" val="3998171479"/>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72001" cy="757551"/>
          </a:xfrm>
        </p:spPr>
        <p:txBody>
          <a:bodyPr/>
          <a:lstStyle/>
          <a:p>
            <a:pPr rtl="0"/>
            <a:r>
              <a:rPr lang="fr-FR" sz="1600"/>
              <a:t>Plateformes de sécurité Cisco </a:t>
            </a:r>
            <a:r>
              <a:rPr altLang="en-US" sz="1600" dirty="0"/>
              <a:t/>
            </a:r>
            <a:br>
              <a:rPr altLang="en-US" sz="1600" dirty="0"/>
            </a:br>
            <a:r>
              <a:rPr lang="fr-FR"/>
              <a:t>Produits Cisco Firepower</a:t>
            </a:r>
          </a:p>
        </p:txBody>
      </p:sp>
      <p:sp>
        <p:nvSpPr>
          <p:cNvPr id="6" name="Content Placeholder 1"/>
          <p:cNvSpPr>
            <a:spLocks noGrp="1"/>
          </p:cNvSpPr>
          <p:nvPr>
            <p:ph idx="1"/>
          </p:nvPr>
        </p:nvSpPr>
        <p:spPr>
          <a:xfrm>
            <a:off x="144068" y="696302"/>
            <a:ext cx="8836970" cy="1770971"/>
          </a:xfrm>
        </p:spPr>
        <p:txBody>
          <a:bodyPr/>
          <a:lstStyle/>
          <a:p>
            <a:pPr marL="177800" indent="-177800" rtl="0">
              <a:spcBef>
                <a:spcPts val="0"/>
              </a:spcBef>
              <a:spcAft>
                <a:spcPts val="400"/>
              </a:spcAft>
              <a:buFont typeface="Arial" pitchFamily="34" charset="0"/>
              <a:buChar char="•"/>
            </a:pPr>
            <a:r>
              <a:rPr lang="fr-FR" sz="1600"/>
              <a:t>Firepower Management Center (FMC) est une console de gestion centrale qui peut configurer tous les aspects de Firepower Threat Defense (FTD), y compris les règles de contrôle d'accès et la configuration des objets de stratégie.</a:t>
            </a:r>
          </a:p>
          <a:p>
            <a:pPr marL="177800" indent="-177800" rtl="0">
              <a:spcBef>
                <a:spcPts val="0"/>
              </a:spcBef>
              <a:spcAft>
                <a:spcPts val="400"/>
              </a:spcAft>
              <a:buFont typeface="Arial" pitchFamily="34" charset="0"/>
              <a:buChar char="•"/>
            </a:pPr>
            <a:r>
              <a:rPr lang="fr-FR" sz="1600"/>
              <a:t>Avec FMC, les périphériques du réseau peuvent être gérés pour contrôler et filtrer le trafic réseau en fonction de différentes caractéristiques.</a:t>
            </a:r>
          </a:p>
          <a:p>
            <a:pPr marL="177800" indent="-177800" rtl="0">
              <a:spcBef>
                <a:spcPts val="300"/>
              </a:spcBef>
              <a:spcAft>
                <a:spcPts val="300"/>
              </a:spcAft>
              <a:buFont typeface="Arial" panose="020B0604020202020204" pitchFamily="34" charset="0"/>
              <a:buChar char="•"/>
            </a:pPr>
            <a:r>
              <a:rPr lang="fr-FR" sz="1600"/>
              <a:t>L'API FMC et les API FTD ne peuvent pas coexister directement et vous devez donc choisir :</a:t>
            </a:r>
          </a:p>
          <a:p>
            <a:pPr marL="534988" indent="-179388" rtl="0">
              <a:spcBef>
                <a:spcPts val="300"/>
              </a:spcBef>
              <a:spcAft>
                <a:spcPts val="300"/>
              </a:spcAft>
              <a:buFont typeface="Arial" panose="020B0604020202020204" pitchFamily="34" charset="0"/>
              <a:buChar char="•"/>
            </a:pPr>
            <a:r>
              <a:rPr lang="fr-FR" sz="1600"/>
              <a:t>Gestionnaire de dispositif de Firepower (FDM)/FTD-API/CDO ou FMC</a:t>
            </a:r>
          </a:p>
          <a:p>
            <a:pPr marL="177800" indent="-177800">
              <a:spcBef>
                <a:spcPts val="0"/>
              </a:spcBef>
              <a:spcAft>
                <a:spcPts val="400"/>
              </a:spcAft>
              <a:buFont typeface="Arial" pitchFamily="34" charset="0"/>
              <a:buChar char="•"/>
            </a:pPr>
            <a:endParaRPr lang="en-GB" sz="1600" dirty="0"/>
          </a:p>
          <a:p>
            <a:pPr marL="0" indent="0">
              <a:spcBef>
                <a:spcPts val="0"/>
              </a:spcBef>
              <a:spcAft>
                <a:spcPts val="400"/>
              </a:spcAft>
              <a:buNone/>
            </a:pPr>
            <a:endParaRPr lang="en-GB" sz="1600" dirty="0"/>
          </a:p>
        </p:txBody>
      </p:sp>
      <p:pic>
        <p:nvPicPr>
          <p:cNvPr id="11266"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2381960" y="2767439"/>
            <a:ext cx="4134256" cy="1896844"/>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2" name="Text Box 1">
            <a:extLst>
              <a:ext uri="{FF2B5EF4-FFF2-40B4-BE49-F238E27FC236}">
                <a16:creationId xmlns="" xmlns:c="http://schemas.openxmlformats.org/drawingml/2006/chart" xmlns:c15="http://schemas.microsoft.com/office/drawing/2012/chart" xmlns:a16="http://schemas.microsoft.com/office/drawing/2014/main" id="{57008F6E-AEA0-4220-8B42-C2F72D2FA38D}"/>
              </a:ext>
            </a:extLst>
          </p:cNvPr>
          <p:cNvSpPr/>
          <p:nvPr/>
        </p:nvSpPr>
        <p:spPr>
          <a:xfrm>
            <a:off x="2550092" y="4630254"/>
            <a:ext cx="3797992" cy="338554"/>
          </a:xfrm>
          <a:prstGeom prst="rect">
            <a:avLst/>
          </a:prstGeom>
        </p:spPr>
        <p:txBody>
          <a:bodyPr wrap="square">
            <a:spAutoFit/>
          </a:bodyPr>
          <a:lstStyle/>
          <a:p>
            <a:pPr algn="ctr" rtl="0"/>
            <a:r>
              <a:rPr lang="fr-FR" sz="1600">
                <a:solidFill>
                  <a:srgbClr val="000000"/>
                </a:solidFill>
                <a:latin typeface="+mn-lt"/>
              </a:rPr>
              <a:t>FMC et FTD</a:t>
            </a:r>
          </a:p>
        </p:txBody>
      </p:sp>
    </p:spTree>
    <p:extLst>
      <p:ext uri="{BB962C8B-B14F-4D97-AF65-F5344CB8AC3E}">
        <p14:creationId xmlns="" xmlns:c="http://schemas.openxmlformats.org/drawingml/2006/chart" xmlns:c15="http://schemas.microsoft.com/office/drawing/2012/chart" xmlns:p14="http://schemas.microsoft.com/office/powerpoint/2010/main" val="542383162"/>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 </a:t>
            </a:r>
            <a:r>
              <a:rPr altLang="en-US" sz="1600" dirty="0"/>
              <a:t/>
            </a:r>
            <a:br>
              <a:rPr altLang="en-US" sz="1600" dirty="0"/>
            </a:br>
            <a:r>
              <a:rPr lang="fr-FR"/>
              <a:t>Produits Cisco Firepower (suite)</a:t>
            </a:r>
          </a:p>
        </p:txBody>
      </p:sp>
      <p:sp>
        <p:nvSpPr>
          <p:cNvPr id="6" name="Content Placeholder 5"/>
          <p:cNvSpPr>
            <a:spLocks noGrp="1"/>
          </p:cNvSpPr>
          <p:nvPr>
            <p:ph idx="1"/>
          </p:nvPr>
        </p:nvSpPr>
        <p:spPr>
          <a:xfrm>
            <a:off x="147986" y="762732"/>
            <a:ext cx="8896431" cy="3999146"/>
          </a:xfrm>
        </p:spPr>
        <p:txBody>
          <a:bodyPr/>
          <a:lstStyle/>
          <a:p>
            <a:pPr marL="0" indent="0" rtl="0">
              <a:spcBef>
                <a:spcPts val="300"/>
              </a:spcBef>
              <a:spcAft>
                <a:spcPts val="300"/>
              </a:spcAft>
              <a:buNone/>
            </a:pPr>
            <a:r>
              <a:rPr lang="fr-FR" sz="1600" b="1"/>
              <a:t>Protection</a:t>
            </a:r>
          </a:p>
          <a:p>
            <a:pPr rtl="0">
              <a:spcBef>
                <a:spcPts val="300"/>
              </a:spcBef>
              <a:spcAft>
                <a:spcPts val="300"/>
              </a:spcAft>
              <a:buFont typeface="Arial" panose="020B0604020202020204" pitchFamily="34" charset="0"/>
              <a:buChar char="•"/>
            </a:pPr>
            <a:r>
              <a:rPr lang="fr-FR" sz="1600"/>
              <a:t>La configuration de Firepower Threat Defense avec Firepower Device Manager fournit également des services de protection répertoriés ici :</a:t>
            </a:r>
          </a:p>
          <a:p>
            <a:pPr marL="358775" rtl="0">
              <a:spcBef>
                <a:spcPts val="300"/>
              </a:spcBef>
              <a:spcAft>
                <a:spcPts val="300"/>
              </a:spcAft>
              <a:buFont typeface="Arial" pitchFamily="34" charset="0"/>
              <a:buChar char="•"/>
            </a:pPr>
            <a:r>
              <a:rPr lang="fr-FR" sz="1600"/>
              <a:t>Suivez, sauvegardez et protégez les certificats d'autorité de certification.</a:t>
            </a:r>
          </a:p>
          <a:p>
            <a:pPr marL="358775" rtl="0">
              <a:spcBef>
                <a:spcPts val="300"/>
              </a:spcBef>
              <a:spcAft>
                <a:spcPts val="300"/>
              </a:spcAft>
              <a:buFont typeface="Arial" pitchFamily="34" charset="0"/>
              <a:buChar char="•"/>
            </a:pPr>
            <a:r>
              <a:rPr lang="fr-FR" sz="1600"/>
              <a:t>Gérez, sauvegardez, chiffrez et protégez les clés privées.</a:t>
            </a:r>
          </a:p>
          <a:p>
            <a:pPr marL="358775" rtl="0">
              <a:spcBef>
                <a:spcPts val="300"/>
              </a:spcBef>
              <a:spcAft>
                <a:spcPts val="300"/>
              </a:spcAft>
              <a:buFont typeface="Arial" pitchFamily="34" charset="0"/>
              <a:buChar char="•"/>
            </a:pPr>
            <a:r>
              <a:rPr lang="fr-FR" sz="1600"/>
              <a:t>Gestion des clés de l'Internet Key Exchange (IKE). </a:t>
            </a:r>
          </a:p>
          <a:p>
            <a:pPr marL="358775" rtl="0">
              <a:spcBef>
                <a:spcPts val="300"/>
              </a:spcBef>
              <a:spcAft>
                <a:spcPts val="300"/>
              </a:spcAft>
              <a:buFont typeface="Arial" pitchFamily="34" charset="0"/>
              <a:buChar char="•"/>
            </a:pPr>
            <a:r>
              <a:rPr lang="fr-FR" sz="1600"/>
              <a:t>Fournissez des listes de contrôle d'accès pour sélectionner le trafic pour les services. Deux types d'ACL peuvent être configurés : </a:t>
            </a:r>
            <a:r>
              <a:rPr lang="fr-FR" sz="1600" b="1"/>
              <a:t>Extended</a:t>
            </a:r>
            <a:r>
              <a:rPr lang="fr-FR" sz="1600"/>
              <a:t> et </a:t>
            </a:r>
            <a:r>
              <a:rPr lang="fr-FR" sz="1600" b="1"/>
              <a:t>Standard</a:t>
            </a:r>
          </a:p>
          <a:p>
            <a:pPr marL="11112" indent="0" rtl="0">
              <a:spcBef>
                <a:spcPts val="300"/>
              </a:spcBef>
              <a:spcAft>
                <a:spcPts val="300"/>
              </a:spcAft>
              <a:buNone/>
            </a:pPr>
            <a:r>
              <a:rPr lang="fr-FR" sz="1600" b="1"/>
              <a:t>Architecture</a:t>
            </a:r>
          </a:p>
          <a:p>
            <a:pPr marL="180975" rtl="0">
              <a:spcBef>
                <a:spcPts val="300"/>
              </a:spcBef>
              <a:spcAft>
                <a:spcPts val="300"/>
              </a:spcAft>
              <a:buFont typeface="Arial" pitchFamily="34" charset="0"/>
              <a:buChar char="•"/>
            </a:pPr>
            <a:r>
              <a:rPr lang="fr-FR" sz="1600"/>
              <a:t>FMC peut s'exécuter sur VMware vSphere ou Amazon Web Services (AWS) ainsi que sur une gamme de périphériques physiques tels que Cisco FMC 1000, 1600, 2000, 2500, 2600, 4000, 4500 et 4600.</a:t>
            </a:r>
          </a:p>
          <a:p>
            <a:pPr marL="180975" rtl="0">
              <a:spcBef>
                <a:spcPts val="300"/>
              </a:spcBef>
              <a:spcAft>
                <a:spcPts val="300"/>
              </a:spcAft>
              <a:buFont typeface="Arial" pitchFamily="34" charset="0"/>
              <a:buChar char="•"/>
            </a:pPr>
            <a:r>
              <a:rPr lang="fr-FR" sz="1600"/>
              <a:t>Les outils de gestion Firepower sont spécialement conçus pour permettre aux clients de gérer et de configurer leurs appareils Firepower Threat Defense. Ces outils incluent FMC et FDM.</a:t>
            </a:r>
          </a:p>
          <a:p>
            <a:pPr marL="11112" indent="0">
              <a:spcBef>
                <a:spcPts val="200"/>
              </a:spcBef>
              <a:spcAft>
                <a:spcPts val="20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2511316466"/>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 </a:t>
            </a:r>
            <a:r>
              <a:rPr altLang="en-US" sz="1600" dirty="0"/>
              <a:t/>
            </a:r>
            <a:br>
              <a:rPr altLang="en-US" sz="1600" dirty="0"/>
            </a:br>
            <a:r>
              <a:rPr lang="fr-FR"/>
              <a:t>Produits Cisco Firepower (suite)</a:t>
            </a:r>
          </a:p>
        </p:txBody>
      </p:sp>
      <p:sp>
        <p:nvSpPr>
          <p:cNvPr id="6" name="Content Placeholder 5"/>
          <p:cNvSpPr>
            <a:spLocks noGrp="1"/>
          </p:cNvSpPr>
          <p:nvPr>
            <p:ph idx="1"/>
          </p:nvPr>
        </p:nvSpPr>
        <p:spPr>
          <a:xfrm>
            <a:off x="144067" y="763923"/>
            <a:ext cx="8896431" cy="3815648"/>
          </a:xfrm>
        </p:spPr>
        <p:txBody>
          <a:bodyPr/>
          <a:lstStyle/>
          <a:p>
            <a:pPr marL="11112" indent="0" rtl="0">
              <a:spcBef>
                <a:spcPts val="200"/>
              </a:spcBef>
              <a:spcAft>
                <a:spcPts val="200"/>
              </a:spcAft>
              <a:buNone/>
            </a:pPr>
            <a:r>
              <a:rPr lang="fr-FR" sz="1600" b="1"/>
              <a:t>Intégrations</a:t>
            </a:r>
          </a:p>
          <a:p>
            <a:pPr marL="296862" indent="-285750" rtl="0">
              <a:spcBef>
                <a:spcPts val="200"/>
              </a:spcBef>
              <a:spcAft>
                <a:spcPts val="200"/>
              </a:spcAft>
              <a:buFont typeface="Arial" panose="020B0604020202020204" pitchFamily="34" charset="0"/>
              <a:buChar char="•"/>
            </a:pPr>
            <a:r>
              <a:rPr lang="fr-FR" sz="1600"/>
              <a:t>Firepower Management Center (et Device Manager, bien qu'actuellement avec un ensemble de fonctionnalités limité) peuvent s'intégrer avec Cisco Identity Services Engine (ISE). </a:t>
            </a:r>
          </a:p>
          <a:p>
            <a:pPr marL="296862" indent="-285750" rtl="0">
              <a:spcBef>
                <a:spcPts val="200"/>
              </a:spcBef>
              <a:spcAft>
                <a:spcPts val="200"/>
              </a:spcAft>
              <a:buFont typeface="Arial" panose="020B0604020202020204" pitchFamily="34" charset="0"/>
              <a:buChar char="•"/>
            </a:pPr>
            <a:r>
              <a:rPr lang="fr-FR" sz="1600"/>
              <a:t>L'intégration d'ISE avec FMC permet aux utilisateurs particuliers de se déplacer en quarantaine après le démarrage d'une session VPN.</a:t>
            </a:r>
          </a:p>
          <a:p>
            <a:pPr marL="296862" indent="-285750" rtl="0">
              <a:spcBef>
                <a:spcPts val="200"/>
              </a:spcBef>
              <a:spcAft>
                <a:spcPts val="200"/>
              </a:spcAft>
              <a:buFont typeface="Arial" panose="020B0604020202020204" pitchFamily="34" charset="0"/>
              <a:buChar char="•"/>
            </a:pPr>
            <a:r>
              <a:rPr lang="fr-FR" sz="1600"/>
              <a:t>D'autres produits, tels que Threat Grid et Umbrella, peuvent s'intégrer aux appareils Firepower Threat Defense.</a:t>
            </a:r>
          </a:p>
          <a:p>
            <a:pPr marL="11112" indent="0" rtl="0">
              <a:spcBef>
                <a:spcPts val="200"/>
              </a:spcBef>
              <a:spcAft>
                <a:spcPts val="200"/>
              </a:spcAft>
              <a:buNone/>
            </a:pPr>
            <a:r>
              <a:rPr lang="fr-FR" sz="1600" b="1"/>
              <a:t>Environnement et échelle</a:t>
            </a:r>
          </a:p>
          <a:p>
            <a:pPr marL="296862" indent="-285750" rtl="0">
              <a:spcBef>
                <a:spcPts val="200"/>
              </a:spcBef>
              <a:spcAft>
                <a:spcPts val="200"/>
              </a:spcAft>
              <a:buFont typeface="Arial" panose="020B0604020202020204" pitchFamily="34" charset="0"/>
              <a:buChar char="•"/>
            </a:pPr>
            <a:r>
              <a:rPr lang="fr-FR" sz="1600"/>
              <a:t>Au sein de FTD, FDM et les API de pare-feu de nouvelle génération aident les petites et moyennes entreprises à ne pas avoir à embaucher d'experts en sécurité.</a:t>
            </a:r>
          </a:p>
          <a:p>
            <a:pPr marL="0" indent="0" rtl="0">
              <a:spcBef>
                <a:spcPts val="300"/>
              </a:spcBef>
              <a:spcAft>
                <a:spcPts val="300"/>
              </a:spcAft>
              <a:buNone/>
            </a:pPr>
            <a:r>
              <a:rPr lang="fr-FR" sz="1600" b="1"/>
              <a:t>Authentification API</a:t>
            </a:r>
          </a:p>
          <a:p>
            <a:pPr rtl="0">
              <a:spcBef>
                <a:spcPts val="300"/>
              </a:spcBef>
              <a:spcAft>
                <a:spcPts val="300"/>
              </a:spcAft>
              <a:buFont typeface="Arial" panose="020B0604020202020204" pitchFamily="34" charset="0"/>
              <a:buChar char="•"/>
            </a:pPr>
            <a:r>
              <a:rPr lang="fr-FR" sz="1600"/>
              <a:t>Pour l'API FMC, vous utilisez un jeton d'accès pour vous authentifier auprès de l'API REST. Le jeton dure 30 minutes avant que le client ne doive l'actualiser. </a:t>
            </a:r>
          </a:p>
          <a:p>
            <a:pPr rtl="0">
              <a:spcBef>
                <a:spcPts val="300"/>
              </a:spcBef>
              <a:spcAft>
                <a:spcPts val="300"/>
              </a:spcAft>
              <a:buFont typeface="Arial" panose="020B0604020202020204" pitchFamily="34" charset="0"/>
              <a:buChar char="•"/>
            </a:pPr>
            <a:r>
              <a:rPr lang="fr-FR" sz="1600"/>
              <a:t>Pour effectuer l'appel, vous utilisez l'en-tête </a:t>
            </a:r>
            <a:r>
              <a:rPr lang="fr-FR" sz="1600">
                <a:solidFill>
                  <a:schemeClr val="bg1"/>
                </a:solidFill>
                <a:highlight>
                  <a:srgbClr val="000000"/>
                </a:highlight>
              </a:rPr>
              <a:t>X-auth-access-token:&lt;authentication token value&gt;</a:t>
            </a:r>
            <a:r>
              <a:rPr lang="fr-FR" sz="1600"/>
              <a:t>.</a:t>
            </a:r>
          </a:p>
          <a:p>
            <a:pPr marL="11112" indent="0">
              <a:spcBef>
                <a:spcPts val="200"/>
              </a:spcBef>
              <a:spcAft>
                <a:spcPts val="200"/>
              </a:spcAft>
              <a:buNone/>
            </a:pPr>
            <a:endParaRPr lang="en-US" sz="1600" dirty="0"/>
          </a:p>
        </p:txBody>
      </p:sp>
    </p:spTree>
    <p:extLst>
      <p:ext uri="{BB962C8B-B14F-4D97-AF65-F5344CB8AC3E}">
        <p14:creationId xmlns="" xmlns:c="http://schemas.openxmlformats.org/drawingml/2006/chart" xmlns:c15="http://schemas.microsoft.com/office/drawing/2012/chart" xmlns:p14="http://schemas.microsoft.com/office/powerpoint/2010/main" val="17045749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c="http://schemas.openxmlformats.org/drawingml/2006/chart" xmlns:c15="http://schemas.microsoft.com/office/drawing/2012/chart"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rgbClr val="FFFFFF"/>
                </a:solidFill>
              </a14:hiddenFill>
            </a:ext>
            <a:ext uri="{91240B29-F687-4F45-9708-019B960494DF}">
              <a14:hiddenLine xmlns="" xmlns:c="http://schemas.openxmlformats.org/drawingml/2006/chart" xmlns:c15="http://schemas.microsoft.com/office/drawing/2012/chart"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a:t>Plates-formes et développement Cisco</a:t>
            </a:r>
            <a:r>
              <a:rPr lang="en-US" altLang="en-US" dirty="0"/>
              <a:t/>
            </a:r>
            <a:br>
              <a:rPr lang="en-US" altLang="en-US" dirty="0"/>
            </a:br>
            <a:r>
              <a:rPr lang="fr-FR"/>
              <a:t>Comprendre la plate-forme API de Cisco</a:t>
            </a:r>
          </a:p>
        </p:txBody>
      </p:sp>
      <p:sp>
        <p:nvSpPr>
          <p:cNvPr id="2" name="Content Placeholder 1"/>
          <p:cNvSpPr>
            <a:spLocks noGrp="1"/>
          </p:cNvSpPr>
          <p:nvPr>
            <p:ph idx="1"/>
          </p:nvPr>
        </p:nvSpPr>
        <p:spPr>
          <a:xfrm>
            <a:off x="241169" y="788549"/>
            <a:ext cx="8853286" cy="3823272"/>
          </a:xfrm>
        </p:spPr>
        <p:txBody>
          <a:bodyPr/>
          <a:lstStyle/>
          <a:p>
            <a:pPr marL="0" indent="0" rtl="0">
              <a:spcBef>
                <a:spcPts val="300"/>
              </a:spcBef>
              <a:spcAft>
                <a:spcPts val="300"/>
              </a:spcAft>
              <a:buNone/>
            </a:pPr>
            <a:r>
              <a:rPr lang="fr-FR" sz="1600" b="1"/>
              <a:t>Explorer les catégories de la technologie Cisco</a:t>
            </a:r>
          </a:p>
          <a:p>
            <a:pPr rtl="0">
              <a:spcBef>
                <a:spcPts val="300"/>
              </a:spcBef>
              <a:spcAft>
                <a:spcPts val="300"/>
              </a:spcAft>
              <a:buFont typeface="Arial" panose="020B0604020202020204" pitchFamily="34" charset="0"/>
              <a:buChar char="•"/>
            </a:pPr>
            <a:r>
              <a:rPr lang="fr-FR" sz="1600"/>
              <a:t>DevNet crée des centres de développement pour chaque groupe technologique et ces centres de développement facilitent le regroupement des technologies. </a:t>
            </a:r>
          </a:p>
          <a:p>
            <a:pPr rtl="0">
              <a:spcBef>
                <a:spcPts val="300"/>
              </a:spcBef>
              <a:spcAft>
                <a:spcPts val="300"/>
              </a:spcAft>
              <a:buFont typeface="Arial" panose="020B0604020202020204" pitchFamily="34" charset="0"/>
              <a:buChar char="•"/>
            </a:pPr>
            <a:r>
              <a:rPr lang="fr-FR" sz="1600"/>
              <a:t>La liste des centres de développement Cisco est donnée ci-dessous :</a:t>
            </a:r>
          </a:p>
          <a:p>
            <a:pPr marL="546100" lvl="1" indent="-193675" rtl="0">
              <a:buSzPct val="90000"/>
              <a:buFont typeface="Arial" panose="020B0604020202020204" pitchFamily="34" charset="0"/>
              <a:buChar char="•"/>
            </a:pPr>
            <a:r>
              <a:rPr lang="fr-FR" sz="1600"/>
              <a:t>Cloud</a:t>
            </a:r>
          </a:p>
          <a:p>
            <a:pPr marL="546100" lvl="1" indent="-193675" rtl="0">
              <a:buSzPct val="90000"/>
              <a:buFont typeface="Arial" panose="020B0604020202020204" pitchFamily="34" charset="0"/>
              <a:buChar char="•"/>
            </a:pPr>
            <a:r>
              <a:rPr lang="fr-FR" sz="1600"/>
              <a:t>Collaboration</a:t>
            </a:r>
          </a:p>
          <a:p>
            <a:pPr marL="546100" lvl="1" indent="-193675" rtl="0">
              <a:buSzPct val="90000"/>
              <a:buFont typeface="Arial" panose="020B0604020202020204" pitchFamily="34" charset="0"/>
              <a:buChar char="•"/>
            </a:pPr>
            <a:r>
              <a:rPr lang="fr-FR" sz="1600"/>
              <a:t>Data center</a:t>
            </a:r>
          </a:p>
          <a:p>
            <a:pPr marL="546100" lvl="1" indent="-193675" rtl="0">
              <a:buSzPct val="90000"/>
              <a:buFont typeface="Arial" panose="020B0604020202020204" pitchFamily="34" charset="0"/>
              <a:buChar char="•"/>
            </a:pPr>
            <a:r>
              <a:rPr lang="fr-FR" sz="1600"/>
              <a:t>Internet des objets (IoT) et informatique de périphérie </a:t>
            </a:r>
          </a:p>
          <a:p>
            <a:pPr marL="546100" indent="-193675" rtl="0">
              <a:spcBef>
                <a:spcPts val="300"/>
              </a:spcBef>
              <a:spcAft>
                <a:spcPts val="300"/>
              </a:spcAft>
              <a:buFont typeface="Arial" panose="020B0604020202020204" pitchFamily="34" charset="0"/>
              <a:buChar char="•"/>
            </a:pPr>
            <a:r>
              <a:rPr lang="fr-FR" sz="1600"/>
              <a:t>Réseau</a:t>
            </a:r>
          </a:p>
          <a:p>
            <a:pPr marL="546100" indent="-193675" rtl="0">
              <a:spcBef>
                <a:spcPts val="300"/>
              </a:spcBef>
              <a:spcAft>
                <a:spcPts val="300"/>
              </a:spcAft>
              <a:buFont typeface="Arial" panose="020B0604020202020204" pitchFamily="34" charset="0"/>
              <a:buChar char="•"/>
            </a:pPr>
            <a:r>
              <a:rPr lang="fr-FR" sz="1600"/>
              <a:t>Sécurité</a:t>
            </a:r>
          </a:p>
          <a:p>
            <a:pPr marL="546100" indent="-193675" rtl="0">
              <a:spcBef>
                <a:spcPts val="300"/>
              </a:spcBef>
              <a:spcAft>
                <a:spcPts val="300"/>
              </a:spcAft>
              <a:buFont typeface="Arial" panose="020B0604020202020204" pitchFamily="34" charset="0"/>
              <a:buChar char="•"/>
            </a:pPr>
            <a:r>
              <a:rPr lang="fr-FR" sz="1600"/>
              <a:t>Sans fil et mobile</a:t>
            </a:r>
          </a:p>
          <a:p>
            <a:pPr marL="541338" indent="-180975" rtl="0">
              <a:spcBef>
                <a:spcPts val="300"/>
              </a:spcBef>
              <a:spcAft>
                <a:spcPts val="300"/>
              </a:spcAft>
              <a:buFont typeface="Arial" panose="020B0604020202020204" pitchFamily="34" charset="0"/>
              <a:buChar char="•"/>
            </a:pPr>
            <a:r>
              <a:rPr lang="fr-FR" sz="1600"/>
              <a:t>Développeurs d'applications</a:t>
            </a:r>
          </a:p>
          <a:p>
            <a:pPr>
              <a:spcBef>
                <a:spcPts val="300"/>
              </a:spcBef>
              <a:spcAft>
                <a:spcPts val="300"/>
              </a:spcAft>
              <a:buFont typeface="Arial" panose="020B0604020202020204" pitchFamily="34" charset="0"/>
              <a:buChar char="•"/>
            </a:pPr>
            <a:endParaRPr lang="en-GB" dirty="0"/>
          </a:p>
          <a:p>
            <a:pPr marL="0" indent="0">
              <a:spcBef>
                <a:spcPts val="300"/>
              </a:spcBef>
              <a:spcAft>
                <a:spcPts val="300"/>
              </a:spcAft>
              <a:buNone/>
            </a:pPr>
            <a:endParaRPr lang="en-US" sz="1600" dirty="0"/>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2342478232"/>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 </a:t>
            </a:r>
            <a:r>
              <a:rPr altLang="en-US" sz="1600" dirty="0"/>
              <a:t/>
            </a:r>
            <a:br>
              <a:rPr altLang="en-US" sz="1600" dirty="0"/>
            </a:br>
            <a:r>
              <a:rPr lang="fr-FR"/>
              <a:t>Moteur de services d'identité Cisco (ISE)</a:t>
            </a:r>
          </a:p>
        </p:txBody>
      </p:sp>
      <p:sp>
        <p:nvSpPr>
          <p:cNvPr id="6" name="Content Placeholder 1"/>
          <p:cNvSpPr>
            <a:spLocks noGrp="1"/>
          </p:cNvSpPr>
          <p:nvPr>
            <p:ph idx="1"/>
          </p:nvPr>
        </p:nvSpPr>
        <p:spPr>
          <a:xfrm>
            <a:off x="144068" y="774519"/>
            <a:ext cx="4283916" cy="531552"/>
          </a:xfrm>
        </p:spPr>
        <p:txBody>
          <a:bodyPr/>
          <a:lstStyle/>
          <a:p>
            <a:pPr marL="0" indent="0" rtl="0">
              <a:spcBef>
                <a:spcPts val="300"/>
              </a:spcBef>
              <a:spcAft>
                <a:spcPts val="300"/>
              </a:spcAft>
              <a:buNone/>
            </a:pPr>
            <a:r>
              <a:rPr lang="fr-FR" sz="1400" b="1" dirty="0"/>
              <a:t>Qu'est-ce que l'ISE ?</a:t>
            </a:r>
          </a:p>
          <a:p>
            <a:pPr marL="177800" indent="-177800" rtl="0">
              <a:spcBef>
                <a:spcPts val="300"/>
              </a:spcBef>
              <a:spcAft>
                <a:spcPts val="300"/>
              </a:spcAft>
              <a:buFont typeface="Arial" pitchFamily="34" charset="0"/>
              <a:buChar char="•"/>
            </a:pPr>
            <a:r>
              <a:rPr lang="fr-FR" sz="1400" dirty="0"/>
              <a:t>Le moteur de services d'identité de Cisco (ISE) fait partie intégrante du portefeuille de sécurité de Cisco.</a:t>
            </a:r>
          </a:p>
          <a:p>
            <a:pPr marL="177800" indent="-177800" rtl="0">
              <a:spcBef>
                <a:spcPts val="300"/>
              </a:spcBef>
              <a:spcAft>
                <a:spcPts val="300"/>
              </a:spcAft>
              <a:buFont typeface="Arial" pitchFamily="34" charset="0"/>
              <a:buChar char="•"/>
            </a:pPr>
            <a:r>
              <a:rPr lang="fr-FR" sz="1400" dirty="0"/>
              <a:t>ISE fournit un moteur basé sur des règles permettant l'accès réseau basé sur des règles aux utilisateurs et aux appareils.</a:t>
            </a:r>
          </a:p>
          <a:p>
            <a:pPr marL="0" indent="0" rtl="0">
              <a:spcBef>
                <a:spcPts val="300"/>
              </a:spcBef>
              <a:spcAft>
                <a:spcPts val="300"/>
              </a:spcAft>
              <a:buNone/>
            </a:pPr>
            <a:r>
              <a:rPr lang="fr-FR" sz="1400" b="1" dirty="0"/>
              <a:t>Architecture</a:t>
            </a:r>
          </a:p>
          <a:p>
            <a:pPr rtl="0">
              <a:spcBef>
                <a:spcPts val="300"/>
              </a:spcBef>
              <a:spcAft>
                <a:spcPts val="300"/>
              </a:spcAft>
              <a:buFont typeface="Arial" panose="020B0604020202020204" pitchFamily="34" charset="0"/>
              <a:buChar char="•"/>
            </a:pPr>
            <a:r>
              <a:rPr lang="fr-FR" sz="1400" dirty="0"/>
              <a:t>L'architecture Cisco ISE se compose de nœuds avec des types de nœuds définis : Administration, Policy Service, Monitoring ou </a:t>
            </a:r>
            <a:r>
              <a:rPr lang="fr-FR" sz="1400" dirty="0" err="1"/>
              <a:t>PxGrid</a:t>
            </a:r>
            <a:r>
              <a:rPr lang="fr-FR" sz="1400" dirty="0"/>
              <a:t>.</a:t>
            </a:r>
          </a:p>
          <a:p>
            <a:pPr rtl="0">
              <a:spcBef>
                <a:spcPts val="300"/>
              </a:spcBef>
              <a:spcAft>
                <a:spcPts val="300"/>
              </a:spcAft>
              <a:buFont typeface="Arial" panose="020B0604020202020204" pitchFamily="34" charset="0"/>
              <a:buChar char="•"/>
            </a:pPr>
            <a:r>
              <a:rPr lang="fr-FR" sz="1400" dirty="0"/>
              <a:t>Les éléments restants de l'architecture incluent les ressources réseau et les points de terminaison, ou les périphériques se connectant au réseau.</a:t>
            </a:r>
          </a:p>
        </p:txBody>
      </p:sp>
      <p:pic>
        <p:nvPicPr>
          <p:cNvPr id="12290"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191217" y="1179461"/>
            <a:ext cx="4878892" cy="2502906"/>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3AF69BC1-C9D0-4BA2-886E-D0A3428CF3B5}"/>
              </a:ext>
            </a:extLst>
          </p:cNvPr>
          <p:cNvSpPr/>
          <p:nvPr/>
        </p:nvSpPr>
        <p:spPr>
          <a:xfrm>
            <a:off x="4312653" y="3774637"/>
            <a:ext cx="4639318" cy="338554"/>
          </a:xfrm>
          <a:prstGeom prst="rect">
            <a:avLst/>
          </a:prstGeom>
        </p:spPr>
        <p:txBody>
          <a:bodyPr wrap="square">
            <a:spAutoFit/>
          </a:bodyPr>
          <a:lstStyle/>
          <a:p>
            <a:pPr algn="ctr" rtl="0"/>
            <a:r>
              <a:rPr lang="fr-FR" sz="1600">
                <a:solidFill>
                  <a:srgbClr val="000000"/>
                </a:solidFill>
                <a:latin typeface="+mn-lt"/>
              </a:rPr>
              <a:t>Aperçu de Cisco ISE</a:t>
            </a:r>
          </a:p>
        </p:txBody>
      </p:sp>
    </p:spTree>
    <p:extLst>
      <p:ext uri="{BB962C8B-B14F-4D97-AF65-F5344CB8AC3E}">
        <p14:creationId xmlns="" xmlns:c="http://schemas.openxmlformats.org/drawingml/2006/chart" xmlns:c15="http://schemas.microsoft.com/office/drawing/2012/chart" xmlns:p14="http://schemas.microsoft.com/office/powerpoint/2010/main" val="452562986"/>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 </a:t>
            </a:r>
            <a:r>
              <a:rPr altLang="en-US" sz="1600" dirty="0"/>
              <a:t/>
            </a:r>
            <a:br>
              <a:rPr altLang="en-US" sz="1600" dirty="0"/>
            </a:br>
            <a:r>
              <a:rPr lang="fr-FR"/>
              <a:t>Moteur de services d'identité Cisco (ISE) (suite)</a:t>
            </a:r>
          </a:p>
        </p:txBody>
      </p:sp>
      <p:sp>
        <p:nvSpPr>
          <p:cNvPr id="6" name="Content Placeholder 5"/>
          <p:cNvSpPr>
            <a:spLocks noGrp="1"/>
          </p:cNvSpPr>
          <p:nvPr>
            <p:ph idx="1"/>
          </p:nvPr>
        </p:nvSpPr>
        <p:spPr>
          <a:xfrm>
            <a:off x="153454" y="829845"/>
            <a:ext cx="8945620" cy="3999146"/>
          </a:xfrm>
        </p:spPr>
        <p:txBody>
          <a:bodyPr/>
          <a:lstStyle/>
          <a:p>
            <a:pPr marL="0" indent="0" rtl="0">
              <a:spcBef>
                <a:spcPts val="300"/>
              </a:spcBef>
              <a:spcAft>
                <a:spcPts val="300"/>
              </a:spcAft>
              <a:buNone/>
            </a:pPr>
            <a:r>
              <a:rPr lang="fr-FR" sz="1600" b="1"/>
              <a:t>Intégrations</a:t>
            </a:r>
          </a:p>
          <a:p>
            <a:pPr rtl="0">
              <a:spcBef>
                <a:spcPts val="300"/>
              </a:spcBef>
              <a:spcAft>
                <a:spcPts val="300"/>
              </a:spcAft>
              <a:buFont typeface="Arial" panose="020B0604020202020204" pitchFamily="34" charset="0"/>
              <a:buChar char="•"/>
            </a:pPr>
            <a:r>
              <a:rPr lang="fr-FR" sz="1600"/>
              <a:t>Cisco ISE s'intègre aux systèmes d'identité pour la gestion des identités, y compris le contrôle d'accès basé sur les rôles (RBAC), l'authentification unique Okta/SAML (SSO), le protocole LDAP (Lightweight Directory Access Protocol) et Active Directory (AD).</a:t>
            </a:r>
          </a:p>
          <a:p>
            <a:pPr marL="0" indent="0">
              <a:spcBef>
                <a:spcPts val="300"/>
              </a:spcBef>
              <a:spcAft>
                <a:spcPts val="300"/>
              </a:spcAft>
              <a:buNone/>
            </a:pPr>
            <a:endParaRPr lang="en-US" sz="1600" dirty="0"/>
          </a:p>
          <a:p>
            <a:pPr marL="0" indent="0" rtl="0">
              <a:spcBef>
                <a:spcPts val="300"/>
              </a:spcBef>
              <a:spcAft>
                <a:spcPts val="300"/>
              </a:spcAft>
              <a:buNone/>
            </a:pPr>
            <a:r>
              <a:rPr lang="fr-FR" sz="1600" b="1"/>
              <a:t>Capacités et cas d'utilisation</a:t>
            </a:r>
          </a:p>
          <a:p>
            <a:pPr rtl="0">
              <a:spcBef>
                <a:spcPts val="300"/>
              </a:spcBef>
              <a:spcAft>
                <a:spcPts val="300"/>
              </a:spcAft>
              <a:buFont typeface="Arial" panose="020B0604020202020204" pitchFamily="34" charset="0"/>
              <a:buChar char="•"/>
            </a:pPr>
            <a:r>
              <a:rPr lang="fr-FR" sz="1600"/>
              <a:t>Les capacités d'ISE peuvent être résumées comme suit :</a:t>
            </a:r>
          </a:p>
          <a:p>
            <a:pPr marL="534988" indent="-179388" rtl="0">
              <a:spcBef>
                <a:spcPts val="300"/>
              </a:spcBef>
              <a:spcAft>
                <a:spcPts val="300"/>
              </a:spcAft>
              <a:buFont typeface="Arial" panose="020B0604020202020204" pitchFamily="34" charset="0"/>
              <a:buChar char="•"/>
            </a:pPr>
            <a:r>
              <a:rPr lang="fr-FR" sz="1600"/>
              <a:t>Visibilité des ressources</a:t>
            </a:r>
          </a:p>
          <a:p>
            <a:pPr marL="534988" indent="-179388" rtl="0">
              <a:spcBef>
                <a:spcPts val="300"/>
              </a:spcBef>
              <a:spcAft>
                <a:spcPts val="300"/>
              </a:spcAft>
              <a:buFont typeface="Arial" panose="020B0604020202020204" pitchFamily="34" charset="0"/>
              <a:buChar char="•"/>
            </a:pPr>
            <a:r>
              <a:rPr lang="fr-FR" sz="1600"/>
              <a:t>Respect des politiques</a:t>
            </a:r>
          </a:p>
          <a:p>
            <a:pPr marL="534988" indent="-179388" rtl="0">
              <a:spcBef>
                <a:spcPts val="300"/>
              </a:spcBef>
              <a:spcAft>
                <a:spcPts val="300"/>
              </a:spcAft>
              <a:buFont typeface="Arial" panose="020B0604020202020204" pitchFamily="34" charset="0"/>
              <a:buChar char="•"/>
            </a:pPr>
            <a:r>
              <a:rPr lang="fr-FR" sz="1600"/>
              <a:t>Accès filaire sécurisé</a:t>
            </a:r>
          </a:p>
          <a:p>
            <a:pPr marL="534988" indent="-179388" rtl="0">
              <a:spcBef>
                <a:spcPts val="300"/>
              </a:spcBef>
              <a:spcAft>
                <a:spcPts val="300"/>
              </a:spcAft>
              <a:buFont typeface="Arial" panose="020B0604020202020204" pitchFamily="34" charset="0"/>
              <a:buChar char="•"/>
            </a:pPr>
            <a:r>
              <a:rPr lang="fr-FR" sz="1600"/>
              <a:t>Segmentation</a:t>
            </a:r>
          </a:p>
          <a:p>
            <a:pPr marL="0" indent="0">
              <a:spcBef>
                <a:spcPts val="300"/>
              </a:spcBef>
              <a:spcAft>
                <a:spcPts val="30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2045297041"/>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 </a:t>
            </a:r>
            <a:r>
              <a:rPr altLang="en-US" sz="1600" dirty="0"/>
              <a:t/>
            </a:r>
            <a:br>
              <a:rPr altLang="en-US" sz="1600" dirty="0"/>
            </a:br>
            <a:r>
              <a:rPr lang="fr-FR"/>
              <a:t>Grille de menaces Cisco</a:t>
            </a:r>
          </a:p>
        </p:txBody>
      </p:sp>
      <p:sp>
        <p:nvSpPr>
          <p:cNvPr id="6" name="Content Placeholder 1"/>
          <p:cNvSpPr>
            <a:spLocks noGrp="1"/>
          </p:cNvSpPr>
          <p:nvPr>
            <p:ph idx="1"/>
          </p:nvPr>
        </p:nvSpPr>
        <p:spPr>
          <a:xfrm>
            <a:off x="152306" y="766281"/>
            <a:ext cx="8737936" cy="590928"/>
          </a:xfrm>
        </p:spPr>
        <p:txBody>
          <a:bodyPr/>
          <a:lstStyle/>
          <a:p>
            <a:pPr marL="0" indent="0" rtl="0">
              <a:spcBef>
                <a:spcPts val="300"/>
              </a:spcBef>
              <a:buNone/>
            </a:pPr>
            <a:r>
              <a:rPr lang="fr-FR" sz="1400" b="1" dirty="0"/>
              <a:t>Qu'est-ce que le Cisco </a:t>
            </a:r>
            <a:r>
              <a:rPr lang="fr-FR" sz="1400" b="1" dirty="0" err="1"/>
              <a:t>Threat</a:t>
            </a:r>
            <a:r>
              <a:rPr lang="fr-FR" sz="1400" b="1" dirty="0"/>
              <a:t> </a:t>
            </a:r>
            <a:r>
              <a:rPr lang="fr-FR" sz="1400" b="1" dirty="0" err="1"/>
              <a:t>Grid</a:t>
            </a:r>
            <a:r>
              <a:rPr lang="fr-FR" sz="1400" b="1" dirty="0"/>
              <a:t> ?</a:t>
            </a:r>
          </a:p>
          <a:p>
            <a:pPr marL="177800" indent="-177800" rtl="0">
              <a:spcBef>
                <a:spcPts val="300"/>
              </a:spcBef>
              <a:buFont typeface="Arial" pitchFamily="34" charset="0"/>
              <a:buChar char="•"/>
            </a:pPr>
            <a:r>
              <a:rPr lang="fr-FR" sz="1400" dirty="0" err="1"/>
              <a:t>Threat</a:t>
            </a:r>
            <a:r>
              <a:rPr lang="fr-FR" sz="1400" dirty="0"/>
              <a:t> </a:t>
            </a:r>
            <a:r>
              <a:rPr lang="fr-FR" sz="1400" dirty="0" err="1"/>
              <a:t>Grid</a:t>
            </a:r>
            <a:r>
              <a:rPr lang="fr-FR" sz="1400" dirty="0"/>
              <a:t> est une plateforme d'analyse des logiciels malveillants qui combine l'analyse statique et dynamique des logiciels malveillants avec des renseignements sur les menaces provenant </a:t>
            </a:r>
          </a:p>
          <a:p>
            <a:pPr marL="0" indent="0" rtl="0">
              <a:spcBef>
                <a:spcPts val="300"/>
              </a:spcBef>
              <a:buNone/>
            </a:pPr>
            <a:r>
              <a:rPr lang="fr-FR" sz="1400" b="1" dirty="0"/>
              <a:t>Avantages et but</a:t>
            </a:r>
          </a:p>
          <a:p>
            <a:pPr rtl="0">
              <a:spcBef>
                <a:spcPts val="300"/>
              </a:spcBef>
              <a:buFont typeface="Arial" panose="020B0604020202020204" pitchFamily="34" charset="0"/>
              <a:buChar char="•"/>
            </a:pPr>
            <a:r>
              <a:rPr lang="fr-FR" sz="1400" dirty="0"/>
              <a:t>Examinez et analysez les menaces potentielles ou les indicateurs de comportement liés à l'activité des logiciels</a:t>
            </a:r>
          </a:p>
          <a:p>
            <a:pPr rtl="0">
              <a:spcBef>
                <a:spcPts val="300"/>
              </a:spcBef>
              <a:buFont typeface="Arial" panose="020B0604020202020204" pitchFamily="34" charset="0"/>
              <a:buChar char="•"/>
            </a:pPr>
            <a:r>
              <a:rPr lang="fr-FR" sz="1400" dirty="0"/>
              <a:t>L'interface utilisateur et les flux de travail de l'API sont conçus pour les analystes du Security Operations Center (SOC), les analystes de logiciels malveillants, les spécialistes de la sécurité et les enquêteurs médico-légaux.</a:t>
            </a:r>
          </a:p>
        </p:txBody>
      </p:sp>
      <p:pic>
        <p:nvPicPr>
          <p:cNvPr id="4"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1383160" y="3172178"/>
            <a:ext cx="5997152" cy="1526612"/>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9232D389-812E-4263-B478-4A6876C41B57}"/>
              </a:ext>
            </a:extLst>
          </p:cNvPr>
          <p:cNvSpPr/>
          <p:nvPr/>
        </p:nvSpPr>
        <p:spPr>
          <a:xfrm>
            <a:off x="2985005" y="4654320"/>
            <a:ext cx="2127955" cy="276999"/>
          </a:xfrm>
          <a:prstGeom prst="rect">
            <a:avLst/>
          </a:prstGeom>
        </p:spPr>
        <p:txBody>
          <a:bodyPr wrap="none">
            <a:spAutoFit/>
          </a:bodyPr>
          <a:lstStyle/>
          <a:p>
            <a:pPr rtl="0"/>
            <a:r>
              <a:rPr lang="fr-FR" sz="1200" dirty="0">
                <a:solidFill>
                  <a:srgbClr val="000000"/>
                </a:solidFill>
                <a:latin typeface="+mn-lt"/>
              </a:rPr>
              <a:t>Aperçu de Cisco </a:t>
            </a:r>
            <a:r>
              <a:rPr lang="fr-FR" sz="1200" dirty="0" err="1">
                <a:solidFill>
                  <a:srgbClr val="000000"/>
                </a:solidFill>
                <a:latin typeface="+mn-lt"/>
              </a:rPr>
              <a:t>Threat</a:t>
            </a:r>
            <a:r>
              <a:rPr lang="fr-FR" sz="1200" dirty="0">
                <a:solidFill>
                  <a:srgbClr val="000000"/>
                </a:solidFill>
                <a:latin typeface="+mn-lt"/>
              </a:rPr>
              <a:t> </a:t>
            </a:r>
            <a:r>
              <a:rPr lang="fr-FR" sz="1200" dirty="0" err="1">
                <a:solidFill>
                  <a:srgbClr val="000000"/>
                </a:solidFill>
                <a:latin typeface="+mn-lt"/>
              </a:rPr>
              <a:t>Grid</a:t>
            </a:r>
            <a:endParaRPr lang="fr-FR" sz="1200" dirty="0">
              <a:solidFill>
                <a:srgbClr val="000000"/>
              </a:solidFill>
              <a:latin typeface="+mn-lt"/>
            </a:endParaRPr>
          </a:p>
        </p:txBody>
      </p:sp>
    </p:spTree>
    <p:extLst>
      <p:ext uri="{BB962C8B-B14F-4D97-AF65-F5344CB8AC3E}">
        <p14:creationId xmlns="" xmlns:c="http://schemas.openxmlformats.org/drawingml/2006/chart" xmlns:c15="http://schemas.microsoft.com/office/drawing/2012/chart" xmlns:p14="http://schemas.microsoft.com/office/powerpoint/2010/main" val="3216352846"/>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 </a:t>
            </a:r>
            <a:r>
              <a:rPr altLang="en-US" sz="1600" dirty="0"/>
              <a:t/>
            </a:r>
            <a:br>
              <a:rPr altLang="en-US" sz="1600" dirty="0"/>
            </a:br>
            <a:r>
              <a:rPr lang="fr-FR"/>
              <a:t>Cisco Threat Grid (suite)</a:t>
            </a:r>
          </a:p>
        </p:txBody>
      </p:sp>
      <p:sp>
        <p:nvSpPr>
          <p:cNvPr id="6" name="Content Placeholder 5"/>
          <p:cNvSpPr>
            <a:spLocks noGrp="1"/>
          </p:cNvSpPr>
          <p:nvPr>
            <p:ph idx="1"/>
          </p:nvPr>
        </p:nvSpPr>
        <p:spPr>
          <a:xfrm>
            <a:off x="152305" y="758042"/>
            <a:ext cx="8942267" cy="3832892"/>
          </a:xfrm>
        </p:spPr>
        <p:txBody>
          <a:bodyPr/>
          <a:lstStyle/>
          <a:p>
            <a:pPr marL="0" indent="0" rtl="0">
              <a:spcBef>
                <a:spcPts val="300"/>
              </a:spcBef>
              <a:spcAft>
                <a:spcPts val="300"/>
              </a:spcAft>
              <a:buNone/>
            </a:pPr>
            <a:r>
              <a:rPr lang="fr-FR" sz="1600" b="1"/>
              <a:t>Intégrations</a:t>
            </a:r>
          </a:p>
          <a:p>
            <a:pPr rtl="0">
              <a:spcBef>
                <a:spcPts val="300"/>
              </a:spcBef>
              <a:spcAft>
                <a:spcPts val="300"/>
              </a:spcAft>
              <a:buFont typeface="Arial" panose="020B0604020202020204" pitchFamily="34" charset="0"/>
              <a:buChar char="•"/>
            </a:pPr>
            <a:r>
              <a:rPr lang="fr-FR" sz="1600"/>
              <a:t>Threat Grid est également disponible grâce à des intégrations avec d'autres produits Cisco Security, tels que Advanced Malware Protection, pare-feu de nouvelle génération et Cisco ASA avec FirePower Services. </a:t>
            </a:r>
          </a:p>
          <a:p>
            <a:pPr marL="0" indent="0" rtl="0">
              <a:spcBef>
                <a:spcPts val="300"/>
              </a:spcBef>
              <a:spcAft>
                <a:spcPts val="300"/>
              </a:spcAft>
              <a:buNone/>
            </a:pPr>
            <a:r>
              <a:rPr lang="fr-FR" sz="1600" b="1"/>
              <a:t>Environnement et échelle</a:t>
            </a:r>
          </a:p>
          <a:p>
            <a:pPr rtl="0">
              <a:spcBef>
                <a:spcPts val="300"/>
              </a:spcBef>
              <a:spcAft>
                <a:spcPts val="300"/>
              </a:spcAft>
              <a:buFont typeface="Arial" panose="020B0604020202020204" pitchFamily="34" charset="0"/>
              <a:buChar char="•"/>
            </a:pPr>
            <a:r>
              <a:rPr lang="fr-FR" sz="1600"/>
              <a:t>La licence d'abonnement de contenu a la capacité d'échantillonner et d'analyser entre 500 et 10 000 échantillons par jour.</a:t>
            </a:r>
          </a:p>
          <a:p>
            <a:pPr marL="0" indent="0" rtl="0">
              <a:spcBef>
                <a:spcPts val="300"/>
              </a:spcBef>
              <a:spcAft>
                <a:spcPts val="300"/>
              </a:spcAft>
              <a:buNone/>
            </a:pPr>
            <a:r>
              <a:rPr lang="fr-FR" sz="1600" b="1"/>
              <a:t>Fonctionnalités</a:t>
            </a:r>
          </a:p>
          <a:p>
            <a:pPr rtl="0">
              <a:spcBef>
                <a:spcPts val="300"/>
              </a:spcBef>
              <a:spcAft>
                <a:spcPts val="300"/>
              </a:spcAft>
              <a:buFont typeface="Arial" panose="020B0604020202020204" pitchFamily="34" charset="0"/>
              <a:buChar char="•"/>
            </a:pPr>
            <a:r>
              <a:rPr lang="fr-FR" sz="1600"/>
              <a:t>Threat Grid offre des fonctionnalités d'analyse des logiciels</a:t>
            </a:r>
          </a:p>
          <a:p>
            <a:pPr marL="534988" indent="-179388" rtl="0">
              <a:spcBef>
                <a:spcPts val="300"/>
              </a:spcBef>
              <a:spcAft>
                <a:spcPts val="300"/>
              </a:spcAft>
              <a:buFont typeface="Arial" panose="020B0604020202020204" pitchFamily="34" charset="0"/>
              <a:buChar char="•"/>
            </a:pPr>
            <a:r>
              <a:rPr lang="fr-FR" sz="1600" b="1"/>
              <a:t>Analyse statique</a:t>
            </a:r>
            <a:r>
              <a:rPr lang="fr-FR" sz="1600"/>
              <a:t> - fournit des informations d'identification sur le fichier, les en-têtes de fichier et son contenu.</a:t>
            </a:r>
          </a:p>
          <a:p>
            <a:pPr marL="534988" indent="-179388" rtl="0">
              <a:spcBef>
                <a:spcPts val="300"/>
              </a:spcBef>
              <a:spcAft>
                <a:spcPts val="300"/>
              </a:spcAft>
              <a:buFont typeface="Arial" panose="020B0604020202020204" pitchFamily="34" charset="0"/>
              <a:buChar char="•"/>
            </a:pPr>
            <a:r>
              <a:rPr lang="fr-FR" sz="1600" b="1"/>
              <a:t>Analyse dynamique</a:t>
            </a:r>
            <a:r>
              <a:rPr lang="fr-FR" sz="1600"/>
              <a:t> -</a:t>
            </a:r>
            <a:r>
              <a:rPr lang="fr-FR" sz="1600" b="1"/>
              <a:t> </a:t>
            </a:r>
            <a:r>
              <a:rPr lang="fr-FR" sz="1600"/>
              <a:t>exécute le logiciel malveillant dans un environnement virtuel sûr et spécialisé appelé « boîte à gants ».</a:t>
            </a:r>
          </a:p>
          <a:p>
            <a:pPr>
              <a:spcBef>
                <a:spcPts val="200"/>
              </a:spcBef>
              <a:spcAft>
                <a:spcPts val="200"/>
              </a:spcAft>
              <a:buFont typeface="Arial" panose="020B0604020202020204" pitchFamily="34" charset="0"/>
              <a:buChar char="•"/>
            </a:pPr>
            <a:endParaRPr lang="en-US" sz="1600" dirty="0"/>
          </a:p>
          <a:p>
            <a:pPr>
              <a:spcBef>
                <a:spcPts val="200"/>
              </a:spcBef>
              <a:spcAft>
                <a:spcPts val="200"/>
              </a:spcAft>
              <a:buFont typeface="Arial" panose="020B0604020202020204" pitchFamily="34" charset="0"/>
              <a:buChar char="•"/>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411067948"/>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 </a:t>
            </a:r>
            <a:r>
              <a:rPr altLang="en-US" sz="1600" dirty="0"/>
              <a:t/>
            </a:r>
            <a:br>
              <a:rPr altLang="en-US" sz="1600" dirty="0"/>
            </a:br>
            <a:r>
              <a:rPr lang="fr-FR"/>
              <a:t>Cisco Umbrella</a:t>
            </a:r>
          </a:p>
        </p:txBody>
      </p:sp>
      <p:sp>
        <p:nvSpPr>
          <p:cNvPr id="6" name="Content Placeholder 1"/>
          <p:cNvSpPr>
            <a:spLocks noGrp="1"/>
          </p:cNvSpPr>
          <p:nvPr>
            <p:ph idx="1"/>
          </p:nvPr>
        </p:nvSpPr>
        <p:spPr>
          <a:xfrm>
            <a:off x="144068" y="807997"/>
            <a:ext cx="4427932" cy="3821667"/>
          </a:xfrm>
        </p:spPr>
        <p:txBody>
          <a:bodyPr/>
          <a:lstStyle/>
          <a:p>
            <a:pPr marL="0" indent="0" rtl="0">
              <a:spcBef>
                <a:spcPts val="300"/>
              </a:spcBef>
              <a:spcAft>
                <a:spcPts val="300"/>
              </a:spcAft>
              <a:buNone/>
            </a:pPr>
            <a:r>
              <a:rPr lang="fr-FR" sz="1400" b="1" dirty="0"/>
              <a:t>Qu'est-ce que Cisco </a:t>
            </a:r>
            <a:r>
              <a:rPr lang="fr-FR" sz="1400" b="1" dirty="0" err="1"/>
              <a:t>Umbrella</a:t>
            </a:r>
            <a:r>
              <a:rPr lang="fr-FR" sz="1400" b="1" dirty="0"/>
              <a:t> ?</a:t>
            </a:r>
          </a:p>
          <a:p>
            <a:pPr marL="177800" indent="-177800" rtl="0">
              <a:spcBef>
                <a:spcPts val="300"/>
              </a:spcBef>
              <a:spcAft>
                <a:spcPts val="300"/>
              </a:spcAft>
              <a:buFont typeface="Arial" pitchFamily="34" charset="0"/>
              <a:buChar char="•"/>
            </a:pPr>
            <a:r>
              <a:rPr lang="fr-FR" sz="1400" dirty="0" err="1"/>
              <a:t>Umbrella</a:t>
            </a:r>
            <a:r>
              <a:rPr lang="fr-FR" sz="1400" dirty="0"/>
              <a:t> utilise des serveurs de noms de domaine (DNS) pour renforcer la sécurité sur le réseau.</a:t>
            </a:r>
          </a:p>
          <a:p>
            <a:pPr marL="177800" indent="-177800" rtl="0">
              <a:spcBef>
                <a:spcPts val="300"/>
              </a:spcBef>
              <a:spcAft>
                <a:spcPts val="300"/>
              </a:spcAft>
              <a:buFont typeface="Arial" pitchFamily="34" charset="0"/>
              <a:buChar char="•"/>
            </a:pPr>
            <a:r>
              <a:rPr lang="fr-FR" sz="1400" dirty="0" err="1"/>
              <a:t>Umbrella</a:t>
            </a:r>
            <a:r>
              <a:rPr lang="fr-FR" sz="1400" dirty="0"/>
              <a:t> bloque l'accès aux domaines, URL, adresses IP et fichiers malveillants.</a:t>
            </a:r>
          </a:p>
          <a:p>
            <a:pPr marL="0" indent="0" rtl="0">
              <a:spcBef>
                <a:spcPts val="300"/>
              </a:spcBef>
              <a:spcAft>
                <a:spcPts val="300"/>
              </a:spcAft>
              <a:buNone/>
            </a:pPr>
            <a:r>
              <a:rPr lang="fr-FR" sz="1400" b="1" dirty="0"/>
              <a:t>Architecture</a:t>
            </a:r>
          </a:p>
          <a:p>
            <a:pPr rtl="0">
              <a:spcBef>
                <a:spcPts val="300"/>
              </a:spcBef>
              <a:spcAft>
                <a:spcPts val="300"/>
              </a:spcAft>
              <a:buFont typeface="Arial" panose="020B0604020202020204" pitchFamily="34" charset="0"/>
              <a:buChar char="•"/>
            </a:pPr>
            <a:r>
              <a:rPr lang="fr-FR" sz="1400" dirty="0"/>
              <a:t>Les API et l'architecture pilotée par les données constituent la base du service </a:t>
            </a:r>
            <a:r>
              <a:rPr lang="fr-FR" sz="1400" dirty="0" err="1"/>
              <a:t>Umbrella</a:t>
            </a:r>
            <a:r>
              <a:rPr lang="fr-FR" sz="1400" dirty="0"/>
              <a:t>. Il y a quelques API à utiliser avec Cisco </a:t>
            </a:r>
            <a:r>
              <a:rPr lang="fr-FR" sz="1400" dirty="0" err="1"/>
              <a:t>Umbrella</a:t>
            </a:r>
            <a:r>
              <a:rPr lang="fr-FR" sz="1400" dirty="0"/>
              <a:t> :</a:t>
            </a:r>
          </a:p>
          <a:p>
            <a:pPr marL="361950" indent="-180975" rtl="0">
              <a:spcBef>
                <a:spcPts val="300"/>
              </a:spcBef>
              <a:spcAft>
                <a:spcPts val="300"/>
              </a:spcAft>
              <a:buFont typeface="Arial" panose="020B0604020202020204" pitchFamily="34" charset="0"/>
              <a:buChar char="•"/>
            </a:pPr>
            <a:r>
              <a:rPr lang="fr-FR" sz="1400" b="1" dirty="0" err="1"/>
              <a:t>Enforcement</a:t>
            </a:r>
            <a:r>
              <a:rPr lang="fr-FR" sz="1400" b="1" dirty="0"/>
              <a:t> API</a:t>
            </a:r>
          </a:p>
          <a:p>
            <a:pPr marL="361950" indent="-180975" rtl="0">
              <a:spcBef>
                <a:spcPts val="300"/>
              </a:spcBef>
              <a:spcAft>
                <a:spcPts val="300"/>
              </a:spcAft>
              <a:buFont typeface="Arial" panose="020B0604020202020204" pitchFamily="34" charset="0"/>
              <a:buChar char="•"/>
            </a:pPr>
            <a:r>
              <a:rPr lang="fr-FR" sz="1400" b="1" dirty="0"/>
              <a:t>Network </a:t>
            </a:r>
            <a:r>
              <a:rPr lang="fr-FR" sz="1400" b="1" dirty="0" err="1"/>
              <a:t>Devices</a:t>
            </a:r>
            <a:r>
              <a:rPr lang="fr-FR" sz="1400" b="1" dirty="0"/>
              <a:t> API</a:t>
            </a:r>
            <a:r>
              <a:rPr lang="fr-FR" sz="1400" dirty="0"/>
              <a:t> </a:t>
            </a:r>
          </a:p>
          <a:p>
            <a:pPr marL="361950" indent="-180975" rtl="0">
              <a:spcBef>
                <a:spcPts val="300"/>
              </a:spcBef>
              <a:spcAft>
                <a:spcPts val="300"/>
              </a:spcAft>
              <a:buFont typeface="Arial" panose="020B0604020202020204" pitchFamily="34" charset="0"/>
              <a:buChar char="•"/>
            </a:pPr>
            <a:r>
              <a:rPr lang="fr-FR" sz="1400" b="1" dirty="0" err="1"/>
              <a:t>Investigate</a:t>
            </a:r>
            <a:r>
              <a:rPr lang="fr-FR" sz="1400" b="1" dirty="0"/>
              <a:t> API</a:t>
            </a:r>
            <a:r>
              <a:rPr lang="fr-FR" sz="1400" dirty="0"/>
              <a:t> </a:t>
            </a:r>
          </a:p>
          <a:p>
            <a:pPr marL="361950" indent="-180975" rtl="0">
              <a:spcBef>
                <a:spcPts val="300"/>
              </a:spcBef>
              <a:spcAft>
                <a:spcPts val="300"/>
              </a:spcAft>
              <a:buFont typeface="Arial" panose="020B0604020202020204" pitchFamily="34" charset="0"/>
              <a:buChar char="•"/>
            </a:pPr>
            <a:r>
              <a:rPr lang="fr-FR" sz="1400" b="1" dirty="0" err="1"/>
              <a:t>Reporting</a:t>
            </a:r>
            <a:r>
              <a:rPr lang="fr-FR" sz="1400" b="1" dirty="0"/>
              <a:t> API</a:t>
            </a:r>
          </a:p>
        </p:txBody>
      </p:sp>
      <p:pic>
        <p:nvPicPr>
          <p:cNvPr id="14338"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518330" y="954336"/>
            <a:ext cx="4374552" cy="3119508"/>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CC99E608-2D10-4457-A6C3-D5637C0B73FA}"/>
              </a:ext>
            </a:extLst>
          </p:cNvPr>
          <p:cNvSpPr/>
          <p:nvPr/>
        </p:nvSpPr>
        <p:spPr>
          <a:xfrm>
            <a:off x="4518330" y="4141511"/>
            <a:ext cx="4374552" cy="338554"/>
          </a:xfrm>
          <a:prstGeom prst="rect">
            <a:avLst/>
          </a:prstGeom>
        </p:spPr>
        <p:txBody>
          <a:bodyPr wrap="square">
            <a:spAutoFit/>
          </a:bodyPr>
          <a:lstStyle/>
          <a:p>
            <a:pPr algn="ctr" rtl="0"/>
            <a:r>
              <a:rPr lang="fr-FR" sz="1600">
                <a:solidFill>
                  <a:srgbClr val="000000"/>
                </a:solidFill>
                <a:latin typeface="+mn-lt"/>
              </a:rPr>
              <a:t>Aperçu de Cisco Umbrella</a:t>
            </a:r>
          </a:p>
        </p:txBody>
      </p:sp>
    </p:spTree>
    <p:extLst>
      <p:ext uri="{BB962C8B-B14F-4D97-AF65-F5344CB8AC3E}">
        <p14:creationId xmlns="" xmlns:c="http://schemas.openxmlformats.org/drawingml/2006/chart" xmlns:c15="http://schemas.microsoft.com/office/drawing/2012/chart" xmlns:p14="http://schemas.microsoft.com/office/powerpoint/2010/main" val="1833097914"/>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Plateformes de sécurité Cisco</a:t>
            </a:r>
            <a:r>
              <a:rPr altLang="en-US" sz="1600" dirty="0"/>
              <a:t/>
            </a:r>
            <a:br>
              <a:rPr altLang="en-US" sz="1600" dirty="0"/>
            </a:br>
            <a:r>
              <a:rPr lang="fr-FR"/>
              <a:t>Cisco Umbrella (suite)</a:t>
            </a:r>
          </a:p>
        </p:txBody>
      </p:sp>
      <p:sp>
        <p:nvSpPr>
          <p:cNvPr id="6" name="Content Placeholder 5"/>
          <p:cNvSpPr>
            <a:spLocks noGrp="1"/>
          </p:cNvSpPr>
          <p:nvPr>
            <p:ph idx="1"/>
          </p:nvPr>
        </p:nvSpPr>
        <p:spPr>
          <a:xfrm>
            <a:off x="144069" y="725091"/>
            <a:ext cx="8843412" cy="3821016"/>
          </a:xfrm>
        </p:spPr>
        <p:txBody>
          <a:bodyPr/>
          <a:lstStyle/>
          <a:p>
            <a:pPr marL="0" indent="0" rtl="0">
              <a:spcBef>
                <a:spcPts val="300"/>
              </a:spcBef>
              <a:spcAft>
                <a:spcPts val="300"/>
              </a:spcAft>
              <a:buNone/>
            </a:pPr>
            <a:r>
              <a:rPr lang="fr-FR" sz="1400" b="1" dirty="0"/>
              <a:t>Intégrations</a:t>
            </a:r>
          </a:p>
          <a:p>
            <a:pPr rtl="0">
              <a:spcBef>
                <a:spcPts val="300"/>
              </a:spcBef>
              <a:spcAft>
                <a:spcPts val="300"/>
              </a:spcAft>
              <a:buFont typeface="Arial" panose="020B0604020202020204" pitchFamily="34" charset="0"/>
              <a:buChar char="•"/>
            </a:pPr>
            <a:r>
              <a:rPr lang="fr-FR" sz="1400" dirty="0"/>
              <a:t>Vous pouvez intégrer </a:t>
            </a:r>
            <a:r>
              <a:rPr lang="fr-FR" sz="1400" dirty="0" err="1"/>
              <a:t>Meraki</a:t>
            </a:r>
            <a:r>
              <a:rPr lang="fr-FR" sz="1400" dirty="0"/>
              <a:t> MR et </a:t>
            </a:r>
            <a:r>
              <a:rPr lang="fr-FR" sz="1400" dirty="0" err="1"/>
              <a:t>Umbrella</a:t>
            </a:r>
            <a:r>
              <a:rPr lang="fr-FR" sz="1400" dirty="0"/>
              <a:t> pour les cas d'utilisation de protection sans fil.</a:t>
            </a:r>
          </a:p>
          <a:p>
            <a:pPr rtl="0">
              <a:spcBef>
                <a:spcPts val="300"/>
              </a:spcBef>
              <a:spcAft>
                <a:spcPts val="300"/>
              </a:spcAft>
              <a:buFont typeface="Arial" panose="020B0604020202020204" pitchFamily="34" charset="0"/>
              <a:buChar char="•"/>
            </a:pPr>
            <a:r>
              <a:rPr lang="fr-FR" sz="1400" dirty="0"/>
              <a:t>Utilisez l'API </a:t>
            </a:r>
            <a:r>
              <a:rPr lang="fr-FR" sz="1400" dirty="0" err="1"/>
              <a:t>Umbrella</a:t>
            </a:r>
            <a:r>
              <a:rPr lang="fr-FR" sz="1400" dirty="0"/>
              <a:t> </a:t>
            </a:r>
            <a:r>
              <a:rPr lang="fr-FR" sz="1400" dirty="0" err="1"/>
              <a:t>Enforcement</a:t>
            </a:r>
            <a:r>
              <a:rPr lang="fr-FR" sz="1400" dirty="0"/>
              <a:t> pour effectuer des actions sur une demande de domaine, ou utilisez l'API </a:t>
            </a:r>
            <a:r>
              <a:rPr lang="fr-FR" sz="1400" dirty="0" err="1"/>
              <a:t>Umbrella</a:t>
            </a:r>
            <a:r>
              <a:rPr lang="fr-FR" sz="1400" dirty="0"/>
              <a:t> Investiguer pour extraire des données de renseignements sur les menaces par programme. </a:t>
            </a:r>
          </a:p>
          <a:p>
            <a:pPr marL="0" indent="0" rtl="0">
              <a:spcBef>
                <a:spcPts val="300"/>
              </a:spcBef>
              <a:spcAft>
                <a:spcPts val="300"/>
              </a:spcAft>
              <a:buNone/>
            </a:pPr>
            <a:r>
              <a:rPr lang="fr-FR" sz="1400" b="1" dirty="0"/>
              <a:t>Environnement et échelle</a:t>
            </a:r>
          </a:p>
          <a:p>
            <a:pPr rtl="0">
              <a:spcBef>
                <a:spcPts val="300"/>
              </a:spcBef>
              <a:spcAft>
                <a:spcPts val="300"/>
              </a:spcAft>
              <a:buFont typeface="Arial" panose="020B0604020202020204" pitchFamily="34" charset="0"/>
              <a:buChar char="•"/>
            </a:pPr>
            <a:r>
              <a:rPr lang="fr-FR" sz="1400" dirty="0"/>
              <a:t>Le parapluie est utilisé dans les grands détaillants, les grands hôpitaux et les campus universitaires.  Il peut protéger des centaines, des milliers ou des dizaines de milliers de terminaux.</a:t>
            </a:r>
          </a:p>
          <a:p>
            <a:pPr marL="0" indent="0" rtl="0">
              <a:spcBef>
                <a:spcPts val="300"/>
              </a:spcBef>
              <a:spcAft>
                <a:spcPts val="300"/>
              </a:spcAft>
              <a:buNone/>
            </a:pPr>
            <a:r>
              <a:rPr lang="fr-FR" sz="1400" b="1" dirty="0"/>
              <a:t>Fonctionnalités</a:t>
            </a:r>
          </a:p>
          <a:p>
            <a:pPr rtl="0">
              <a:spcBef>
                <a:spcPts val="300"/>
              </a:spcBef>
              <a:spcAft>
                <a:spcPts val="300"/>
              </a:spcAft>
              <a:buFont typeface="Arial" panose="020B0604020202020204" pitchFamily="34" charset="0"/>
              <a:buChar char="•"/>
            </a:pPr>
            <a:r>
              <a:rPr lang="fr-FR" sz="1400" dirty="0"/>
              <a:t>Les capacités de protection du parapluie comprennent :</a:t>
            </a:r>
          </a:p>
          <a:p>
            <a:pPr lvl="1" rtl="0">
              <a:buFont typeface="Arial" panose="020B0604020202020204" pitchFamily="34" charset="0"/>
              <a:buChar char="•"/>
            </a:pPr>
            <a:r>
              <a:rPr lang="fr-FR" dirty="0"/>
              <a:t>Protection </a:t>
            </a:r>
            <a:r>
              <a:rPr lang="fr-FR" dirty="0" err="1"/>
              <a:t>Wi-Fi</a:t>
            </a:r>
            <a:r>
              <a:rPr lang="fr-FR" dirty="0"/>
              <a:t> lorsque les invités sont sur votre réseau</a:t>
            </a:r>
          </a:p>
          <a:p>
            <a:pPr lvl="1" rtl="0">
              <a:buFont typeface="Arial" panose="020B0604020202020204" pitchFamily="34" charset="0"/>
              <a:buChar char="•"/>
            </a:pPr>
            <a:r>
              <a:rPr lang="fr-FR" dirty="0"/>
              <a:t>Blocage d'application sélectionné</a:t>
            </a:r>
          </a:p>
          <a:p>
            <a:pPr lvl="1" rtl="0">
              <a:buFont typeface="Arial" panose="020B0604020202020204" pitchFamily="34" charset="0"/>
              <a:buChar char="•"/>
            </a:pPr>
            <a:r>
              <a:rPr lang="fr-FR" dirty="0"/>
              <a:t>Sécurité des points de terminaison pour les périphériques hors réseau (non sur VPN)</a:t>
            </a:r>
          </a:p>
          <a:p>
            <a:pPr lvl="1" rtl="0">
              <a:buFont typeface="Arial" panose="020B0604020202020204" pitchFamily="34" charset="0"/>
              <a:buChar char="•"/>
            </a:pPr>
            <a:r>
              <a:rPr lang="fr-FR" dirty="0"/>
              <a:t>Filtrage web</a:t>
            </a:r>
          </a:p>
          <a:p>
            <a:pPr marL="0" indent="0">
              <a:spcBef>
                <a:spcPts val="300"/>
              </a:spcBef>
              <a:spcAft>
                <a:spcPts val="30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393929554"/>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300" y="1378534"/>
            <a:ext cx="8231464" cy="1802391"/>
          </a:xfrm>
        </p:spPr>
        <p:txBody>
          <a:bodyPr/>
          <a:lstStyle/>
          <a:p>
            <a:pPr rtl="0"/>
            <a:r>
              <a:rPr lang="fr-FR">
                <a:solidFill>
                  <a:schemeClr val="accent5">
                    <a:lumMod val="40000"/>
                    <a:lumOff val="60000"/>
                  </a:schemeClr>
                </a:solidFill>
              </a:rPr>
              <a:t>8.8 Résumé des plates-formes et du développement de Cisco</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2065936029"/>
      </p:ext>
    </p:extLst>
  </p:cSld>
  <p:clrMapOvr>
    <a:masterClrMapping/>
  </p:clrMapOvr>
  <p:transition spd="slow">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77018"/>
            <a:ext cx="8896431" cy="873007"/>
          </a:xfrm>
        </p:spPr>
        <p:txBody>
          <a:bodyPr/>
          <a:lstStyle/>
          <a:p>
            <a:pPr rtl="0"/>
            <a:r>
              <a:rPr lang="fr-FR" sz="1600"/>
              <a:t>Résumé des plates-formes et du développement de Cisco</a:t>
            </a:r>
            <a:r>
              <a:rPr altLang="en-US" sz="1600" dirty="0"/>
              <a:t/>
            </a:r>
            <a:br>
              <a:rPr altLang="en-US" sz="1600" dirty="0"/>
            </a:br>
            <a:r>
              <a:rPr lang="fr-FR"/>
              <a:t>Qu'ai-je appris dans ce module ?</a:t>
            </a:r>
          </a:p>
        </p:txBody>
      </p:sp>
      <p:sp>
        <p:nvSpPr>
          <p:cNvPr id="6" name="Content Placeholder 5"/>
          <p:cNvSpPr>
            <a:spLocks noGrp="1"/>
          </p:cNvSpPr>
          <p:nvPr>
            <p:ph idx="1"/>
          </p:nvPr>
        </p:nvSpPr>
        <p:spPr>
          <a:xfrm>
            <a:off x="144068" y="889966"/>
            <a:ext cx="8774301" cy="3500388"/>
          </a:xfrm>
        </p:spPr>
        <p:txBody>
          <a:bodyPr/>
          <a:lstStyle/>
          <a:p>
            <a:pPr rtl="0">
              <a:buFont typeface="Arial" pitchFamily="34" charset="0"/>
              <a:buChar char="•"/>
            </a:pPr>
            <a:r>
              <a:rPr lang="fr-FR" sz="1400" dirty="0"/>
              <a:t>Pour trier les offres de développeurs Cisco, </a:t>
            </a:r>
            <a:r>
              <a:rPr lang="fr-FR" sz="1400" dirty="0" err="1"/>
              <a:t>DevNet</a:t>
            </a:r>
            <a:r>
              <a:rPr lang="fr-FR" sz="1400" dirty="0"/>
              <a:t> crée des centres de développement pour chaque groupe technologique.</a:t>
            </a:r>
          </a:p>
          <a:p>
            <a:pPr rtl="0">
              <a:buFont typeface="Arial" pitchFamily="34" charset="0"/>
              <a:buChar char="•"/>
            </a:pPr>
            <a:r>
              <a:rPr lang="fr-FR" sz="1400" dirty="0"/>
              <a:t>Les centres de développement Cisco comprennent : </a:t>
            </a:r>
            <a:r>
              <a:rPr lang="fr-FR" sz="1400" dirty="0" err="1"/>
              <a:t>Unified</a:t>
            </a:r>
            <a:r>
              <a:rPr lang="fr-FR" sz="1400" dirty="0"/>
              <a:t> Communications Manager, Cloud, Collaboration, Data center, Internet of </a:t>
            </a:r>
            <a:r>
              <a:rPr lang="fr-FR" sz="1400" dirty="0" err="1"/>
              <a:t>Things</a:t>
            </a:r>
            <a:r>
              <a:rPr lang="fr-FR" sz="1400" dirty="0"/>
              <a:t> (</a:t>
            </a:r>
            <a:r>
              <a:rPr lang="fr-FR" sz="1400" dirty="0" err="1"/>
              <a:t>IoT</a:t>
            </a:r>
            <a:r>
              <a:rPr lang="fr-FR" sz="1400" dirty="0"/>
              <a:t>) et </a:t>
            </a:r>
            <a:r>
              <a:rPr lang="fr-FR" sz="1400" dirty="0" err="1"/>
              <a:t>Edge</a:t>
            </a:r>
            <a:r>
              <a:rPr lang="fr-FR" sz="1400" dirty="0"/>
              <a:t> </a:t>
            </a:r>
            <a:r>
              <a:rPr lang="fr-FR" sz="1400" dirty="0" err="1"/>
              <a:t>Computing</a:t>
            </a:r>
            <a:r>
              <a:rPr lang="fr-FR" sz="1400" dirty="0"/>
              <a:t>, Mise en réseau, Sécurité, Sans fil et mobile, et les développeurs d'applications.</a:t>
            </a:r>
          </a:p>
          <a:p>
            <a:pPr rtl="0">
              <a:buFont typeface="Arial" pitchFamily="34" charset="0"/>
              <a:buChar char="•"/>
            </a:pPr>
            <a:r>
              <a:rPr lang="fr-FR" sz="1400" dirty="0"/>
              <a:t>Le kit de développement logiciel (SDK) contient un ensemble d'outils de développement logiciel intégrés pour le développement d'applications pour un périphérique ou un système spécifique.</a:t>
            </a:r>
          </a:p>
          <a:p>
            <a:pPr rtl="0">
              <a:buFont typeface="Arial" pitchFamily="34" charset="0"/>
              <a:buChar char="•"/>
            </a:pPr>
            <a:r>
              <a:rPr lang="fr-FR" sz="1400" dirty="0"/>
              <a:t>La </a:t>
            </a:r>
            <a:r>
              <a:rPr lang="fr-FR" sz="1400" dirty="0" err="1"/>
              <a:t>programmabilité</a:t>
            </a:r>
            <a:r>
              <a:rPr lang="fr-FR" sz="1400" dirty="0"/>
              <a:t> pilotée par un modèle hérite de la puissance des modèles. Il existe deux types de modèles YANG, ouverts et natifs. </a:t>
            </a:r>
          </a:p>
          <a:p>
            <a:pPr rtl="0">
              <a:buFont typeface="Arial" pitchFamily="34" charset="0"/>
              <a:buChar char="•"/>
            </a:pPr>
            <a:r>
              <a:rPr lang="fr-FR" sz="1400" dirty="0"/>
              <a:t>Network Configuration (NETCONF) est un protocole conçu pour installer, manipuler et supprimer la configuration des périphériques réseau.</a:t>
            </a:r>
          </a:p>
          <a:p>
            <a:pPr rtl="0">
              <a:buFont typeface="Arial" pitchFamily="34" charset="0"/>
              <a:buChar char="•"/>
            </a:pPr>
            <a:r>
              <a:rPr lang="fr-FR" sz="1400" dirty="0"/>
              <a:t>L'automatisation du réseau est utilisée pour diverses tâches courantes dans une organisation.</a:t>
            </a:r>
          </a:p>
          <a:p>
            <a:pPr>
              <a:buNone/>
            </a:pPr>
            <a:endParaRPr lang="en-GB" sz="1600" dirty="0"/>
          </a:p>
          <a:p>
            <a:pPr>
              <a:buNone/>
            </a:pPr>
            <a:endParaRPr lang="en-GB" sz="1600" dirty="0"/>
          </a:p>
          <a:p>
            <a:pPr>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1304700059"/>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77018"/>
            <a:ext cx="8896431" cy="873007"/>
          </a:xfrm>
        </p:spPr>
        <p:txBody>
          <a:bodyPr/>
          <a:lstStyle/>
          <a:p>
            <a:pPr rtl="0"/>
            <a:r>
              <a:rPr lang="fr-FR" sz="1600"/>
              <a:t>Résumé des plates-formes et du développement de Cisco</a:t>
            </a:r>
            <a:r>
              <a:rPr altLang="en-US" sz="1600" dirty="0"/>
              <a:t/>
            </a:r>
            <a:br>
              <a:rPr altLang="en-US" sz="1600" dirty="0"/>
            </a:br>
            <a:r>
              <a:rPr lang="fr-FR"/>
              <a:t>Qu'ai-je appris dans ce module ? (suite)</a:t>
            </a:r>
          </a:p>
        </p:txBody>
      </p:sp>
      <p:sp>
        <p:nvSpPr>
          <p:cNvPr id="6" name="Content Placeholder 5"/>
          <p:cNvSpPr>
            <a:spLocks noGrp="1"/>
          </p:cNvSpPr>
          <p:nvPr>
            <p:ph idx="1"/>
          </p:nvPr>
        </p:nvSpPr>
        <p:spPr>
          <a:xfrm>
            <a:off x="144068" y="859459"/>
            <a:ext cx="8774301" cy="3500388"/>
          </a:xfrm>
        </p:spPr>
        <p:txBody>
          <a:bodyPr/>
          <a:lstStyle/>
          <a:p>
            <a:pPr rtl="0">
              <a:buFont typeface="Arial" pitchFamily="34" charset="0"/>
              <a:buChar char="•"/>
            </a:pPr>
            <a:r>
              <a:rPr lang="fr-FR" sz="1400" dirty="0" err="1"/>
              <a:t>Internetwork</a:t>
            </a:r>
            <a:r>
              <a:rPr lang="fr-FR" sz="1400" dirty="0"/>
              <a:t> Operating System (IOS) était le système d'exploitation d'origine et IOS-XE est la plate-forme programmable de nouvelle génération.</a:t>
            </a:r>
          </a:p>
          <a:p>
            <a:pPr rtl="0">
              <a:buFont typeface="Arial" pitchFamily="34" charset="0"/>
              <a:buChar char="•"/>
            </a:pPr>
            <a:r>
              <a:rPr lang="fr-FR" sz="1400" dirty="0"/>
              <a:t>Cisco DNA Center est une plateforme de contrôleur et d'analyse fondamentale pour les grandes et moyennes entreprises offrant un tableau de bord unique pour la gestion du réseau, l'automatisation du réseau, l'assurance réseau, la surveillance, l'analyse et la sécurité.</a:t>
            </a:r>
          </a:p>
          <a:p>
            <a:pPr rtl="0">
              <a:buFont typeface="Arial" pitchFamily="34" charset="0"/>
              <a:buChar char="•"/>
            </a:pPr>
            <a:r>
              <a:rPr lang="fr-FR" sz="1400" dirty="0"/>
              <a:t>Le système UCS (Cisco </a:t>
            </a:r>
            <a:r>
              <a:rPr lang="fr-FR" sz="1400" dirty="0" err="1"/>
              <a:t>Unified</a:t>
            </a:r>
            <a:r>
              <a:rPr lang="fr-FR" sz="1400" dirty="0"/>
              <a:t> </a:t>
            </a:r>
            <a:r>
              <a:rPr lang="fr-FR" sz="1400" dirty="0" err="1"/>
              <a:t>Computing</a:t>
            </a:r>
            <a:r>
              <a:rPr lang="fr-FR" sz="1400" dirty="0"/>
              <a:t> System), ainsi que ses logiciels et ses auxiliaires </a:t>
            </a:r>
            <a:r>
              <a:rPr lang="fr-FR" sz="1400" dirty="0" err="1"/>
              <a:t>SaaS</a:t>
            </a:r>
            <a:r>
              <a:rPr lang="fr-FR" sz="1400" dirty="0"/>
              <a:t>, fournit une installation physique et logique complète pour le calcul, la mise en réseau et le stockage dans le centre de données moderne.</a:t>
            </a:r>
          </a:p>
          <a:p>
            <a:pPr rtl="0">
              <a:buFont typeface="Arial" pitchFamily="34" charset="0"/>
              <a:buChar char="•"/>
            </a:pPr>
            <a:r>
              <a:rPr lang="fr-FR" sz="1400" dirty="0"/>
              <a:t>Cisco </a:t>
            </a:r>
            <a:r>
              <a:rPr lang="fr-FR" sz="1400" dirty="0" err="1"/>
              <a:t>Intersight</a:t>
            </a:r>
            <a:r>
              <a:rPr lang="fr-FR" sz="1400" dirty="0"/>
              <a:t> est une plate-forme de gestion de systèmes </a:t>
            </a:r>
            <a:r>
              <a:rPr lang="fr-FR" sz="1400" dirty="0" err="1"/>
              <a:t>SaaS</a:t>
            </a:r>
            <a:r>
              <a:rPr lang="fr-FR" sz="1400" dirty="0"/>
              <a:t> (Software as a Service) capable de gérer l'infrastructure à la périphérie et à distance ainsi que dans le </a:t>
            </a:r>
            <a:r>
              <a:rPr lang="fr-FR" sz="1400" dirty="0" err="1"/>
              <a:t>datacenter</a:t>
            </a:r>
            <a:r>
              <a:rPr lang="fr-FR" sz="1400" dirty="0"/>
              <a:t>.  </a:t>
            </a:r>
          </a:p>
          <a:p>
            <a:pPr rtl="0">
              <a:buFont typeface="Arial" pitchFamily="34" charset="0"/>
              <a:buChar char="•"/>
            </a:pPr>
            <a:r>
              <a:rPr lang="fr-FR" sz="1400" dirty="0"/>
              <a:t>La suite de solutions de collaboration sur site et dans le </a:t>
            </a:r>
            <a:r>
              <a:rPr lang="fr-FR" sz="1400" dirty="0" err="1"/>
              <a:t>cloud</a:t>
            </a:r>
            <a:r>
              <a:rPr lang="fr-FR" sz="1400" dirty="0"/>
              <a:t> de Cisco comprend </a:t>
            </a:r>
            <a:r>
              <a:rPr lang="fr-FR" sz="1400" dirty="0" err="1"/>
              <a:t>Unified</a:t>
            </a:r>
            <a:r>
              <a:rPr lang="fr-FR" sz="1400" dirty="0"/>
              <a:t> Communications Manager, Contact Center, Finesse et </a:t>
            </a:r>
            <a:r>
              <a:rPr lang="fr-FR" sz="1400" dirty="0" err="1"/>
              <a:t>Webex</a:t>
            </a:r>
            <a:r>
              <a:rPr lang="fr-FR" sz="1400" dirty="0"/>
              <a:t>. Gestionnaire des communications unifiées de Cisco est également connu sous le nom de CM unifié, CUCM ou </a:t>
            </a:r>
            <a:r>
              <a:rPr lang="fr-FR" sz="1400" dirty="0" err="1"/>
              <a:t>CallManager</a:t>
            </a:r>
            <a:r>
              <a:rPr lang="fr-FR" sz="1400" dirty="0"/>
              <a:t>. </a:t>
            </a:r>
            <a:r>
              <a:rPr lang="en-GB" sz="1400" dirty="0"/>
              <a:t/>
            </a:r>
            <a:br>
              <a:rPr lang="en-GB" sz="1400" dirty="0"/>
            </a:br>
            <a:endParaRPr lang="en-GB" sz="1400" dirty="0"/>
          </a:p>
        </p:txBody>
      </p:sp>
    </p:spTree>
    <p:extLst>
      <p:ext uri="{BB962C8B-B14F-4D97-AF65-F5344CB8AC3E}">
        <p14:creationId xmlns="" xmlns:c="http://schemas.openxmlformats.org/drawingml/2006/chart" xmlns:c15="http://schemas.microsoft.com/office/drawing/2012/chart" xmlns:p14="http://schemas.microsoft.com/office/powerpoint/2010/main" val="1537054974"/>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77018"/>
            <a:ext cx="8896431" cy="873007"/>
          </a:xfrm>
        </p:spPr>
        <p:txBody>
          <a:bodyPr/>
          <a:lstStyle/>
          <a:p>
            <a:pPr rtl="0"/>
            <a:r>
              <a:rPr lang="fr-FR" sz="1600"/>
              <a:t>Résumé des plates-formes et du développement de Cisco</a:t>
            </a:r>
            <a:r>
              <a:rPr altLang="en-US" sz="1600" dirty="0"/>
              <a:t/>
            </a:r>
            <a:br>
              <a:rPr altLang="en-US" sz="1600" dirty="0"/>
            </a:br>
            <a:r>
              <a:rPr lang="fr-FR"/>
              <a:t>Qu'ai-je appris dans ce module ? (suite)</a:t>
            </a:r>
          </a:p>
        </p:txBody>
      </p:sp>
      <p:sp>
        <p:nvSpPr>
          <p:cNvPr id="6" name="Content Placeholder 5"/>
          <p:cNvSpPr>
            <a:spLocks noGrp="1"/>
          </p:cNvSpPr>
          <p:nvPr>
            <p:ph idx="1"/>
          </p:nvPr>
        </p:nvSpPr>
        <p:spPr>
          <a:xfrm>
            <a:off x="144068" y="926178"/>
            <a:ext cx="8774301" cy="3500388"/>
          </a:xfrm>
        </p:spPr>
        <p:txBody>
          <a:bodyPr/>
          <a:lstStyle/>
          <a:p>
            <a:pPr rtl="0">
              <a:buFont typeface="Arial" pitchFamily="34" charset="0"/>
              <a:buChar char="•"/>
            </a:pPr>
            <a:r>
              <a:rPr lang="fr-FR" sz="1600"/>
              <a:t>AXL est une interface basée sur XML/SOAP qui fournit un mécanisme d'insertion, de récupération, de mise à jour et de suppression de données de la base de données de configuration de communication unifiée.  </a:t>
            </a:r>
          </a:p>
          <a:p>
            <a:pPr rtl="0">
              <a:buFont typeface="Arial" pitchFamily="34" charset="0"/>
              <a:buChar char="•"/>
            </a:pPr>
            <a:r>
              <a:rPr lang="fr-FR" sz="1600"/>
              <a:t>UDS est une API basée sur REST qui fournit un mécanisme d'insertion, de récupération, de mise à jour et de suppression de données de la base de données de configuration de communication unifiée. </a:t>
            </a:r>
          </a:p>
          <a:p>
            <a:pPr rtl="0">
              <a:buFont typeface="Arial" pitchFamily="34" charset="0"/>
              <a:buChar char="•"/>
            </a:pPr>
            <a:r>
              <a:rPr lang="fr-FR" sz="1600"/>
              <a:t>Finesse est l'agent de centre de contact et le bureau de superviseur de Cisco basé sur un navigateur.  </a:t>
            </a:r>
          </a:p>
          <a:p>
            <a:pPr rtl="0">
              <a:buFont typeface="Arial" pitchFamily="34" charset="0"/>
              <a:buChar char="•"/>
            </a:pPr>
            <a:r>
              <a:rPr lang="fr-FR" sz="1600"/>
              <a:t>Cisco Webex Teams est une solution de collaboration en ligne qui permet de connecter les personnes et les équipes grâce au chat, à la voix et à la vidéo.  </a:t>
            </a:r>
          </a:p>
          <a:p>
            <a:pPr rtl="0">
              <a:buFont typeface="Arial" pitchFamily="34" charset="0"/>
              <a:buChar char="•"/>
            </a:pPr>
            <a:r>
              <a:rPr lang="fr-FR" sz="1600"/>
              <a:t>Cisco fournit un large portefeuille de technologies de sécurité et de familles de produits qui sont configurables et gérables via les API.</a:t>
            </a:r>
            <a:r>
              <a:rPr lang="en-GB" sz="1600" dirty="0"/>
              <a:t/>
            </a:r>
            <a:br>
              <a:rPr lang="en-GB" sz="1600" dirty="0"/>
            </a:b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74047319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8.2 Les SDK Cisco</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758337446"/>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3002" y="269855"/>
            <a:ext cx="8896431" cy="873007"/>
          </a:xfrm>
        </p:spPr>
        <p:txBody>
          <a:bodyPr/>
          <a:lstStyle/>
          <a:p>
            <a:pPr rtl="0"/>
            <a:r>
              <a:rPr lang="fr-FR" sz="1600"/>
              <a:t>Résumé des plates-formes et du développement de Cisco</a:t>
            </a:r>
            <a:r>
              <a:rPr altLang="en-US" sz="1600" dirty="0"/>
              <a:t/>
            </a:r>
            <a:br>
              <a:rPr altLang="en-US" sz="1600" dirty="0"/>
            </a:br>
            <a:r>
              <a:rPr lang="fr-FR"/>
              <a:t>Packet Tracer - Comparaison entre l'utilisation d'un CLI et d'un contrôleur SDN pour gérer un réseau</a:t>
            </a:r>
          </a:p>
        </p:txBody>
      </p:sp>
      <p:sp>
        <p:nvSpPr>
          <p:cNvPr id="6" name="Content Placeholder 5"/>
          <p:cNvSpPr>
            <a:spLocks noGrp="1"/>
          </p:cNvSpPr>
          <p:nvPr>
            <p:ph idx="1"/>
          </p:nvPr>
        </p:nvSpPr>
        <p:spPr>
          <a:xfrm>
            <a:off x="144066" y="1255008"/>
            <a:ext cx="8774301" cy="3447621"/>
          </a:xfrm>
        </p:spPr>
        <p:txBody>
          <a:bodyPr/>
          <a:lstStyle/>
          <a:p>
            <a:pPr rtl="0">
              <a:spcBef>
                <a:spcPts val="300"/>
              </a:spcBef>
              <a:spcAft>
                <a:spcPts val="300"/>
              </a:spcAft>
              <a:buFont typeface="Arial" panose="020B0604020202020204" pitchFamily="34" charset="0"/>
              <a:buChar char="•"/>
            </a:pPr>
            <a:r>
              <a:rPr lang="fr-FR" sz="1600"/>
              <a:t>Dans cette activité Packet Tracer, vous comparez les différences entre la gestion d'un réseau à partir de l'interface de ligne de commande (CLI) et l'utilisation d'un contrôleur de réseau défini par logiciel (SDN) pour gérer le réseau.</a:t>
            </a:r>
          </a:p>
          <a:p>
            <a:pPr rtl="0">
              <a:spcBef>
                <a:spcPts val="300"/>
              </a:spcBef>
              <a:spcAft>
                <a:spcPts val="300"/>
              </a:spcAft>
              <a:buFont typeface="Arial" panose="020B0604020202020204" pitchFamily="34" charset="0"/>
              <a:buChar char="•"/>
            </a:pPr>
            <a:r>
              <a:rPr lang="fr-FR" sz="1600"/>
              <a:t>Vous atteindrez les objectifs suivants :</a:t>
            </a:r>
          </a:p>
          <a:p>
            <a:pPr marL="534988" indent="-179388" rtl="0">
              <a:spcBef>
                <a:spcPts val="300"/>
              </a:spcBef>
              <a:spcAft>
                <a:spcPts val="300"/>
              </a:spcAft>
              <a:buFont typeface="Arial" panose="020B0604020202020204" pitchFamily="34" charset="0"/>
              <a:buChar char="•"/>
            </a:pPr>
            <a:r>
              <a:rPr lang="fr-FR" sz="1600" b="1"/>
              <a:t>Partie 1</a:t>
            </a:r>
            <a:r>
              <a:rPr lang="fr-FR" sz="1600"/>
              <a:t>: Explorer la topologie du réseau</a:t>
            </a:r>
          </a:p>
          <a:p>
            <a:pPr marL="534988" indent="-179388" rtl="0">
              <a:spcBef>
                <a:spcPts val="300"/>
              </a:spcBef>
              <a:spcAft>
                <a:spcPts val="300"/>
              </a:spcAft>
              <a:buFont typeface="Arial" panose="020B0604020202020204" pitchFamily="34" charset="0"/>
              <a:buChar char="•"/>
            </a:pPr>
            <a:r>
              <a:rPr lang="fr-FR" sz="1600" b="1"/>
              <a:t>Partie 2</a:t>
            </a:r>
            <a:r>
              <a:rPr lang="fr-FR" sz="1600"/>
              <a:t>: Utiliser la CLI pour recueillir des informations</a:t>
            </a:r>
          </a:p>
          <a:p>
            <a:pPr marL="534988" indent="-179388" rtl="0">
              <a:spcBef>
                <a:spcPts val="300"/>
              </a:spcBef>
              <a:spcAft>
                <a:spcPts val="300"/>
              </a:spcAft>
              <a:buFont typeface="Arial" panose="020B0604020202020204" pitchFamily="34" charset="0"/>
              <a:buChar char="•"/>
            </a:pPr>
            <a:r>
              <a:rPr lang="fr-FR" sz="1600" b="1"/>
              <a:t>Partie 3</a:t>
            </a:r>
            <a:r>
              <a:rPr lang="fr-FR" sz="1600"/>
              <a:t>: Configuration d'un contrôleur SDN</a:t>
            </a:r>
          </a:p>
          <a:p>
            <a:pPr marL="534988" indent="-179388" rtl="0">
              <a:spcBef>
                <a:spcPts val="300"/>
              </a:spcBef>
              <a:spcAft>
                <a:spcPts val="300"/>
              </a:spcAft>
              <a:buFont typeface="Arial" panose="020B0604020202020204" pitchFamily="34" charset="0"/>
              <a:buChar char="•"/>
            </a:pPr>
            <a:r>
              <a:rPr lang="fr-FR" sz="1600" b="1"/>
              <a:t>Partie 4</a:t>
            </a:r>
            <a:r>
              <a:rPr lang="fr-FR" sz="1600"/>
              <a:t>: Utiliser un contrôleur SDN pour découvrir une topologie</a:t>
            </a:r>
          </a:p>
          <a:p>
            <a:pPr marL="534988" indent="-179388" rtl="0">
              <a:spcBef>
                <a:spcPts val="300"/>
              </a:spcBef>
              <a:spcAft>
                <a:spcPts val="300"/>
              </a:spcAft>
              <a:buFont typeface="Arial" panose="020B0604020202020204" pitchFamily="34" charset="0"/>
              <a:buChar char="•"/>
            </a:pPr>
            <a:r>
              <a:rPr lang="fr-FR" sz="1600" b="1"/>
              <a:t>Partie 5</a:t>
            </a:r>
            <a:r>
              <a:rPr lang="fr-FR" sz="1600"/>
              <a:t>: Utiliser un contrôleur SDN pour collecter des informations</a:t>
            </a:r>
          </a:p>
          <a:p>
            <a:pPr marL="534988" indent="-179388" rtl="0">
              <a:spcBef>
                <a:spcPts val="300"/>
              </a:spcBef>
              <a:spcAft>
                <a:spcPts val="300"/>
              </a:spcAft>
              <a:buFont typeface="Arial" panose="020B0604020202020204" pitchFamily="34" charset="0"/>
              <a:buChar char="•"/>
            </a:pPr>
            <a:r>
              <a:rPr lang="fr-FR" sz="1600" b="1"/>
              <a:t>Partie 6</a:t>
            </a:r>
            <a:r>
              <a:rPr lang="fr-FR" sz="1600"/>
              <a:t>: Utiliser un contrôleur SDN pour configurer les paramètres du réseau</a:t>
            </a:r>
          </a:p>
          <a:p>
            <a:pPr>
              <a:spcBef>
                <a:spcPts val="300"/>
              </a:spcBef>
              <a:spcAft>
                <a:spcPts val="300"/>
              </a:spcAft>
              <a:buFont typeface="Arial" panose="020B0604020202020204" pitchFamily="34" charset="0"/>
              <a:buChar char="•"/>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1787796087"/>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77018"/>
            <a:ext cx="8896431" cy="873007"/>
          </a:xfrm>
        </p:spPr>
        <p:txBody>
          <a:bodyPr/>
          <a:lstStyle/>
          <a:p>
            <a:pPr rtl="0"/>
            <a:r>
              <a:rPr lang="fr-FR" sz="1600"/>
              <a:t>Résume des plateformes et du développement Cisco</a:t>
            </a:r>
            <a:r>
              <a:rPr altLang="en-US" sz="1600" dirty="0"/>
              <a:t/>
            </a:r>
            <a:br>
              <a:rPr altLang="en-US" sz="1600" dirty="0"/>
            </a:br>
            <a:r>
              <a:rPr lang="fr-FR"/>
              <a:t>Packet Tracer - Implémenter les API REST avec un contrôleur SDN</a:t>
            </a:r>
          </a:p>
        </p:txBody>
      </p:sp>
      <p:sp>
        <p:nvSpPr>
          <p:cNvPr id="6" name="Content Placeholder 5"/>
          <p:cNvSpPr>
            <a:spLocks noGrp="1"/>
          </p:cNvSpPr>
          <p:nvPr>
            <p:ph idx="1"/>
          </p:nvPr>
        </p:nvSpPr>
        <p:spPr>
          <a:xfrm>
            <a:off x="144068" y="1140177"/>
            <a:ext cx="8774301" cy="3161715"/>
          </a:xfrm>
        </p:spPr>
        <p:txBody>
          <a:bodyPr/>
          <a:lstStyle/>
          <a:p>
            <a:pPr rtl="0">
              <a:spcBef>
                <a:spcPts val="300"/>
              </a:spcBef>
              <a:spcAft>
                <a:spcPts val="300"/>
              </a:spcAft>
              <a:buFont typeface="Arial" panose="020B0604020202020204" pitchFamily="34" charset="0"/>
              <a:buChar char="•"/>
            </a:pPr>
            <a:r>
              <a:rPr lang="fr-FR" sz="1600" dirty="0"/>
              <a:t>Dans cette activité de </a:t>
            </a:r>
            <a:r>
              <a:rPr lang="fr-FR" sz="1600" dirty="0" err="1"/>
              <a:t>Packet</a:t>
            </a:r>
            <a:r>
              <a:rPr lang="fr-FR" sz="1600" dirty="0"/>
              <a:t> Tracer, vous utiliserez le contrôleur réseau de Traceur de paquets et la documentation de l'API associée pour envoyer des requêtes REST à partir de </a:t>
            </a:r>
            <a:r>
              <a:rPr lang="fr-FR" sz="1600" dirty="0" err="1"/>
              <a:t>Postman</a:t>
            </a:r>
            <a:r>
              <a:rPr lang="fr-FR" sz="1600" dirty="0"/>
              <a:t> et de Visual Studio Code (VS Code). </a:t>
            </a:r>
          </a:p>
          <a:p>
            <a:pPr rtl="0">
              <a:spcBef>
                <a:spcPts val="300"/>
              </a:spcBef>
              <a:spcAft>
                <a:spcPts val="300"/>
              </a:spcAft>
              <a:buFont typeface="Arial" panose="020B0604020202020204" pitchFamily="34" charset="0"/>
              <a:buChar char="•"/>
            </a:pPr>
            <a:r>
              <a:rPr lang="fr-FR" sz="1600" dirty="0"/>
              <a:t>Vous atteindrez les objectifs suivants :</a:t>
            </a:r>
          </a:p>
          <a:p>
            <a:pPr marL="534988" indent="-179388" rtl="0">
              <a:spcBef>
                <a:spcPts val="300"/>
              </a:spcBef>
              <a:spcAft>
                <a:spcPts val="300"/>
              </a:spcAft>
              <a:buFont typeface="Arial" panose="020B0604020202020204" pitchFamily="34" charset="0"/>
              <a:buChar char="•"/>
            </a:pPr>
            <a:r>
              <a:rPr lang="fr-FR" sz="1600" b="1" dirty="0"/>
              <a:t>Partie 1</a:t>
            </a:r>
            <a:r>
              <a:rPr lang="fr-FR" sz="1600" dirty="0"/>
              <a:t>: Lancer la DEVASC VM</a:t>
            </a:r>
          </a:p>
          <a:p>
            <a:pPr marL="534988" indent="-179388" rtl="0">
              <a:spcBef>
                <a:spcPts val="300"/>
              </a:spcBef>
              <a:spcAft>
                <a:spcPts val="300"/>
              </a:spcAft>
              <a:buFont typeface="Arial" panose="020B0604020202020204" pitchFamily="34" charset="0"/>
              <a:buChar char="•"/>
            </a:pPr>
            <a:r>
              <a:rPr lang="fr-FR" sz="1600" b="1" dirty="0"/>
              <a:t>Partie 2</a:t>
            </a:r>
            <a:r>
              <a:rPr lang="fr-FR" sz="1600" dirty="0"/>
              <a:t>: Vérification de la connectivité externe au </a:t>
            </a:r>
            <a:r>
              <a:rPr lang="fr-FR" sz="1600" dirty="0" err="1"/>
              <a:t>Packer</a:t>
            </a:r>
            <a:r>
              <a:rPr lang="fr-FR" sz="1600" dirty="0"/>
              <a:t> Tracer</a:t>
            </a:r>
          </a:p>
          <a:p>
            <a:pPr marL="534988" indent="-179388" rtl="0">
              <a:spcBef>
                <a:spcPts val="300"/>
              </a:spcBef>
              <a:spcAft>
                <a:spcPts val="300"/>
              </a:spcAft>
              <a:buFont typeface="Arial" panose="020B0604020202020204" pitchFamily="34" charset="0"/>
              <a:buChar char="•"/>
            </a:pPr>
            <a:r>
              <a:rPr lang="fr-FR" sz="1600" b="1" dirty="0"/>
              <a:t>Partie 3</a:t>
            </a:r>
            <a:r>
              <a:rPr lang="fr-FR" sz="1600" dirty="0"/>
              <a:t>: Demander un jeton d'authentification avec </a:t>
            </a:r>
            <a:r>
              <a:rPr lang="fr-FR" sz="1600" dirty="0" err="1"/>
              <a:t>Postman</a:t>
            </a:r>
            <a:endParaRPr lang="fr-FR" sz="1600" dirty="0"/>
          </a:p>
          <a:p>
            <a:pPr marL="534988" indent="-179388" rtl="0">
              <a:spcBef>
                <a:spcPts val="300"/>
              </a:spcBef>
              <a:spcAft>
                <a:spcPts val="300"/>
              </a:spcAft>
              <a:buFont typeface="Arial" panose="020B0604020202020204" pitchFamily="34" charset="0"/>
              <a:buChar char="•"/>
            </a:pPr>
            <a:r>
              <a:rPr lang="fr-FR" sz="1600" b="1" dirty="0"/>
              <a:t>Partie 4</a:t>
            </a:r>
            <a:r>
              <a:rPr lang="fr-FR" sz="1600" dirty="0"/>
              <a:t>: Envoyer les demandes REST avec </a:t>
            </a:r>
            <a:r>
              <a:rPr lang="fr-FR" sz="1600" dirty="0" err="1"/>
              <a:t>Postman</a:t>
            </a:r>
            <a:endParaRPr lang="fr-FR" sz="1600" dirty="0"/>
          </a:p>
          <a:p>
            <a:pPr marL="534988" indent="-179388" rtl="0">
              <a:spcBef>
                <a:spcPts val="300"/>
              </a:spcBef>
              <a:spcAft>
                <a:spcPts val="300"/>
              </a:spcAft>
              <a:buFont typeface="Arial" panose="020B0604020202020204" pitchFamily="34" charset="0"/>
              <a:buChar char="•"/>
            </a:pPr>
            <a:r>
              <a:rPr lang="fr-FR" sz="1600" b="1" dirty="0"/>
              <a:t>Partie 5</a:t>
            </a:r>
            <a:r>
              <a:rPr lang="fr-FR" sz="1600" dirty="0"/>
              <a:t>: Envoyer des demandes REST avec le code VS</a:t>
            </a:r>
          </a:p>
          <a:p>
            <a:pPr marL="534988" indent="-179388" rtl="0">
              <a:spcBef>
                <a:spcPts val="300"/>
              </a:spcBef>
              <a:spcAft>
                <a:spcPts val="300"/>
              </a:spcAft>
              <a:buFont typeface="Arial" panose="020B0604020202020204" pitchFamily="34" charset="0"/>
              <a:buChar char="•"/>
            </a:pPr>
            <a:r>
              <a:rPr lang="fr-FR" sz="1600" b="1" dirty="0"/>
              <a:t>Partie 6</a:t>
            </a:r>
            <a:r>
              <a:rPr lang="fr-FR" sz="1600" dirty="0"/>
              <a:t>: Envoyer des demandes REST à l'intérieur de </a:t>
            </a:r>
            <a:r>
              <a:rPr lang="fr-FR" sz="1600" dirty="0" err="1"/>
              <a:t>Packet</a:t>
            </a:r>
            <a:r>
              <a:rPr lang="fr-FR" sz="1600" dirty="0"/>
              <a:t> Tracer</a:t>
            </a:r>
          </a:p>
        </p:txBody>
      </p:sp>
    </p:spTree>
    <p:extLst>
      <p:ext uri="{BB962C8B-B14F-4D97-AF65-F5344CB8AC3E}">
        <p14:creationId xmlns="" xmlns:c="http://schemas.openxmlformats.org/drawingml/2006/chart" xmlns:c15="http://schemas.microsoft.com/office/drawing/2012/chart" xmlns:p14="http://schemas.microsoft.com/office/powerpoint/2010/main" val="757877963"/>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Title 1"/>
          <p:cNvSpPr>
            <a:spLocks noGrp="1" noChangeArrowheads="1"/>
          </p:cNvSpPr>
          <p:nvPr>
            <p:ph type="title"/>
          </p:nvPr>
        </p:nvSpPr>
        <p:spPr/>
        <p:txBody>
          <a:bodyPr/>
          <a:lstStyle/>
          <a:p>
            <a:pPr rtl="0" eaLnBrk="1" hangingPunct="1"/>
            <a:r>
              <a:rPr lang="fr-FR" sz="1400">
                <a:latin typeface="Arial" charset="0"/>
              </a:rPr>
              <a:t>Module 8</a:t>
            </a:r>
            <a:r>
              <a:rPr lang="en-US" dirty="0">
                <a:latin typeface="Arial" charset="0"/>
              </a:rPr>
              <a:t/>
            </a:r>
            <a:br>
              <a:rPr lang="en-US" dirty="0">
                <a:latin typeface="Arial" charset="0"/>
              </a:rPr>
            </a:br>
            <a:r>
              <a:rPr lang="fr-FR">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 xmlns:c="http://schemas.openxmlformats.org/drawingml/2006/chart" xmlns:c15="http://schemas.microsoft.com/office/drawing/2012/chart" xmlns:p14="http://schemas.microsoft.com/office/powerpoint/2010/main" val="2736927382"/>
              </p:ext>
            </p:extLst>
          </p:nvPr>
        </p:nvGraphicFramePr>
        <p:xfrm>
          <a:off x="144463" y="839703"/>
          <a:ext cx="8853486" cy="3683000"/>
        </p:xfrm>
        <a:graphic>
          <a:graphicData uri="http://schemas.openxmlformats.org/drawingml/2006/table">
            <a:tbl>
              <a:tblPr firstRow="1" bandRow="1">
                <a:tableStyleId>{F5AB1C69-6EDB-4FF4-983F-18BD219EF322}</a:tableStyleId>
              </a:tblPr>
              <a:tblGrid>
                <a:gridCol w="2951162">
                  <a:extLst>
                    <a:ext uri="{9D8B030D-6E8A-4147-A177-3AD203B41FA5}">
                      <a16:colId xmlns="" xmlns:c="http://schemas.openxmlformats.org/drawingml/2006/chart" xmlns:c15="http://schemas.microsoft.com/office/drawing/2012/chart" xmlns:a16="http://schemas.microsoft.com/office/drawing/2014/main" val="2731093094"/>
                    </a:ext>
                  </a:extLst>
                </a:gridCol>
                <a:gridCol w="3018096">
                  <a:extLst>
                    <a:ext uri="{9D8B030D-6E8A-4147-A177-3AD203B41FA5}">
                      <a16:colId xmlns="" xmlns:c="http://schemas.openxmlformats.org/drawingml/2006/chart" xmlns:c15="http://schemas.microsoft.com/office/drawing/2012/chart" xmlns:a16="http://schemas.microsoft.com/office/drawing/2014/main" val="2353496225"/>
                    </a:ext>
                  </a:extLst>
                </a:gridCol>
                <a:gridCol w="2884228">
                  <a:extLst>
                    <a:ext uri="{9D8B030D-6E8A-4147-A177-3AD203B41FA5}">
                      <a16:colId xmlns="" xmlns:c="http://schemas.openxmlformats.org/drawingml/2006/chart" xmlns:c15="http://schemas.microsoft.com/office/drawing/2012/chart" xmlns:a16="http://schemas.microsoft.com/office/drawing/2014/main" val="281959122"/>
                    </a:ext>
                  </a:extLst>
                </a:gridCol>
              </a:tblGrid>
              <a:tr h="370840">
                <a:tc>
                  <a:txBody>
                    <a:bodyPr/>
                    <a:lstStyle/>
                    <a:p>
                      <a:pPr marL="173038" indent="-173038" rtl="0">
                        <a:spcBef>
                          <a:spcPts val="200"/>
                        </a:spcBef>
                        <a:spcAft>
                          <a:spcPts val="200"/>
                        </a:spcAft>
                        <a:buFont typeface="Arial" panose="020B0604020202020204" pitchFamily="34" charset="0"/>
                        <a:buChar char="•"/>
                      </a:pPr>
                      <a:r>
                        <a:rPr lang="fr-FR" sz="1400" b="0">
                          <a:solidFill>
                            <a:srgbClr val="000000"/>
                          </a:solidFill>
                        </a:rPr>
                        <a:t>Software-Defined Networking (SDN)</a:t>
                      </a:r>
                    </a:p>
                    <a:p>
                      <a:pPr marL="173038" indent="-173038" rtl="0">
                        <a:spcBef>
                          <a:spcPts val="200"/>
                        </a:spcBef>
                        <a:spcAft>
                          <a:spcPts val="200"/>
                        </a:spcAft>
                        <a:buFont typeface="Arial" panose="020B0604020202020204" pitchFamily="34" charset="0"/>
                        <a:buChar char="•"/>
                      </a:pPr>
                      <a:r>
                        <a:rPr lang="fr-FR" sz="1400" b="0" i="0" kern="1200">
                          <a:solidFill>
                            <a:srgbClr val="000000"/>
                          </a:solidFill>
                          <a:effectLst/>
                          <a:latin typeface="+mn-lt"/>
                          <a:ea typeface="+mn-ea"/>
                          <a:cs typeface="+mn-cs"/>
                        </a:rPr>
                        <a:t>Cisco Unified Communications Manager (CUCM)</a:t>
                      </a:r>
                    </a:p>
                    <a:p>
                      <a:pPr marL="173038" indent="-173038" rtl="0">
                        <a:spcBef>
                          <a:spcPts val="200"/>
                        </a:spcBef>
                        <a:spcAft>
                          <a:spcPts val="200"/>
                        </a:spcAft>
                        <a:buFont typeface="Arial" panose="020B0604020202020204" pitchFamily="34" charset="0"/>
                        <a:buChar char="•"/>
                      </a:pPr>
                      <a:r>
                        <a:rPr lang="fr-FR" sz="1400" b="0" i="0" kern="1200">
                          <a:solidFill>
                            <a:srgbClr val="000000"/>
                          </a:solidFill>
                          <a:effectLst/>
                          <a:latin typeface="+mn-lt"/>
                          <a:ea typeface="+mn-ea"/>
                          <a:cs typeface="+mn-cs"/>
                        </a:rPr>
                        <a:t>Open Web Applications Security Project (OWASP)</a:t>
                      </a:r>
                    </a:p>
                    <a:p>
                      <a:pPr marL="173038" indent="-173038" rtl="0">
                        <a:spcBef>
                          <a:spcPts val="200"/>
                        </a:spcBef>
                        <a:spcAft>
                          <a:spcPts val="200"/>
                        </a:spcAft>
                        <a:buFont typeface="Arial" panose="020B0604020202020204" pitchFamily="34" charset="0"/>
                        <a:buChar char="•"/>
                      </a:pPr>
                      <a:r>
                        <a:rPr lang="fr-FR" sz="1400" b="0" i="0" kern="1200">
                          <a:solidFill>
                            <a:srgbClr val="000000"/>
                          </a:solidFill>
                          <a:effectLst/>
                          <a:latin typeface="+mn-lt"/>
                          <a:ea typeface="+mn-ea"/>
                          <a:cs typeface="+mn-cs"/>
                        </a:rPr>
                        <a:t>Software Development Kit</a:t>
                      </a:r>
                      <a:r>
                        <a:rPr lang="fr-FR" sz="1400" b="0" i="0" kern="1200" baseline="0">
                          <a:solidFill>
                            <a:srgbClr val="000000"/>
                          </a:solidFill>
                          <a:effectLst/>
                          <a:latin typeface="+mn-lt"/>
                          <a:ea typeface="+mn-ea"/>
                          <a:cs typeface="+mn-cs"/>
                        </a:rPr>
                        <a:t> (SDK)</a:t>
                      </a:r>
                    </a:p>
                    <a:p>
                      <a:pPr marL="180975" indent="-180975" rtl="0">
                        <a:buFont typeface="Arial" panose="020B0604020202020204" pitchFamily="34" charset="0"/>
                        <a:buChar char="•"/>
                      </a:pPr>
                      <a:r>
                        <a:rPr lang="fr-FR" sz="1400" b="0" i="0" kern="1200">
                          <a:solidFill>
                            <a:srgbClr val="000000"/>
                          </a:solidFill>
                          <a:effectLst/>
                          <a:latin typeface="+mn-lt"/>
                          <a:ea typeface="+mn-ea"/>
                          <a:cs typeface="+mn-cs"/>
                        </a:rPr>
                        <a:t>Yet Another Next Generation (YANG)</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Operational Expenses (OPEX)</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Cisco ACI Cobra</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Cisco Meraki</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Cisco</a:t>
                      </a:r>
                      <a:r>
                        <a:rPr lang="fr-FR" sz="1400" b="0" i="0" kern="1200" baseline="0">
                          <a:solidFill>
                            <a:srgbClr val="000000"/>
                          </a:solidFill>
                          <a:effectLst/>
                          <a:latin typeface="+mn-lt"/>
                          <a:ea typeface="+mn-ea"/>
                          <a:cs typeface="+mn-cs"/>
                        </a:rPr>
                        <a:t> </a:t>
                      </a:r>
                      <a:r>
                        <a:rPr lang="fr-FR" sz="1400" b="0" i="0" kern="1200">
                          <a:solidFill>
                            <a:srgbClr val="000000"/>
                          </a:solidFill>
                          <a:effectLst/>
                          <a:latin typeface="+mn-lt"/>
                          <a:ea typeface="+mn-ea"/>
                          <a:cs typeface="+mn-cs"/>
                        </a:rPr>
                        <a:t>Nexus Operating System (NX-OS)</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latin typeface="+mn-lt"/>
                        </a:rPr>
                        <a:t>Cisco Integrated Management Controller (CIMC)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rtl="0">
                        <a:buFont typeface="Arial" panose="020B0604020202020204" pitchFamily="34" charset="0"/>
                        <a:buChar char="•"/>
                      </a:pPr>
                      <a:r>
                        <a:rPr lang="fr-FR" sz="1400" b="0" i="0" kern="1200">
                          <a:solidFill>
                            <a:srgbClr val="000000"/>
                          </a:solidFill>
                          <a:effectLst/>
                          <a:latin typeface="+mn-lt"/>
                          <a:ea typeface="+mn-ea"/>
                          <a:cs typeface="+mn-cs"/>
                        </a:rPr>
                        <a:t>Cisco IOS XE</a:t>
                      </a:r>
                    </a:p>
                    <a:p>
                      <a:pPr marL="285750" indent="-285750" rtl="0">
                        <a:buFont typeface="Arial" panose="020B0604020202020204" pitchFamily="34" charset="0"/>
                        <a:buChar char="•"/>
                      </a:pPr>
                      <a:r>
                        <a:rPr lang="fr-FR" sz="1400" b="0" i="0" kern="1200">
                          <a:solidFill>
                            <a:srgbClr val="000000"/>
                          </a:solidFill>
                          <a:effectLst/>
                          <a:latin typeface="+mn-lt"/>
                          <a:ea typeface="+mn-ea"/>
                          <a:cs typeface="+mn-cs"/>
                        </a:rPr>
                        <a:t>Cisco DNA Center</a:t>
                      </a:r>
                    </a:p>
                    <a:p>
                      <a:pPr marL="285750" indent="-285750" rtl="0">
                        <a:buFont typeface="Arial" panose="020B0604020202020204" pitchFamily="34" charset="0"/>
                        <a:buChar char="•"/>
                      </a:pPr>
                      <a:r>
                        <a:rPr lang="fr-FR" sz="1400" b="0" i="0" kern="1200">
                          <a:solidFill>
                            <a:srgbClr val="000000"/>
                          </a:solidFill>
                          <a:effectLst/>
                          <a:latin typeface="+mn-lt"/>
                          <a:ea typeface="+mn-ea"/>
                          <a:cs typeface="+mn-cs"/>
                        </a:rPr>
                        <a:t> Role-Based Access Control (RBAC)</a:t>
                      </a:r>
                    </a:p>
                    <a:p>
                      <a:pPr marL="285750" indent="-285750" rtl="0">
                        <a:buFont typeface="Arial" panose="020B0604020202020204" pitchFamily="34" charset="0"/>
                        <a:buChar char="•"/>
                      </a:pPr>
                      <a:r>
                        <a:rPr lang="fr-FR" sz="1400" b="0" i="0" kern="1200">
                          <a:solidFill>
                            <a:srgbClr val="000000"/>
                          </a:solidFill>
                          <a:effectLst/>
                          <a:latin typeface="+mn-lt"/>
                          <a:ea typeface="+mn-ea"/>
                          <a:cs typeface="+mn-cs"/>
                        </a:rPr>
                        <a:t>Cisco Enterprise NFV Infrastructure Software (NFVIS)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Cisco Application Centric Infrastructure (ACI)</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Application Policy Infrastructure Controller (APIC)</a:t>
                      </a:r>
                    </a:p>
                    <a:p>
                      <a:pPr marL="285750" indent="-285750" rtl="0">
                        <a:buFont typeface="Arial" panose="020B0604020202020204" pitchFamily="34" charset="0"/>
                        <a:buChar char="•"/>
                      </a:pPr>
                      <a:r>
                        <a:rPr lang="fr-FR" sz="1400" b="0" i="0" kern="1200">
                          <a:solidFill>
                            <a:srgbClr val="000000"/>
                          </a:solidFill>
                          <a:effectLst/>
                          <a:latin typeface="+mn-lt"/>
                          <a:ea typeface="+mn-ea"/>
                          <a:cs typeface="+mn-cs"/>
                        </a:rPr>
                        <a:t>Cisco Software-Defined - Wide Area Networking (SD-WAN) </a:t>
                      </a:r>
                    </a:p>
                    <a:p>
                      <a:pPr marL="285750" indent="-285750" rtl="0">
                        <a:buFont typeface="Arial" panose="020B0604020202020204" pitchFamily="34" charset="0"/>
                        <a:buChar char="•"/>
                      </a:pPr>
                      <a:r>
                        <a:rPr lang="fr-FR" sz="1400" b="0">
                          <a:solidFill>
                            <a:srgbClr val="000000"/>
                          </a:solidFill>
                        </a:rPr>
                        <a:t>vManage</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Unified Computing System (UCS)</a:t>
                      </a:r>
                    </a:p>
                    <a:p>
                      <a:pPr marL="285750" indent="-285750" rtl="0">
                        <a:spcBef>
                          <a:spcPts val="200"/>
                        </a:spcBef>
                        <a:spcAft>
                          <a:spcPts val="200"/>
                        </a:spcAft>
                        <a:buFont typeface="Arial" panose="020B0604020202020204" pitchFamily="34" charset="0"/>
                        <a:buChar char="•"/>
                      </a:pPr>
                      <a:r>
                        <a:rPr lang="fr-FR" sz="1400" b="0">
                          <a:solidFill>
                            <a:srgbClr val="000000"/>
                          </a:solidFill>
                        </a:rPr>
                        <a:t>Virtual IP address (VIP)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APIC REST Python adapter (ARYA)</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Bluetooth Low Energy (BLE)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MQTT-based protocols</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Open Shortest Path First (OSPF)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Configuration Database (CDB)</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FASTMAP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a:solidFill>
                            <a:srgbClr val="000000"/>
                          </a:solidFill>
                        </a:rPr>
                        <a:t>Management Agent API</a:t>
                      </a:r>
                      <a:r>
                        <a:rPr lang="fr-FR" b="0" baseline="0">
                          <a:solidFill>
                            <a:srgbClr val="000000"/>
                          </a:solidFill>
                        </a:rPr>
                        <a:t> (</a:t>
                      </a:r>
                      <a:r>
                        <a:rPr lang="fr-FR" b="0">
                          <a:solidFill>
                            <a:srgbClr val="000000"/>
                          </a:solidFill>
                        </a:rPr>
                        <a:t>MAAPI)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Cisco Network Services Orchestrator (NSO)</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ACID (Atomic, Consistent DB, Isolated, and Durable) </a:t>
                      </a:r>
                    </a:p>
                    <a:p>
                      <a:pPr marL="285750" indent="-285750" rtl="0">
                        <a:spcBef>
                          <a:spcPts val="200"/>
                        </a:spcBef>
                        <a:spcAft>
                          <a:spcPts val="200"/>
                        </a:spcAft>
                        <a:buFont typeface="Arial" panose="020B0604020202020204" pitchFamily="34" charset="0"/>
                        <a:buChar char="•"/>
                      </a:pPr>
                      <a:r>
                        <a:rPr lang="fr-FR" sz="1400" b="0">
                          <a:solidFill>
                            <a:srgbClr val="000000"/>
                          </a:solidFill>
                          <a:latin typeface="+mn-lt"/>
                        </a:rPr>
                        <a:t>Cisco UCS Central (UCSC) </a:t>
                      </a:r>
                    </a:p>
                    <a:p>
                      <a:pPr marL="285750" marR="0" indent="-285750"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a:solidFill>
                            <a:srgbClr val="000000"/>
                          </a:solidFill>
                          <a:latin typeface="+mn-lt"/>
                        </a:rPr>
                        <a:t>Cisco UCS Manager (UCSM)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c="http://schemas.openxmlformats.org/drawingml/2006/chart" xmlns:c15="http://schemas.microsoft.com/office/drawing/2012/chart" xmlns:a16="http://schemas.microsoft.com/office/drawing/2014/main" val="1600795013"/>
                  </a:ext>
                </a:extLst>
              </a:tr>
            </a:tbl>
          </a:graphicData>
        </a:graphic>
      </p:graphicFrame>
    </p:spTree>
    <p:extLst>
      <p:ext uri="{BB962C8B-B14F-4D97-AF65-F5344CB8AC3E}">
        <p14:creationId xmlns="" xmlns:c="http://schemas.openxmlformats.org/drawingml/2006/chart" xmlns:c15="http://schemas.microsoft.com/office/drawing/2012/chart" xmlns:p14="http://schemas.microsoft.com/office/powerpoint/2010/main" val="1233081424"/>
      </p:ext>
    </p:extLst>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Title 2"/>
          <p:cNvSpPr>
            <a:spLocks noGrp="1" noChangeArrowheads="1"/>
          </p:cNvSpPr>
          <p:nvPr>
            <p:ph type="title"/>
          </p:nvPr>
        </p:nvSpPr>
        <p:spPr/>
        <p:txBody>
          <a:bodyPr/>
          <a:lstStyle/>
          <a:p>
            <a:pPr rtl="0" eaLnBrk="1" hangingPunct="1"/>
            <a:r>
              <a:rPr lang="fr-FR" sz="1400">
                <a:latin typeface="Arial" charset="0"/>
              </a:rPr>
              <a:t>Module 8</a:t>
            </a:r>
            <a:r>
              <a:rPr lang="en-US" dirty="0">
                <a:latin typeface="Arial" charset="0"/>
              </a:rPr>
              <a:t/>
            </a:r>
            <a:br>
              <a:rPr lang="en-US" dirty="0">
                <a:latin typeface="Arial" charset="0"/>
              </a:rPr>
            </a:br>
            <a:r>
              <a:rPr lang="fr-FR">
                <a:latin typeface="Arial" charset="0"/>
              </a:rPr>
              <a:t>New Terms and Commands (Contd.)</a:t>
            </a:r>
          </a:p>
        </p:txBody>
      </p:sp>
      <p:graphicFrame>
        <p:nvGraphicFramePr>
          <p:cNvPr id="3" name="Content Placeholder 2"/>
          <p:cNvGraphicFramePr>
            <a:graphicFrameLocks noGrp="1"/>
          </p:cNvGraphicFramePr>
          <p:nvPr>
            <p:ph idx="1"/>
            <p:extLst>
              <p:ext uri="{D42A27DB-BD31-4B8C-83A1-F6EECF244321}">
                <p14:modId xmlns="" xmlns:c="http://schemas.openxmlformats.org/drawingml/2006/chart" xmlns:c15="http://schemas.microsoft.com/office/drawing/2012/chart" xmlns:p14="http://schemas.microsoft.com/office/powerpoint/2010/main" val="2118967608"/>
              </p:ext>
            </p:extLst>
          </p:nvPr>
        </p:nvGraphicFramePr>
        <p:xfrm>
          <a:off x="144463" y="798513"/>
          <a:ext cx="8853486" cy="3769360"/>
        </p:xfrm>
        <a:graphic>
          <a:graphicData uri="http://schemas.openxmlformats.org/drawingml/2006/table">
            <a:tbl>
              <a:tblPr firstRow="1" bandRow="1">
                <a:tableStyleId>{F5AB1C69-6EDB-4FF4-983F-18BD219EF322}</a:tableStyleId>
              </a:tblPr>
              <a:tblGrid>
                <a:gridCol w="2951162">
                  <a:extLst>
                    <a:ext uri="{9D8B030D-6E8A-4147-A177-3AD203B41FA5}">
                      <a16:colId xmlns="" xmlns:c="http://schemas.openxmlformats.org/drawingml/2006/chart" xmlns:c15="http://schemas.microsoft.com/office/drawing/2012/chart" xmlns:a16="http://schemas.microsoft.com/office/drawing/2014/main" val="2731093094"/>
                    </a:ext>
                  </a:extLst>
                </a:gridCol>
                <a:gridCol w="3145687">
                  <a:extLst>
                    <a:ext uri="{9D8B030D-6E8A-4147-A177-3AD203B41FA5}">
                      <a16:colId xmlns="" xmlns:c="http://schemas.openxmlformats.org/drawingml/2006/chart" xmlns:c15="http://schemas.microsoft.com/office/drawing/2012/chart" xmlns:a16="http://schemas.microsoft.com/office/drawing/2014/main" val="2353496225"/>
                    </a:ext>
                  </a:extLst>
                </a:gridCol>
                <a:gridCol w="2756637">
                  <a:extLst>
                    <a:ext uri="{9D8B030D-6E8A-4147-A177-3AD203B41FA5}">
                      <a16:colId xmlns="" xmlns:c="http://schemas.openxmlformats.org/drawingml/2006/chart" xmlns:c15="http://schemas.microsoft.com/office/drawing/2012/chart" xmlns:a16="http://schemas.microsoft.com/office/drawing/2014/main" val="281959122"/>
                    </a:ext>
                  </a:extLst>
                </a:gridCol>
              </a:tblGrid>
              <a:tr h="370840">
                <a:tc>
                  <a:txBody>
                    <a:bodyPr/>
                    <a:lstStyle/>
                    <a:p>
                      <a:pPr marL="180975" indent="-180975" rtl="0">
                        <a:spcBef>
                          <a:spcPts val="200"/>
                        </a:spcBef>
                        <a:spcAft>
                          <a:spcPts val="200"/>
                        </a:spcAft>
                        <a:buFont typeface="Arial" panose="020B0604020202020204" pitchFamily="34" charset="0"/>
                        <a:buChar char="•"/>
                      </a:pPr>
                      <a:r>
                        <a:rPr lang="fr-FR" sz="1400" b="0">
                          <a:solidFill>
                            <a:srgbClr val="000000"/>
                          </a:solidFill>
                        </a:rPr>
                        <a:t>Software as a Service (SaaS) </a:t>
                      </a:r>
                    </a:p>
                    <a:p>
                      <a:pPr marL="180975" indent="-180975" rtl="0">
                        <a:spcBef>
                          <a:spcPts val="200"/>
                        </a:spcBef>
                        <a:spcAft>
                          <a:spcPts val="200"/>
                        </a:spcAft>
                        <a:buFont typeface="Arial" panose="020B0604020202020204" pitchFamily="34" charset="0"/>
                        <a:buChar char="•"/>
                      </a:pPr>
                      <a:r>
                        <a:rPr lang="fr-FR" sz="1400" b="0">
                          <a:solidFill>
                            <a:srgbClr val="000000"/>
                          </a:solidFill>
                        </a:rPr>
                        <a:t>Cisco Unified Communications Manager (Unified CM)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JavaScript Object Notation (JSON) </a:t>
                      </a:r>
                    </a:p>
                    <a:p>
                      <a:pPr marL="180975" indent="-180975" rtl="0">
                        <a:buFont typeface="Arial" panose="020B0604020202020204" pitchFamily="34" charset="0"/>
                        <a:buChar char="•"/>
                      </a:pPr>
                      <a:r>
                        <a:rPr lang="fr-FR" sz="1400" b="0">
                          <a:solidFill>
                            <a:srgbClr val="000000"/>
                          </a:solidFill>
                        </a:rPr>
                        <a:t>Platform Administrative Web Services (PAWS)</a:t>
                      </a:r>
                    </a:p>
                    <a:p>
                      <a:pPr marL="180975" indent="-180975" rtl="0">
                        <a:buFont typeface="Arial" panose="020B0604020202020204" pitchFamily="34" charset="0"/>
                        <a:buChar char="•"/>
                      </a:pPr>
                      <a:r>
                        <a:rPr lang="fr-FR" sz="1400" b="0">
                          <a:solidFill>
                            <a:srgbClr val="000000"/>
                          </a:solidFill>
                        </a:rPr>
                        <a:t>Java Telephony API (JTAPI) </a:t>
                      </a:r>
                    </a:p>
                    <a:p>
                      <a:pPr marL="180975" indent="-180975" rtl="0">
                        <a:buFont typeface="Arial" panose="020B0604020202020204" pitchFamily="34" charset="0"/>
                        <a:buChar char="•"/>
                      </a:pPr>
                      <a:r>
                        <a:rPr lang="fr-FR" sz="1400" b="0">
                          <a:solidFill>
                            <a:srgbClr val="000000"/>
                          </a:solidFill>
                        </a:rPr>
                        <a:t> Telephony API (TAPI) </a:t>
                      </a:r>
                    </a:p>
                    <a:p>
                      <a:pPr marL="180975" indent="-180975" rtl="0">
                        <a:buFont typeface="Arial" panose="020B0604020202020204" pitchFamily="34" charset="0"/>
                        <a:buChar char="•"/>
                      </a:pPr>
                      <a:r>
                        <a:rPr lang="fr-FR" sz="1400" b="0">
                          <a:solidFill>
                            <a:srgbClr val="000000"/>
                          </a:solidFill>
                        </a:rPr>
                        <a:t>Client Matter Codes (CMC)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Cisco Unity Connection (CUC)</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Finesse</a:t>
                      </a:r>
                    </a:p>
                    <a:p>
                      <a:pPr marL="180975" indent="-180975" rtl="0">
                        <a:buFont typeface="Arial" panose="020B0604020202020204" pitchFamily="34" charset="0"/>
                        <a:buChar char="•"/>
                      </a:pPr>
                      <a:r>
                        <a:rPr lang="fr-FR" sz="1400" b="0">
                          <a:solidFill>
                            <a:srgbClr val="000000"/>
                          </a:solidFill>
                        </a:rPr>
                        <a:t>Administrative XML Layer (AXL) </a:t>
                      </a:r>
                    </a:p>
                    <a:p>
                      <a:pPr marL="173038" marR="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b="0">
                          <a:solidFill>
                            <a:srgbClr val="000000"/>
                          </a:solidFill>
                        </a:rPr>
                        <a:t>CloupiaScript</a:t>
                      </a:r>
                    </a:p>
                    <a:p>
                      <a:pPr marL="173038" indent="-173038" rtl="0">
                        <a:spcBef>
                          <a:spcPts val="200"/>
                        </a:spcBef>
                        <a:spcAft>
                          <a:spcPts val="200"/>
                        </a:spcAft>
                        <a:buFont typeface="Arial" panose="020B0604020202020204" pitchFamily="34" charset="0"/>
                        <a:buChar char="•"/>
                      </a:pPr>
                      <a:r>
                        <a:rPr lang="fr-FR" sz="1400" b="0">
                          <a:solidFill>
                            <a:srgbClr val="000000"/>
                          </a:solidFill>
                        </a:rPr>
                        <a:t>Cisco Intersight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Web Services Description Language (WSDL) </a:t>
                      </a:r>
                    </a:p>
                    <a:p>
                      <a:pPr marL="180975" indent="-180975" rtl="0">
                        <a:buFont typeface="Arial" panose="020B0604020202020204" pitchFamily="34" charset="0"/>
                        <a:buChar char="•"/>
                      </a:pPr>
                      <a:r>
                        <a:rPr lang="fr-FR" sz="1400" b="0">
                          <a:solidFill>
                            <a:srgbClr val="000000"/>
                          </a:solidFill>
                        </a:rPr>
                        <a:t>User Data Services (UDS)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a:solidFill>
                            <a:srgbClr val="000000"/>
                          </a:solidFill>
                        </a:rPr>
                        <a:t>Contact Center Enterprise (CCE)</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a:solidFill>
                            <a:srgbClr val="000000"/>
                          </a:solidFill>
                        </a:rPr>
                        <a:t>Unified Contact Center Enterprise (UCCE)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a:solidFill>
                            <a:srgbClr val="000000"/>
                          </a:solidFill>
                        </a:rPr>
                        <a:t>Packaged Contact Center Enterprise (PCCE)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a:solidFill>
                            <a:srgbClr val="000000"/>
                          </a:solidFill>
                        </a:rPr>
                        <a:t>Automatic Call Distributor (ACD)</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a:solidFill>
                            <a:srgbClr val="000000"/>
                          </a:solidFill>
                        </a:rPr>
                        <a:t>Webex Teams</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Cisco Touch 10</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Halfwake state</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Awake state</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Cisco Advanced Malware Protection (AMP)</a:t>
                      </a:r>
                    </a:p>
                    <a:p>
                      <a:pPr marL="173038" indent="-173038" rtl="0">
                        <a:spcBef>
                          <a:spcPts val="200"/>
                        </a:spcBef>
                        <a:spcAft>
                          <a:spcPts val="200"/>
                        </a:spcAft>
                        <a:buFont typeface="Arial" panose="020B0604020202020204" pitchFamily="34" charset="0"/>
                        <a:buChar char="•"/>
                      </a:pPr>
                      <a:r>
                        <a:rPr lang="fr-FR" sz="1400" b="0">
                          <a:solidFill>
                            <a:srgbClr val="000000"/>
                          </a:solidFill>
                        </a:rPr>
                        <a:t>Cisco UCS Director </a:t>
                      </a:r>
                    </a:p>
                    <a:p>
                      <a:endParaRPr lang="en-IN" sz="1400" b="0" i="0" kern="1200" dirty="0">
                        <a:solidFill>
                          <a:srgbClr val="00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Cisco Firepower Management Center (FMC)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 Firepower Threat Defense (FTD)</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kern="1200">
                          <a:solidFill>
                            <a:srgbClr val="000000"/>
                          </a:solidFill>
                          <a:effectLst/>
                          <a:latin typeface="+mn-lt"/>
                          <a:ea typeface="+mn-ea"/>
                          <a:cs typeface="+mn-cs"/>
                        </a:rPr>
                        <a:t>Cisco Identity Services Engine (ISE)</a:t>
                      </a:r>
                    </a:p>
                    <a:p>
                      <a:pPr marL="180975" indent="-180975" rtl="0">
                        <a:buFont typeface="Arial" panose="020B0604020202020204" pitchFamily="34" charset="0"/>
                        <a:buChar char="•"/>
                      </a:pPr>
                      <a:r>
                        <a:rPr lang="fr-FR" sz="1400" b="0" i="0" kern="1200">
                          <a:solidFill>
                            <a:srgbClr val="000000"/>
                          </a:solidFill>
                          <a:effectLst/>
                          <a:latin typeface="+mn-lt"/>
                          <a:ea typeface="+mn-ea"/>
                          <a:cs typeface="+mn-cs"/>
                        </a:rPr>
                        <a:t>Cisco Threat Grid</a:t>
                      </a:r>
                    </a:p>
                    <a:p>
                      <a:pPr marL="180975" indent="-180975" rtl="0">
                        <a:buFont typeface="Arial" panose="020B0604020202020204" pitchFamily="34" charset="0"/>
                        <a:buChar char="•"/>
                      </a:pPr>
                      <a:r>
                        <a:rPr lang="fr-FR" sz="1400" b="0" i="0" kern="1200">
                          <a:solidFill>
                            <a:srgbClr val="000000"/>
                          </a:solidFill>
                          <a:effectLst/>
                          <a:latin typeface="+mn-lt"/>
                          <a:ea typeface="+mn-ea"/>
                          <a:cs typeface="+mn-cs"/>
                        </a:rPr>
                        <a:t>Cisco Umbrella</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a:solidFill>
                            <a:srgbClr val="000000"/>
                          </a:solidFill>
                        </a:rPr>
                        <a:t>Management Information Model (MIM)</a:t>
                      </a:r>
                    </a:p>
                    <a:p>
                      <a:pPr marL="173038" indent="-173038" rtl="0">
                        <a:spcBef>
                          <a:spcPts val="200"/>
                        </a:spcBef>
                        <a:spcAft>
                          <a:spcPts val="200"/>
                        </a:spcAft>
                        <a:buFont typeface="Arial" panose="020B0604020202020204" pitchFamily="34" charset="0"/>
                        <a:buChar char="•"/>
                      </a:pPr>
                      <a:r>
                        <a:rPr lang="fr-FR" sz="1400" b="0">
                          <a:solidFill>
                            <a:srgbClr val="000000"/>
                          </a:solidFill>
                        </a:rPr>
                        <a:t>fabricVlan</a:t>
                      </a:r>
                    </a:p>
                    <a:p>
                      <a:pPr marL="173038" indent="-173038" rtl="0">
                        <a:spcBef>
                          <a:spcPts val="200"/>
                        </a:spcBef>
                        <a:spcAft>
                          <a:spcPts val="200"/>
                        </a:spcAft>
                        <a:buFont typeface="Arial" panose="020B0604020202020204" pitchFamily="34" charset="0"/>
                        <a:buChar char="•"/>
                      </a:pPr>
                      <a:r>
                        <a:rPr lang="fr-FR" sz="1400" b="0">
                          <a:solidFill>
                            <a:srgbClr val="000000"/>
                          </a:solidFill>
                        </a:rPr>
                        <a:t>Finite State Machine processes (FSMs)</a:t>
                      </a:r>
                    </a:p>
                    <a:p>
                      <a:pPr marL="173038" indent="-173038" rtl="0">
                        <a:spcBef>
                          <a:spcPts val="200"/>
                        </a:spcBef>
                        <a:spcAft>
                          <a:spcPts val="200"/>
                        </a:spcAft>
                        <a:buFont typeface="Arial" panose="020B0604020202020204" pitchFamily="34" charset="0"/>
                        <a:buChar char="•"/>
                      </a:pPr>
                      <a:r>
                        <a:rPr lang="fr-FR" sz="1400" b="0">
                          <a:solidFill>
                            <a:srgbClr val="000000"/>
                          </a:solidFill>
                        </a:rPr>
                        <a:t>UCS PowerTool </a:t>
                      </a:r>
                    </a:p>
                    <a:p>
                      <a:pPr marL="173038" indent="-173038" rtl="0">
                        <a:spcBef>
                          <a:spcPts val="200"/>
                        </a:spcBef>
                        <a:spcAft>
                          <a:spcPts val="200"/>
                        </a:spcAft>
                        <a:buFont typeface="Arial" panose="020B0604020202020204" pitchFamily="34" charset="0"/>
                        <a:buChar char="•"/>
                      </a:pPr>
                      <a:r>
                        <a:rPr lang="fr-FR" sz="1400" b="0">
                          <a:solidFill>
                            <a:srgbClr val="000000"/>
                          </a:solidFill>
                        </a:rPr>
                        <a:t>PowerShell Cmdlets </a:t>
                      </a:r>
                    </a:p>
                    <a:p>
                      <a:pPr marL="173038" marR="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a:solidFill>
                            <a:srgbClr val="000000"/>
                          </a:solidFill>
                        </a:rPr>
                        <a:t>Logical Unit Numbers (LUNs)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c="http://schemas.openxmlformats.org/drawingml/2006/chart" xmlns:c15="http://schemas.microsoft.com/office/drawing/2012/chart" xmlns:a16="http://schemas.microsoft.com/office/drawing/2014/main" val="1600795013"/>
                  </a:ext>
                </a:extLst>
              </a:tr>
            </a:tbl>
          </a:graphicData>
        </a:graphic>
      </p:graphicFrame>
    </p:spTree>
    <p:extLst>
      <p:ext uri="{BB962C8B-B14F-4D97-AF65-F5344CB8AC3E}">
        <p14:creationId xmlns="" xmlns:c="http://schemas.openxmlformats.org/drawingml/2006/chart" xmlns:c15="http://schemas.microsoft.com/office/drawing/2012/chart" xmlns:p14="http://schemas.microsoft.com/office/powerpoint/2010/main" val="2267609832"/>
      </p:ext>
    </p:extLst>
  </p:cSld>
  <p:clrMapOvr>
    <a:masterClrMapping/>
  </p:clrMapOvr>
  <p:transition spd="slow">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54161742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5738" rtl="0"/>
            <a:r>
              <a:rPr lang="fr-FR" sz="1600"/>
              <a:t>SDK Cisco</a:t>
            </a:r>
            <a:r>
              <a:rPr lang="en-US" altLang="en-US" sz="1600" dirty="0"/>
              <a:t/>
            </a:r>
            <a:br>
              <a:rPr lang="en-US" altLang="en-US" sz="1600" dirty="0"/>
            </a:br>
            <a:r>
              <a:rPr lang="fr-FR"/>
              <a:t>Qu'est-ce qu'un SDK ?</a:t>
            </a:r>
          </a:p>
        </p:txBody>
      </p:sp>
      <p:sp>
        <p:nvSpPr>
          <p:cNvPr id="8195" name="Content Placeholder 1"/>
          <p:cNvSpPr>
            <a:spLocks noGrp="1" noChangeArrowheads="1"/>
          </p:cNvSpPr>
          <p:nvPr>
            <p:ph idx="1"/>
          </p:nvPr>
        </p:nvSpPr>
        <p:spPr>
          <a:xfrm>
            <a:off x="334975" y="764452"/>
            <a:ext cx="8854290" cy="1925586"/>
          </a:xfrm>
        </p:spPr>
        <p:txBody>
          <a:bodyPr/>
          <a:lstStyle/>
          <a:p>
            <a:pPr rtl="0">
              <a:spcBef>
                <a:spcPts val="400"/>
              </a:spcBef>
              <a:spcAft>
                <a:spcPts val="400"/>
              </a:spcAft>
              <a:buClrTx/>
              <a:buSzPct val="100000"/>
              <a:buFont typeface="Arial" panose="020B0604020202020204" pitchFamily="34" charset="0"/>
              <a:buChar char="•"/>
            </a:pPr>
            <a:r>
              <a:rPr lang="fr-FR" sz="1400" dirty="0"/>
              <a:t>Le kit de développement logiciel</a:t>
            </a:r>
            <a:r>
              <a:rPr lang="fr-FR" sz="1400" dirty="0">
                <a:solidFill>
                  <a:srgbClr val="FF0000"/>
                </a:solidFill>
              </a:rPr>
              <a:t> </a:t>
            </a:r>
            <a:r>
              <a:rPr lang="fr-FR" sz="1400" dirty="0"/>
              <a:t>(SDK) contient un ensemble d'outils de développement logiciel intégrés pour le développement d'applications pour un périphérique ou un système spécifique.</a:t>
            </a:r>
          </a:p>
          <a:p>
            <a:pPr rtl="0">
              <a:spcBef>
                <a:spcPts val="400"/>
              </a:spcBef>
              <a:spcAft>
                <a:spcPts val="400"/>
              </a:spcAft>
              <a:buClrTx/>
              <a:buSzPct val="100000"/>
              <a:buFont typeface="Arial" panose="020B0604020202020204" pitchFamily="34" charset="0"/>
              <a:buChar char="•"/>
            </a:pPr>
            <a:r>
              <a:rPr lang="fr-FR" sz="1400" dirty="0"/>
              <a:t>La plupart des SDK sont un paquet, intégré avec des bibliothèques, des documents, des exemples de code, etc.</a:t>
            </a:r>
          </a:p>
          <a:p>
            <a:pPr rtl="0">
              <a:spcBef>
                <a:spcPts val="400"/>
              </a:spcBef>
              <a:spcAft>
                <a:spcPts val="400"/>
              </a:spcAft>
              <a:buClrTx/>
              <a:buSzPct val="100000"/>
              <a:buFont typeface="Arial" panose="020B0604020202020204" pitchFamily="34" charset="0"/>
              <a:buChar char="•"/>
            </a:pPr>
            <a:r>
              <a:rPr lang="fr-FR" sz="1400" dirty="0"/>
              <a:t>Les SDK aident souvent avec les contraintes de pagination ou de limitation des taux sur les réponses pour une API particulière. </a:t>
            </a:r>
          </a:p>
          <a:p>
            <a:pPr rtl="0">
              <a:spcBef>
                <a:spcPts val="400"/>
              </a:spcBef>
              <a:spcAft>
                <a:spcPts val="400"/>
              </a:spcAft>
              <a:buNone/>
            </a:pPr>
            <a:r>
              <a:rPr lang="fr-FR" sz="1400" b="1" dirty="0"/>
              <a:t>Les SDK Cisco</a:t>
            </a:r>
          </a:p>
          <a:p>
            <a:pPr rtl="0">
              <a:spcBef>
                <a:spcPts val="400"/>
              </a:spcBef>
              <a:spcAft>
                <a:spcPts val="400"/>
              </a:spcAft>
              <a:buClrTx/>
              <a:buSzPct val="100000"/>
              <a:buFont typeface="Arial" panose="020B0604020202020204" pitchFamily="34" charset="0"/>
              <a:buChar char="•"/>
            </a:pPr>
            <a:r>
              <a:rPr lang="fr-FR" sz="1400" dirty="0"/>
              <a:t>Cisco fournit une large gamme de kits SDK sur différentes plates-formes Cisco, tels que :</a:t>
            </a:r>
          </a:p>
          <a:p>
            <a:pPr marL="357187" indent="0">
              <a:spcBef>
                <a:spcPts val="400"/>
              </a:spcBef>
              <a:spcAft>
                <a:spcPts val="400"/>
              </a:spcAft>
              <a:buNone/>
            </a:pPr>
            <a:endParaRPr lang="en-GB" sz="1400" dirty="0"/>
          </a:p>
          <a:p>
            <a:pPr marL="0" indent="0">
              <a:buNone/>
            </a:pPr>
            <a:endParaRPr lang="en-GB" sz="1400" dirty="0"/>
          </a:p>
          <a:p>
            <a:pPr marL="0" indent="0">
              <a:buNone/>
            </a:pPr>
            <a:endParaRPr lang="en-US" altLang="ja-JP" sz="1400" dirty="0"/>
          </a:p>
        </p:txBody>
      </p:sp>
      <p:sp>
        <p:nvSpPr>
          <p:cNvPr id="2" name="Content Placeholder 2">
            <a:extLst>
              <a:ext uri="{FF2B5EF4-FFF2-40B4-BE49-F238E27FC236}">
                <a16:creationId xmlns="" xmlns:c="http://schemas.openxmlformats.org/drawingml/2006/chart" xmlns:c15="http://schemas.microsoft.com/office/drawing/2012/chart" xmlns:a16="http://schemas.microsoft.com/office/drawing/2014/main" id="{F2A517B5-6D00-4E9E-A0DC-3E79237CE84E}"/>
              </a:ext>
            </a:extLst>
          </p:cNvPr>
          <p:cNvSpPr/>
          <p:nvPr/>
        </p:nvSpPr>
        <p:spPr>
          <a:xfrm>
            <a:off x="233916" y="3036711"/>
            <a:ext cx="8676167" cy="1833066"/>
          </a:xfrm>
          <a:prstGeom prst="rect">
            <a:avLst/>
          </a:prstGeom>
        </p:spPr>
        <p:txBody>
          <a:bodyPr wrap="square" numCol="2">
            <a:spAutoFit/>
          </a:bodyPr>
          <a:lstStyle/>
          <a:p>
            <a:pPr marL="542925" indent="-185738" rtl="0">
              <a:spcBef>
                <a:spcPts val="100"/>
              </a:spcBef>
              <a:spcAft>
                <a:spcPts val="100"/>
              </a:spcAft>
              <a:buFont typeface="Arial" pitchFamily="34" charset="0"/>
              <a:buChar char="•"/>
            </a:pPr>
            <a:r>
              <a:rPr lang="fr-FR" sz="1400" dirty="0" err="1">
                <a:solidFill>
                  <a:srgbClr val="000000"/>
                </a:solidFill>
              </a:rPr>
              <a:t>Webex</a:t>
            </a:r>
            <a:r>
              <a:rPr lang="fr-FR" sz="1400" dirty="0">
                <a:solidFill>
                  <a:srgbClr val="000000"/>
                </a:solidFill>
              </a:rPr>
              <a:t> Teams </a:t>
            </a:r>
            <a:r>
              <a:rPr lang="fr-FR" sz="1400" dirty="0" err="1">
                <a:solidFill>
                  <a:srgbClr val="000000"/>
                </a:solidFill>
              </a:rPr>
              <a:t>Android</a:t>
            </a:r>
            <a:r>
              <a:rPr lang="fr-FR" sz="1400" dirty="0">
                <a:solidFill>
                  <a:srgbClr val="000000"/>
                </a:solidFill>
              </a:rPr>
              <a:t> SDK</a:t>
            </a:r>
          </a:p>
          <a:p>
            <a:pPr marL="542925" indent="-185738" rtl="0">
              <a:spcBef>
                <a:spcPts val="100"/>
              </a:spcBef>
              <a:spcAft>
                <a:spcPts val="100"/>
              </a:spcAft>
              <a:buFont typeface="Arial" pitchFamily="34" charset="0"/>
              <a:buChar char="•"/>
            </a:pPr>
            <a:r>
              <a:rPr lang="fr-FR" sz="1400" dirty="0" err="1">
                <a:solidFill>
                  <a:srgbClr val="000000"/>
                </a:solidFill>
              </a:rPr>
              <a:t>Jabber</a:t>
            </a:r>
            <a:r>
              <a:rPr lang="fr-FR" sz="1400" dirty="0">
                <a:solidFill>
                  <a:srgbClr val="000000"/>
                </a:solidFill>
              </a:rPr>
              <a:t> Web SDK</a:t>
            </a:r>
          </a:p>
          <a:p>
            <a:pPr marL="542925" indent="-185738" rtl="0">
              <a:spcBef>
                <a:spcPts val="100"/>
              </a:spcBef>
              <a:spcAft>
                <a:spcPts val="100"/>
              </a:spcAft>
              <a:buFont typeface="Arial" pitchFamily="34" charset="0"/>
              <a:buChar char="•"/>
            </a:pPr>
            <a:r>
              <a:rPr lang="fr-FR" sz="1400" dirty="0" err="1">
                <a:solidFill>
                  <a:srgbClr val="000000"/>
                </a:solidFill>
              </a:rPr>
              <a:t>Jabber</a:t>
            </a:r>
            <a:r>
              <a:rPr lang="fr-FR" sz="1400" dirty="0">
                <a:solidFill>
                  <a:srgbClr val="000000"/>
                </a:solidFill>
              </a:rPr>
              <a:t> </a:t>
            </a:r>
            <a:r>
              <a:rPr lang="fr-FR" sz="1400" dirty="0" err="1">
                <a:solidFill>
                  <a:srgbClr val="000000"/>
                </a:solidFill>
              </a:rPr>
              <a:t>Guest</a:t>
            </a:r>
            <a:r>
              <a:rPr lang="fr-FR" sz="1400" dirty="0">
                <a:solidFill>
                  <a:srgbClr val="000000"/>
                </a:solidFill>
              </a:rPr>
              <a:t> SDK pour Web</a:t>
            </a:r>
          </a:p>
          <a:p>
            <a:pPr marL="539750" indent="-176213" rtl="0">
              <a:lnSpc>
                <a:spcPct val="110000"/>
              </a:lnSpc>
              <a:spcBef>
                <a:spcPts val="100"/>
              </a:spcBef>
              <a:spcAft>
                <a:spcPts val="100"/>
              </a:spcAft>
              <a:buFont typeface="Arial" pitchFamily="34" charset="0"/>
              <a:buChar char="•"/>
            </a:pPr>
            <a:r>
              <a:rPr lang="fr-FR" sz="1400" dirty="0" err="1">
                <a:solidFill>
                  <a:srgbClr val="000000"/>
                </a:solidFill>
              </a:rPr>
              <a:t>Jabber</a:t>
            </a:r>
            <a:r>
              <a:rPr lang="fr-FR" sz="1400" dirty="0">
                <a:solidFill>
                  <a:srgbClr val="000000"/>
                </a:solidFill>
              </a:rPr>
              <a:t> </a:t>
            </a:r>
            <a:r>
              <a:rPr lang="fr-FR" sz="1400" dirty="0" err="1">
                <a:solidFill>
                  <a:srgbClr val="000000"/>
                </a:solidFill>
              </a:rPr>
              <a:t>Guest</a:t>
            </a:r>
            <a:r>
              <a:rPr lang="fr-FR" sz="1400" dirty="0">
                <a:solidFill>
                  <a:srgbClr val="000000"/>
                </a:solidFill>
              </a:rPr>
              <a:t> SDK pour </a:t>
            </a:r>
            <a:r>
              <a:rPr lang="fr-FR" sz="1400" dirty="0" err="1">
                <a:solidFill>
                  <a:srgbClr val="000000"/>
                </a:solidFill>
              </a:rPr>
              <a:t>iOS</a:t>
            </a:r>
            <a:endParaRPr lang="fr-FR" sz="1400" dirty="0">
              <a:solidFill>
                <a:srgbClr val="000000"/>
              </a:solidFill>
            </a:endParaRPr>
          </a:p>
          <a:p>
            <a:pPr marL="539750" indent="-176213" rtl="0">
              <a:lnSpc>
                <a:spcPct val="110000"/>
              </a:lnSpc>
              <a:spcBef>
                <a:spcPts val="100"/>
              </a:spcBef>
              <a:spcAft>
                <a:spcPts val="100"/>
              </a:spcAft>
              <a:buFont typeface="Arial" pitchFamily="34" charset="0"/>
              <a:buChar char="•"/>
            </a:pPr>
            <a:r>
              <a:rPr lang="fr-FR" sz="1400" dirty="0" err="1">
                <a:solidFill>
                  <a:srgbClr val="000000"/>
                </a:solidFill>
              </a:rPr>
              <a:t>Jabber</a:t>
            </a:r>
            <a:r>
              <a:rPr lang="fr-FR" sz="1400" dirty="0">
                <a:solidFill>
                  <a:srgbClr val="000000"/>
                </a:solidFill>
              </a:rPr>
              <a:t> </a:t>
            </a:r>
            <a:r>
              <a:rPr lang="fr-FR" sz="1400" dirty="0" err="1">
                <a:solidFill>
                  <a:srgbClr val="000000"/>
                </a:solidFill>
              </a:rPr>
              <a:t>Guest</a:t>
            </a:r>
            <a:r>
              <a:rPr lang="fr-FR" sz="1400" dirty="0">
                <a:solidFill>
                  <a:srgbClr val="000000"/>
                </a:solidFill>
              </a:rPr>
              <a:t> SDK pour </a:t>
            </a:r>
            <a:r>
              <a:rPr lang="fr-FR" sz="1400" dirty="0" err="1">
                <a:solidFill>
                  <a:srgbClr val="000000"/>
                </a:solidFill>
              </a:rPr>
              <a:t>Android</a:t>
            </a:r>
            <a:endParaRPr lang="fr-FR" sz="1400" dirty="0">
              <a:solidFill>
                <a:srgbClr val="000000"/>
              </a:solidFill>
            </a:endParaRPr>
          </a:p>
          <a:p>
            <a:pPr marL="539750" indent="-176213" rtl="0">
              <a:lnSpc>
                <a:spcPct val="110000"/>
              </a:lnSpc>
              <a:spcBef>
                <a:spcPts val="100"/>
              </a:spcBef>
              <a:spcAft>
                <a:spcPts val="100"/>
              </a:spcAft>
              <a:buFont typeface="Arial" pitchFamily="34" charset="0"/>
              <a:buChar char="•"/>
            </a:pPr>
            <a:r>
              <a:rPr lang="fr-FR" sz="1400" dirty="0">
                <a:solidFill>
                  <a:srgbClr val="000000"/>
                </a:solidFill>
              </a:rPr>
              <a:t>Cisco DNA Center </a:t>
            </a:r>
            <a:r>
              <a:rPr lang="fr-FR" sz="1400" dirty="0" err="1">
                <a:solidFill>
                  <a:srgbClr val="000000"/>
                </a:solidFill>
              </a:rPr>
              <a:t>Multivendor</a:t>
            </a:r>
            <a:r>
              <a:rPr lang="fr-FR" sz="1400" dirty="0">
                <a:solidFill>
                  <a:srgbClr val="000000"/>
                </a:solidFill>
              </a:rPr>
              <a:t> SDK</a:t>
            </a:r>
          </a:p>
          <a:p>
            <a:pPr marL="539750" indent="-176213">
              <a:lnSpc>
                <a:spcPct val="110000"/>
              </a:lnSpc>
              <a:spcBef>
                <a:spcPts val="100"/>
              </a:spcBef>
              <a:spcAft>
                <a:spcPts val="100"/>
              </a:spcAft>
              <a:buFont typeface="Arial" pitchFamily="34" charset="0"/>
              <a:buChar char="•"/>
            </a:pPr>
            <a:endParaRPr lang="en-GB" sz="1400" dirty="0">
              <a:solidFill>
                <a:srgbClr val="000000"/>
              </a:solidFill>
            </a:endParaRPr>
          </a:p>
          <a:p>
            <a:pPr marL="539750" indent="-176213" rtl="0">
              <a:lnSpc>
                <a:spcPct val="110000"/>
              </a:lnSpc>
              <a:spcBef>
                <a:spcPts val="100"/>
              </a:spcBef>
              <a:spcAft>
                <a:spcPts val="100"/>
              </a:spcAft>
              <a:buFont typeface="Arial" pitchFamily="34" charset="0"/>
              <a:buChar char="•"/>
            </a:pPr>
            <a:r>
              <a:rPr lang="fr-FR" sz="1400" dirty="0">
                <a:solidFill>
                  <a:srgbClr val="000000"/>
                </a:solidFill>
              </a:rPr>
              <a:t>UCS Python SDK</a:t>
            </a:r>
          </a:p>
          <a:p>
            <a:pPr marL="539750" indent="-176213" rtl="0">
              <a:lnSpc>
                <a:spcPct val="110000"/>
              </a:lnSpc>
              <a:spcBef>
                <a:spcPts val="100"/>
              </a:spcBef>
              <a:spcAft>
                <a:spcPts val="100"/>
              </a:spcAft>
              <a:buFont typeface="Arial" pitchFamily="34" charset="0"/>
              <a:buChar char="•"/>
            </a:pPr>
            <a:r>
              <a:rPr lang="fr-FR" sz="1400" dirty="0">
                <a:solidFill>
                  <a:srgbClr val="000000"/>
                </a:solidFill>
              </a:rPr>
              <a:t>Cisco APIC Python SDK (Cobra SDK)</a:t>
            </a:r>
          </a:p>
          <a:p>
            <a:pPr marL="539750" indent="-176213" rtl="0">
              <a:lnSpc>
                <a:spcPct val="110000"/>
              </a:lnSpc>
              <a:spcBef>
                <a:spcPts val="100"/>
              </a:spcBef>
              <a:spcAft>
                <a:spcPts val="100"/>
              </a:spcAft>
              <a:buFont typeface="Arial" pitchFamily="34" charset="0"/>
              <a:buChar char="•"/>
            </a:pPr>
            <a:r>
              <a:rPr lang="fr-FR" sz="1400" dirty="0">
                <a:solidFill>
                  <a:srgbClr val="000000"/>
                </a:solidFill>
              </a:rPr>
              <a:t>Cisco IMC Python SDK</a:t>
            </a:r>
          </a:p>
          <a:p>
            <a:pPr marL="539750" indent="-176213" rtl="0">
              <a:lnSpc>
                <a:spcPct val="110000"/>
              </a:lnSpc>
              <a:spcBef>
                <a:spcPts val="100"/>
              </a:spcBef>
              <a:spcAft>
                <a:spcPts val="100"/>
              </a:spcAft>
              <a:buFont typeface="Arial" pitchFamily="34" charset="0"/>
              <a:buChar char="•"/>
            </a:pPr>
            <a:r>
              <a:rPr lang="fr-FR" sz="1400" dirty="0">
                <a:solidFill>
                  <a:srgbClr val="000000"/>
                </a:solidFill>
              </a:rPr>
              <a:t>Cisco Instant </a:t>
            </a:r>
            <a:r>
              <a:rPr lang="fr-FR" sz="1400" dirty="0" err="1">
                <a:solidFill>
                  <a:srgbClr val="000000"/>
                </a:solidFill>
              </a:rPr>
              <a:t>Connect</a:t>
            </a:r>
            <a:r>
              <a:rPr lang="fr-FR" sz="1400" dirty="0">
                <a:solidFill>
                  <a:srgbClr val="000000"/>
                </a:solidFill>
              </a:rPr>
              <a:t> SDK</a:t>
            </a:r>
          </a:p>
          <a:p>
            <a:pPr marL="539750" indent="-176213" rtl="0">
              <a:lnSpc>
                <a:spcPct val="110000"/>
              </a:lnSpc>
              <a:spcBef>
                <a:spcPts val="100"/>
              </a:spcBef>
              <a:spcAft>
                <a:spcPts val="100"/>
              </a:spcAft>
              <a:buFont typeface="Arial" pitchFamily="34" charset="0"/>
              <a:buChar char="•"/>
            </a:pPr>
            <a:r>
              <a:rPr lang="fr-FR" sz="1400" dirty="0" err="1">
                <a:solidFill>
                  <a:srgbClr val="000000"/>
                </a:solidFill>
              </a:rPr>
              <a:t>Webex</a:t>
            </a:r>
            <a:r>
              <a:rPr lang="fr-FR" sz="1400" dirty="0">
                <a:solidFill>
                  <a:srgbClr val="000000"/>
                </a:solidFill>
              </a:rPr>
              <a:t> Teams Python SDK</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4922330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801" y="1626902"/>
            <a:ext cx="7598042" cy="1934029"/>
          </a:xfrm>
        </p:spPr>
        <p:txBody>
          <a:bodyPr/>
          <a:lstStyle/>
          <a:p>
            <a:pPr rtl="0"/>
            <a:r>
              <a:rPr lang="fr-FR">
                <a:solidFill>
                  <a:schemeClr val="accent5">
                    <a:lumMod val="40000"/>
                    <a:lumOff val="60000"/>
                  </a:schemeClr>
                </a:solidFill>
              </a:rPr>
              <a:t>8.3 Comprendre la programmabilité des réseaux et les modèles de dispositifs </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49870842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2" y="41393"/>
            <a:ext cx="8692442" cy="757551"/>
          </a:xfrm>
        </p:spPr>
        <p:txBody>
          <a:bodyPr/>
          <a:lstStyle/>
          <a:p>
            <a:pPr marL="180975" rtl="0"/>
            <a:r>
              <a:rPr lang="fr-FR" sz="1600" dirty="0"/>
              <a:t>Comprendre la </a:t>
            </a:r>
            <a:r>
              <a:rPr lang="fr-FR" sz="1600" dirty="0" err="1"/>
              <a:t>programmabilité</a:t>
            </a:r>
            <a:r>
              <a:rPr lang="fr-FR" sz="1600" dirty="0"/>
              <a:t> </a:t>
            </a:r>
            <a:r>
              <a:rPr lang="fr-FR" sz="1600" dirty="0" smtClean="0"/>
              <a:t>des réseaux </a:t>
            </a:r>
            <a:r>
              <a:rPr lang="fr-FR" sz="1600" dirty="0"/>
              <a:t>et les modèles de périphériques</a:t>
            </a:r>
            <a:r>
              <a:rPr lang="en-US" altLang="en-US" sz="1600" dirty="0"/>
              <a:t/>
            </a:r>
            <a:br>
              <a:rPr lang="en-US" altLang="en-US" sz="1600" dirty="0"/>
            </a:br>
            <a:r>
              <a:rPr lang="fr-FR" dirty="0"/>
              <a:t>Qu'est-ce que la </a:t>
            </a:r>
            <a:r>
              <a:rPr lang="fr-FR" dirty="0" err="1"/>
              <a:t>programmabilité</a:t>
            </a:r>
            <a:r>
              <a:rPr lang="fr-FR" dirty="0"/>
              <a:t> pilotée par un modèle ?</a:t>
            </a:r>
          </a:p>
        </p:txBody>
      </p:sp>
      <p:sp>
        <p:nvSpPr>
          <p:cNvPr id="8195" name="Content Placeholder 1"/>
          <p:cNvSpPr>
            <a:spLocks noGrp="1" noChangeArrowheads="1"/>
          </p:cNvSpPr>
          <p:nvPr>
            <p:ph idx="1"/>
          </p:nvPr>
        </p:nvSpPr>
        <p:spPr>
          <a:xfrm>
            <a:off x="261753" y="948266"/>
            <a:ext cx="4779479" cy="3626507"/>
          </a:xfrm>
        </p:spPr>
        <p:txBody>
          <a:bodyPr/>
          <a:lstStyle/>
          <a:p>
            <a:pPr marL="0" indent="0" rtl="0">
              <a:spcBef>
                <a:spcPts val="300"/>
              </a:spcBef>
              <a:spcAft>
                <a:spcPts val="300"/>
              </a:spcAft>
              <a:buNone/>
            </a:pPr>
            <a:r>
              <a:rPr lang="fr-FR" sz="1400" dirty="0"/>
              <a:t>Programmation basée sur le modèle :</a:t>
            </a:r>
          </a:p>
          <a:p>
            <a:pPr rtl="0">
              <a:spcBef>
                <a:spcPts val="300"/>
              </a:spcBef>
              <a:spcAft>
                <a:spcPts val="300"/>
              </a:spcAft>
              <a:buFont typeface="Arial" panose="020B0604020202020204" pitchFamily="34" charset="0"/>
              <a:buChar char="•"/>
            </a:pPr>
            <a:r>
              <a:rPr lang="fr-FR" sz="1400" dirty="0"/>
              <a:t>Fournit un langage de configuration lisible par l'homme</a:t>
            </a:r>
          </a:p>
          <a:p>
            <a:pPr rtl="0">
              <a:spcBef>
                <a:spcPts val="300"/>
              </a:spcBef>
              <a:spcAft>
                <a:spcPts val="300"/>
              </a:spcAft>
              <a:buFont typeface="Arial" panose="020B0604020202020204" pitchFamily="34" charset="0"/>
              <a:buChar char="•"/>
            </a:pPr>
            <a:r>
              <a:rPr lang="fr-FR" sz="1400" dirty="0"/>
              <a:t>Basé sur un modèle, structuré et convivial</a:t>
            </a:r>
          </a:p>
          <a:p>
            <a:pPr rtl="0">
              <a:spcBef>
                <a:spcPts val="300"/>
              </a:spcBef>
              <a:spcAft>
                <a:spcPts val="300"/>
              </a:spcAft>
              <a:buFont typeface="Arial" panose="020B0604020202020204" pitchFamily="34" charset="0"/>
              <a:buChar char="•"/>
            </a:pPr>
            <a:r>
              <a:rPr lang="fr-FR" sz="1400" dirty="0"/>
              <a:t>Prise en charge de plusieurs types de modèles, y compris natif, </a:t>
            </a:r>
            <a:r>
              <a:rPr lang="fr-FR" sz="1400" dirty="0" err="1"/>
              <a:t>OpenConfig</a:t>
            </a:r>
            <a:r>
              <a:rPr lang="fr-FR" sz="1400" dirty="0"/>
              <a:t> et IETF</a:t>
            </a:r>
          </a:p>
          <a:p>
            <a:pPr rtl="0">
              <a:spcBef>
                <a:spcPts val="300"/>
              </a:spcBef>
              <a:spcAft>
                <a:spcPts val="300"/>
              </a:spcAft>
              <a:buFont typeface="Arial" panose="020B0604020202020204" pitchFamily="34" charset="0"/>
              <a:buChar char="•"/>
            </a:pPr>
            <a:r>
              <a:rPr lang="fr-FR" sz="1400" dirty="0"/>
              <a:t>Utilise la spécification qui est découplée du transport, de l'encodage de fin de protocole.</a:t>
            </a:r>
          </a:p>
          <a:p>
            <a:pPr rtl="0">
              <a:spcBef>
                <a:spcPts val="300"/>
              </a:spcBef>
              <a:spcAft>
                <a:spcPts val="300"/>
              </a:spcAft>
              <a:buFont typeface="Arial" panose="020B0604020202020204" pitchFamily="34" charset="0"/>
              <a:buChar char="•"/>
            </a:pPr>
            <a:r>
              <a:rPr lang="fr-FR" sz="1400" dirty="0"/>
              <a:t>Utilise des API basées sur des modèles pour l'abstraction et la simplification.</a:t>
            </a:r>
          </a:p>
          <a:p>
            <a:pPr rtl="0">
              <a:spcBef>
                <a:spcPts val="300"/>
              </a:spcBef>
              <a:spcAft>
                <a:spcPts val="300"/>
              </a:spcAft>
              <a:buFont typeface="Arial" panose="020B0604020202020204" pitchFamily="34" charset="0"/>
              <a:buChar char="•"/>
            </a:pPr>
            <a:r>
              <a:rPr lang="fr-FR" sz="1400" dirty="0"/>
              <a:t>Exploite l'open source et bénéficie d'un large support.</a:t>
            </a:r>
          </a:p>
          <a:p>
            <a:pPr>
              <a:spcBef>
                <a:spcPts val="300"/>
              </a:spcBef>
              <a:spcAft>
                <a:spcPts val="300"/>
              </a:spcAft>
              <a:buFont typeface="Arial" panose="020B0604020202020204" pitchFamily="34" charset="0"/>
              <a:buChar char="•"/>
            </a:pPr>
            <a:endParaRPr lang="en-GB" sz="1400" dirty="0"/>
          </a:p>
          <a:p>
            <a:pPr>
              <a:spcBef>
                <a:spcPts val="300"/>
              </a:spcBef>
              <a:spcAft>
                <a:spcPts val="300"/>
              </a:spcAft>
              <a:buFont typeface="Arial" panose="020B0604020202020204" pitchFamily="34" charset="0"/>
              <a:buChar char="•"/>
            </a:pPr>
            <a:endParaRPr lang="en-US" altLang="ja-JP" sz="1600" dirty="0"/>
          </a:p>
        </p:txBody>
      </p:sp>
      <p:pic>
        <p:nvPicPr>
          <p:cNvPr id="4" name="Picture 1" descr="yang-prog-model.png">
            <a:extLst>
              <a:ext uri="{FF2B5EF4-FFF2-40B4-BE49-F238E27FC236}">
                <a16:creationId xmlns="" xmlns:c="http://schemas.openxmlformats.org/drawingml/2006/chart" xmlns:c15="http://schemas.microsoft.com/office/drawing/2012/chart" xmlns:a16="http://schemas.microsoft.com/office/drawing/2014/main" id="{BF22E220-C8A5-4221-BC69-EA76826D24CE}"/>
              </a:ext>
            </a:extLst>
          </p:cNvPr>
          <p:cNvPicPr>
            <a:picLocks noChangeAspect="1"/>
          </p:cNvPicPr>
          <p:nvPr/>
        </p:nvPicPr>
        <p:blipFill>
          <a:blip r:embed="rId4"/>
          <a:stretch>
            <a:fillRect/>
          </a:stretch>
        </p:blipFill>
        <p:spPr>
          <a:xfrm>
            <a:off x="5013937" y="1030914"/>
            <a:ext cx="3908573" cy="2405261"/>
          </a:xfrm>
          <a:prstGeom prst="rect">
            <a:avLst/>
          </a:prstGeom>
          <a:ln>
            <a:solidFill>
              <a:srgbClr val="000000"/>
            </a:solidFill>
          </a:ln>
        </p:spPr>
      </p:pic>
      <p:sp>
        <p:nvSpPr>
          <p:cNvPr id="2" name="Text Box 1">
            <a:extLst>
              <a:ext uri="{FF2B5EF4-FFF2-40B4-BE49-F238E27FC236}">
                <a16:creationId xmlns="" xmlns:c="http://schemas.openxmlformats.org/drawingml/2006/chart" xmlns:c15="http://schemas.microsoft.com/office/drawing/2012/chart" xmlns:a16="http://schemas.microsoft.com/office/drawing/2014/main" id="{4964FA7E-1B4A-4DE9-83C5-65D9178FA16A}"/>
              </a:ext>
            </a:extLst>
          </p:cNvPr>
          <p:cNvSpPr/>
          <p:nvPr/>
        </p:nvSpPr>
        <p:spPr>
          <a:xfrm>
            <a:off x="4787505" y="3522489"/>
            <a:ext cx="4572000" cy="276999"/>
          </a:xfrm>
          <a:prstGeom prst="rect">
            <a:avLst/>
          </a:prstGeom>
        </p:spPr>
        <p:txBody>
          <a:bodyPr>
            <a:spAutoFit/>
          </a:bodyPr>
          <a:lstStyle/>
          <a:p>
            <a:pPr algn="ctr" rtl="0"/>
            <a:r>
              <a:rPr lang="fr-FR" sz="1200" dirty="0">
                <a:solidFill>
                  <a:srgbClr val="000000"/>
                </a:solidFill>
                <a:latin typeface="+mn-lt"/>
              </a:rPr>
              <a:t>Pile de </a:t>
            </a:r>
            <a:r>
              <a:rPr lang="fr-FR" sz="1200" dirty="0" err="1">
                <a:solidFill>
                  <a:srgbClr val="000000"/>
                </a:solidFill>
                <a:latin typeface="+mn-lt"/>
              </a:rPr>
              <a:t>programmabilité</a:t>
            </a:r>
            <a:r>
              <a:rPr lang="fr-FR" sz="1200" dirty="0">
                <a:solidFill>
                  <a:srgbClr val="000000"/>
                </a:solidFill>
                <a:latin typeface="+mn-lt"/>
              </a:rPr>
              <a:t> basée sur un modèle Yang</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57735265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rtl="0"/>
            <a:r>
              <a:rPr lang="fr-FR" sz="1600"/>
              <a:t>Comprendre la programmabilité des réseaux et les modèles de dispositifs</a:t>
            </a:r>
            <a:r>
              <a:rPr lang="en-GB" altLang="en-US" sz="1600" dirty="0"/>
              <a:t/>
            </a:r>
            <a:br>
              <a:rPr lang="en-GB" altLang="en-US" sz="1600" dirty="0"/>
            </a:br>
            <a:r>
              <a:rPr lang="fr-FR"/>
              <a:t>Qu'est-ce que YANG ?</a:t>
            </a:r>
          </a:p>
        </p:txBody>
      </p:sp>
      <p:sp>
        <p:nvSpPr>
          <p:cNvPr id="8195" name="Content Placeholder 1"/>
          <p:cNvSpPr>
            <a:spLocks noGrp="1" noChangeArrowheads="1"/>
          </p:cNvSpPr>
          <p:nvPr>
            <p:ph idx="1"/>
          </p:nvPr>
        </p:nvSpPr>
        <p:spPr>
          <a:xfrm>
            <a:off x="288911" y="794510"/>
            <a:ext cx="4328355" cy="3628428"/>
          </a:xfrm>
        </p:spPr>
        <p:txBody>
          <a:bodyPr/>
          <a:lstStyle/>
          <a:p>
            <a:pPr marL="174625" indent="-174625" rtl="0">
              <a:buFont typeface="Arial" pitchFamily="34" charset="0"/>
              <a:buChar char="•"/>
            </a:pPr>
            <a:r>
              <a:rPr lang="fr-FR" sz="1600"/>
              <a:t>Yet Another Next Generation (YANG) tel que défini dans RFC7519, est « un langage de modélisation de données utilisé pour modéliser les données de configuration et d'état manipulées par le protocole NETCONF (Network Configuration Protocol), les appels de procédure à distance NETCONF et les notifications NETCONF ».</a:t>
            </a:r>
          </a:p>
          <a:p>
            <a:pPr marL="174625" indent="-174625" rtl="0">
              <a:buFont typeface="Arial" pitchFamily="34" charset="0"/>
              <a:buChar char="•"/>
            </a:pPr>
            <a:r>
              <a:rPr lang="fr-FR" sz="1600"/>
              <a:t>Dans le monde réel, il existe deux types de modèles YANG, ouverts et natifs.</a:t>
            </a:r>
          </a:p>
          <a:p>
            <a:pPr marL="0" indent="0">
              <a:buNone/>
            </a:pPr>
            <a:endParaRPr sz="1600" dirty="0"/>
          </a:p>
          <a:p>
            <a:pPr marL="0" indent="0">
              <a:buNone/>
            </a:pPr>
            <a:endParaRPr lang="en-GB" sz="1600" dirty="0"/>
          </a:p>
          <a:p>
            <a:pPr>
              <a:buNone/>
            </a:pPr>
            <a:endParaRPr lang="en-GB" sz="1600" dirty="0"/>
          </a:p>
          <a:p>
            <a:pPr marL="0" indent="0">
              <a:buNone/>
            </a:pPr>
            <a:endParaRPr lang="en-US" altLang="ja-JP" sz="1600" dirty="0"/>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372F713E-6054-4C6D-A14B-B5762FE96273}"/>
              </a:ext>
            </a:extLst>
          </p:cNvPr>
          <p:cNvPicPr>
            <a:picLocks noChangeAspect="1"/>
          </p:cNvPicPr>
          <p:nvPr/>
        </p:nvPicPr>
        <p:blipFill>
          <a:blip r:embed="rId4"/>
          <a:stretch>
            <a:fillRect/>
          </a:stretch>
        </p:blipFill>
        <p:spPr>
          <a:xfrm>
            <a:off x="4564631" y="906929"/>
            <a:ext cx="4402420" cy="3365854"/>
          </a:xfrm>
          <a:prstGeom prst="rect">
            <a:avLst/>
          </a:prstGeom>
          <a:ln>
            <a:solidFill>
              <a:schemeClr val="bg1">
                <a:lumMod val="85000"/>
              </a:schemeClr>
            </a:solidFill>
          </a:ln>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96B0D474-E02E-4D3B-87EB-9731E74DAF6C}"/>
              </a:ext>
            </a:extLst>
          </p:cNvPr>
          <p:cNvSpPr/>
          <p:nvPr/>
        </p:nvSpPr>
        <p:spPr>
          <a:xfrm>
            <a:off x="4553479" y="4255631"/>
            <a:ext cx="4424726" cy="584775"/>
          </a:xfrm>
          <a:prstGeom prst="rect">
            <a:avLst/>
          </a:prstGeom>
        </p:spPr>
        <p:txBody>
          <a:bodyPr wrap="square">
            <a:spAutoFit/>
          </a:bodyPr>
          <a:lstStyle/>
          <a:p>
            <a:pPr algn="ctr" rtl="0"/>
            <a:r>
              <a:rPr lang="fr-FR" sz="1600">
                <a:solidFill>
                  <a:srgbClr val="000000"/>
                </a:solidFill>
                <a:latin typeface="+mn-lt"/>
              </a:rPr>
              <a:t>YANG dans la pile de programmabilité pilotée par modèle</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04293467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rtl="0"/>
            <a:r>
              <a:rPr lang="fr-FR" sz="1600"/>
              <a:t>Comprendre la programmabilité des réseaux et les modèles de dispositifs</a:t>
            </a:r>
            <a:r>
              <a:rPr lang="en-GB" altLang="en-US" sz="1600" dirty="0"/>
              <a:t/>
            </a:r>
            <a:br>
              <a:rPr lang="en-GB" altLang="en-US" sz="1600" dirty="0"/>
            </a:br>
            <a:r>
              <a:rPr lang="fr-FR"/>
              <a:t>Qu'est-ce que YANG ? (suite)</a:t>
            </a:r>
          </a:p>
        </p:txBody>
      </p:sp>
      <p:sp>
        <p:nvSpPr>
          <p:cNvPr id="8195" name="Content Placeholder 1"/>
          <p:cNvSpPr>
            <a:spLocks noGrp="1" noChangeArrowheads="1"/>
          </p:cNvSpPr>
          <p:nvPr>
            <p:ph idx="1"/>
          </p:nvPr>
        </p:nvSpPr>
        <p:spPr>
          <a:xfrm>
            <a:off x="234594" y="785457"/>
            <a:ext cx="8796736" cy="3942954"/>
          </a:xfrm>
        </p:spPr>
        <p:txBody>
          <a:bodyPr/>
          <a:lstStyle/>
          <a:p>
            <a:pPr marL="0" indent="0" rtl="0">
              <a:lnSpc>
                <a:spcPct val="110000"/>
              </a:lnSpc>
              <a:spcBef>
                <a:spcPts val="300"/>
              </a:spcBef>
              <a:spcAft>
                <a:spcPts val="300"/>
              </a:spcAft>
              <a:buClrTx/>
              <a:buSzPct val="100000"/>
              <a:buNone/>
            </a:pPr>
            <a:r>
              <a:rPr lang="fr-FR" sz="1600" b="1"/>
              <a:t>Pourquoi nous avons besoin de YANG pour la modélisation d'appareils ?</a:t>
            </a:r>
          </a:p>
          <a:p>
            <a:pPr marL="442913" indent="-261938" rtl="0">
              <a:lnSpc>
                <a:spcPct val="110000"/>
              </a:lnSpc>
              <a:spcBef>
                <a:spcPts val="300"/>
              </a:spcBef>
              <a:spcAft>
                <a:spcPts val="300"/>
              </a:spcAft>
              <a:buClrTx/>
              <a:buSzPct val="100000"/>
              <a:buFont typeface="Arial" panose="020B0604020202020204" pitchFamily="34" charset="0"/>
              <a:buChar char="•"/>
            </a:pPr>
            <a:r>
              <a:rPr lang="fr-FR" sz="1600"/>
              <a:t>YANG permet aux différents fournisseurs de périphériques réseau de décrire leur type de périphérique, leur configuration et leur état pour les mapper au fonctionnement de l'appareil de manière programmatique.</a:t>
            </a:r>
          </a:p>
          <a:p>
            <a:pPr marL="442913" indent="-261938" rtl="0">
              <a:lnSpc>
                <a:spcPct val="110000"/>
              </a:lnSpc>
              <a:spcBef>
                <a:spcPts val="300"/>
              </a:spcBef>
              <a:spcAft>
                <a:spcPts val="300"/>
              </a:spcAft>
              <a:buFont typeface="Arial" pitchFamily="34" charset="0"/>
              <a:buChar char="•"/>
            </a:pPr>
            <a:r>
              <a:rPr lang="fr-FR" sz="1600"/>
              <a:t>YANG définit quatre types de nœuds pour la modélisation des données : </a:t>
            </a:r>
            <a:r>
              <a:rPr lang="fr-FR" sz="1600" b="1"/>
              <a:t>Leaf Noeuds, Leaf-List Noeuds, Container Noeuds </a:t>
            </a:r>
            <a:r>
              <a:rPr lang="fr-FR" sz="1600"/>
              <a:t>et </a:t>
            </a:r>
            <a:r>
              <a:rPr lang="fr-FR" sz="1600" b="1"/>
              <a:t>List Noeuds.</a:t>
            </a:r>
          </a:p>
          <a:p>
            <a:pPr marL="0" indent="0">
              <a:spcBef>
                <a:spcPts val="300"/>
              </a:spcBef>
              <a:spcAft>
                <a:spcPts val="300"/>
              </a:spcAft>
              <a:buClrTx/>
              <a:buSzPct val="100000"/>
              <a:buNone/>
            </a:pPr>
            <a:endParaRPr lang="en-US" altLang="ja-JP" sz="1600" dirty="0"/>
          </a:p>
        </p:txBody>
      </p:sp>
      <p:graphicFrame>
        <p:nvGraphicFramePr>
          <p:cNvPr id="2" name="Table 1"/>
          <p:cNvGraphicFramePr>
            <a:graphicFrameLocks noGrp="1"/>
          </p:cNvGraphicFramePr>
          <p:nvPr>
            <p:extLst>
              <p:ext uri="{D42A27DB-BD31-4B8C-83A1-F6EECF244321}">
                <p14:modId xmlns="" xmlns:c="http://schemas.openxmlformats.org/drawingml/2006/chart" xmlns:c15="http://schemas.microsoft.com/office/drawing/2012/chart" xmlns:p14="http://schemas.microsoft.com/office/powerpoint/2010/main" val="2732968267"/>
              </p:ext>
            </p:extLst>
          </p:nvPr>
        </p:nvGraphicFramePr>
        <p:xfrm>
          <a:off x="1362160" y="2619403"/>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 xmlns:c="http://schemas.openxmlformats.org/drawingml/2006/chart" xmlns:c15="http://schemas.microsoft.com/office/drawing/2012/chart" xmlns:a16="http://schemas.microsoft.com/office/drawing/2014/main" val="20000"/>
                    </a:ext>
                  </a:extLst>
                </a:gridCol>
                <a:gridCol w="1219200">
                  <a:extLst>
                    <a:ext uri="{9D8B030D-6E8A-4147-A177-3AD203B41FA5}">
                      <a16:colId xmlns="" xmlns:c="http://schemas.openxmlformats.org/drawingml/2006/chart" xmlns:c15="http://schemas.microsoft.com/office/drawing/2012/chart" xmlns:a16="http://schemas.microsoft.com/office/drawing/2014/main" val="20001"/>
                    </a:ext>
                  </a:extLst>
                </a:gridCol>
                <a:gridCol w="1219200">
                  <a:extLst>
                    <a:ext uri="{9D8B030D-6E8A-4147-A177-3AD203B41FA5}">
                      <a16:colId xmlns="" xmlns:c="http://schemas.openxmlformats.org/drawingml/2006/chart" xmlns:c15="http://schemas.microsoft.com/office/drawing/2012/chart" xmlns:a16="http://schemas.microsoft.com/office/drawing/2014/main" val="20002"/>
                    </a:ext>
                  </a:extLst>
                </a:gridCol>
                <a:gridCol w="1219200">
                  <a:extLst>
                    <a:ext uri="{9D8B030D-6E8A-4147-A177-3AD203B41FA5}">
                      <a16:colId xmlns="" xmlns:c="http://schemas.openxmlformats.org/drawingml/2006/chart" xmlns:c15="http://schemas.microsoft.com/office/drawing/2012/chart" xmlns:a16="http://schemas.microsoft.com/office/drawing/2014/main" val="20003"/>
                    </a:ext>
                  </a:extLst>
                </a:gridCol>
                <a:gridCol w="1219200">
                  <a:extLst>
                    <a:ext uri="{9D8B030D-6E8A-4147-A177-3AD203B41FA5}">
                      <a16:colId xmlns="" xmlns:c="http://schemas.openxmlformats.org/drawingml/2006/chart" xmlns:c15="http://schemas.microsoft.com/office/drawing/2012/chart" xmlns:a16="http://schemas.microsoft.com/office/drawing/2014/main" val="20004"/>
                    </a:ext>
                  </a:extLst>
                </a:gridCol>
              </a:tblGrid>
              <a:tr h="370840">
                <a:tc gridSpan="5">
                  <a:txBody>
                    <a:bodyPr/>
                    <a:lstStyle/>
                    <a:p>
                      <a:pPr algn="ctr" rtl="0"/>
                      <a:r>
                        <a:rPr lang="fr-FR"/>
                        <a:t>Termes de Yang</a:t>
                      </a:r>
                    </a:p>
                  </a:txBody>
                  <a:tcPr anchor="ct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c="http://schemas.openxmlformats.org/drawingml/2006/chart" xmlns:c15="http://schemas.microsoft.com/office/drawing/2012/chart" xmlns:a16="http://schemas.microsoft.com/office/drawing/2014/main" val="10000"/>
                  </a:ext>
                </a:extLst>
              </a:tr>
              <a:tr h="370840">
                <a:tc>
                  <a:txBody>
                    <a:bodyPr/>
                    <a:lstStyle/>
                    <a:p>
                      <a:pPr algn="ctr" rtl="0"/>
                      <a:r>
                        <a:rPr lang="fr-FR"/>
                        <a:t>anyxml.</a:t>
                      </a:r>
                    </a:p>
                  </a:txBody>
                  <a:tcPr anchor="ctr"/>
                </a:tc>
                <a:tc>
                  <a:txBody>
                    <a:bodyPr/>
                    <a:lstStyle/>
                    <a:p>
                      <a:pPr algn="ctr" rtl="0"/>
                      <a:r>
                        <a:rPr lang="fr-FR"/>
                        <a:t>data model</a:t>
                      </a:r>
                    </a:p>
                  </a:txBody>
                  <a:tcPr anchor="ctr"/>
                </a:tc>
                <a:tc>
                  <a:txBody>
                    <a:bodyPr/>
                    <a:lstStyle/>
                    <a:p>
                      <a:pPr algn="ctr" rtl="0"/>
                      <a:r>
                        <a:rPr lang="fr-FR"/>
                        <a:t>derived</a:t>
                      </a:r>
                      <a:r>
                        <a:rPr lang="fr-FR" baseline="0"/>
                        <a:t> type</a:t>
                      </a:r>
                    </a:p>
                  </a:txBody>
                  <a:tcPr anchor="ctr"/>
                </a:tc>
                <a:tc>
                  <a:txBody>
                    <a:bodyPr/>
                    <a:lstStyle/>
                    <a:p>
                      <a:pPr algn="ctr" rtl="0"/>
                      <a:r>
                        <a:rPr lang="fr-FR"/>
                        <a:t>leaf</a:t>
                      </a:r>
                    </a:p>
                  </a:txBody>
                  <a:tcPr anchor="ctr"/>
                </a:tc>
                <a:tc>
                  <a:txBody>
                    <a:bodyPr/>
                    <a:lstStyle/>
                    <a:p>
                      <a:pPr algn="ctr" rtl="0"/>
                      <a:r>
                        <a:rPr lang="fr-FR"/>
                        <a:t>module</a:t>
                      </a:r>
                    </a:p>
                  </a:txBody>
                  <a:tcPr anchor="ctr"/>
                </a:tc>
                <a:extLst>
                  <a:ext uri="{0D108BD9-81ED-4DB2-BD59-A6C34878D82A}">
                    <a16:rowId xmlns="" xmlns:c="http://schemas.openxmlformats.org/drawingml/2006/chart" xmlns:c15="http://schemas.microsoft.com/office/drawing/2012/chart" xmlns:a16="http://schemas.microsoft.com/office/drawing/2014/main" val="10001"/>
                  </a:ext>
                </a:extLst>
              </a:tr>
              <a:tr h="370840">
                <a:tc>
                  <a:txBody>
                    <a:bodyPr/>
                    <a:lstStyle/>
                    <a:p>
                      <a:pPr algn="ctr" rtl="0"/>
                      <a:r>
                        <a:rPr lang="fr-FR"/>
                        <a:t>augment</a:t>
                      </a:r>
                    </a:p>
                  </a:txBody>
                  <a:tcPr anchor="ctr"/>
                </a:tc>
                <a:tc>
                  <a:txBody>
                    <a:bodyPr/>
                    <a:lstStyle/>
                    <a:p>
                      <a:pPr algn="ctr" rtl="0"/>
                      <a:r>
                        <a:rPr lang="fr-FR"/>
                        <a:t>data node</a:t>
                      </a:r>
                    </a:p>
                  </a:txBody>
                  <a:tcPr anchor="ctr"/>
                </a:tc>
                <a:tc>
                  <a:txBody>
                    <a:bodyPr/>
                    <a:lstStyle/>
                    <a:p>
                      <a:pPr algn="ctr" rtl="0"/>
                      <a:r>
                        <a:rPr lang="fr-FR"/>
                        <a:t>grouping</a:t>
                      </a:r>
                    </a:p>
                  </a:txBody>
                  <a:tcPr anchor="ctr"/>
                </a:tc>
                <a:tc>
                  <a:txBody>
                    <a:bodyPr/>
                    <a:lstStyle/>
                    <a:p>
                      <a:pPr algn="ctr" rtl="0"/>
                      <a:r>
                        <a:rPr lang="fr-FR"/>
                        <a:t>leaf-list</a:t>
                      </a:r>
                    </a:p>
                  </a:txBody>
                  <a:tcPr anchor="ctr"/>
                </a:tc>
                <a:tc>
                  <a:txBody>
                    <a:bodyPr/>
                    <a:lstStyle/>
                    <a:p>
                      <a:pPr algn="ctr" rtl="0"/>
                      <a:r>
                        <a:rPr lang="fr-FR"/>
                        <a:t>RPC</a:t>
                      </a:r>
                    </a:p>
                  </a:txBody>
                  <a:tcPr anchor="ctr"/>
                </a:tc>
                <a:extLst>
                  <a:ext uri="{0D108BD9-81ED-4DB2-BD59-A6C34878D82A}">
                    <a16:rowId xmlns="" xmlns:c="http://schemas.openxmlformats.org/drawingml/2006/chart" xmlns:c15="http://schemas.microsoft.com/office/drawing/2012/chart" xmlns:a16="http://schemas.microsoft.com/office/drawing/2014/main" val="10002"/>
                  </a:ext>
                </a:extLst>
              </a:tr>
              <a:tr h="370840">
                <a:tc>
                  <a:txBody>
                    <a:bodyPr/>
                    <a:lstStyle/>
                    <a:p>
                      <a:pPr algn="ctr" rtl="0"/>
                      <a:r>
                        <a:rPr lang="fr-FR"/>
                        <a:t>container</a:t>
                      </a:r>
                    </a:p>
                  </a:txBody>
                  <a:tcPr anchor="ctr"/>
                </a:tc>
                <a:tc>
                  <a:txBody>
                    <a:bodyPr/>
                    <a:lstStyle/>
                    <a:p>
                      <a:pPr algn="ctr" rtl="0"/>
                      <a:r>
                        <a:rPr lang="fr-FR"/>
                        <a:t>data tree</a:t>
                      </a:r>
                    </a:p>
                  </a:txBody>
                  <a:tcPr anchor="ctr"/>
                </a:tc>
                <a:tc>
                  <a:txBody>
                    <a:bodyPr/>
                    <a:lstStyle/>
                    <a:p>
                      <a:pPr algn="ctr" rtl="0"/>
                      <a:r>
                        <a:rPr lang="fr-FR"/>
                        <a:t>identifier</a:t>
                      </a:r>
                    </a:p>
                  </a:txBody>
                  <a:tcPr anchor="ctr"/>
                </a:tc>
                <a:tc>
                  <a:txBody>
                    <a:bodyPr/>
                    <a:lstStyle/>
                    <a:p>
                      <a:pPr algn="ctr" rtl="0"/>
                      <a:r>
                        <a:rPr lang="fr-FR"/>
                        <a:t>list</a:t>
                      </a:r>
                    </a:p>
                  </a:txBody>
                  <a:tcPr anchor="ctr"/>
                </a:tc>
                <a:tc>
                  <a:txBody>
                    <a:bodyPr/>
                    <a:lstStyle/>
                    <a:p>
                      <a:pPr algn="ctr" rtl="0"/>
                      <a:r>
                        <a:rPr lang="fr-FR"/>
                        <a:t>state data</a:t>
                      </a:r>
                    </a:p>
                  </a:txBody>
                  <a:tcPr anchor="ctr"/>
                </a:tc>
                <a:extLst>
                  <a:ext uri="{0D108BD9-81ED-4DB2-BD59-A6C34878D82A}">
                    <a16:rowId xmlns="" xmlns:c="http://schemas.openxmlformats.org/drawingml/2006/chart" xmlns:c15="http://schemas.microsoft.com/office/drawing/2012/chart" xmlns:a16="http://schemas.microsoft.com/office/drawing/2014/main" val="10003"/>
                  </a:ext>
                </a:extLst>
              </a:tr>
            </a:tbl>
          </a:graphicData>
        </a:graphic>
      </p:graphicFrame>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5528831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noChangeArrowheads="1"/>
          </p:cNvSpPr>
          <p:nvPr>
            <p:ph type="title"/>
          </p:nvPr>
        </p:nvSpPr>
        <p:spPr>
          <a:xfrm>
            <a:off x="1" y="50629"/>
            <a:ext cx="9144000" cy="757551"/>
          </a:xfrm>
        </p:spPr>
        <p:txBody>
          <a:bodyPr/>
          <a:lstStyle/>
          <a:p>
            <a:pPr rtl="0"/>
            <a:r>
              <a:rPr lang="fr-FR"/>
              <a:t>Contenu pédagogique de l'instructeur - Guide de planification du module 8</a:t>
            </a:r>
          </a:p>
        </p:txBody>
      </p:sp>
      <p:sp>
        <p:nvSpPr>
          <p:cNvPr id="4099" name="Content Placeholder 1"/>
          <p:cNvSpPr>
            <a:spLocks noGrp="1" noChangeArrowheads="1"/>
          </p:cNvSpPr>
          <p:nvPr>
            <p:ph idx="1"/>
          </p:nvPr>
        </p:nvSpPr>
        <p:spPr>
          <a:xfrm>
            <a:off x="144065" y="798944"/>
            <a:ext cx="8853286" cy="3747655"/>
          </a:xfrm>
        </p:spPr>
        <p:txBody>
          <a:bodyPr/>
          <a:lstStyle/>
          <a:p>
            <a:pPr marL="0" indent="0" rtl="0">
              <a:buNone/>
            </a:pPr>
            <a:r>
              <a:rPr lang="fr-FR"/>
              <a:t>Cette présentation PowerPoint est divisée en deux parties :</a:t>
            </a:r>
          </a:p>
          <a:p>
            <a:pPr rtl="0">
              <a:buFont typeface="Arial" panose="020B0604020202020204" pitchFamily="34" charset="0"/>
              <a:buChar char="•"/>
            </a:pPr>
            <a:r>
              <a:rPr lang="fr-FR"/>
              <a:t>Guide de planification de l'instructeur</a:t>
            </a:r>
          </a:p>
          <a:p>
            <a:pPr lvl="1" rtl="0"/>
            <a:r>
              <a:rPr lang="fr-FR"/>
              <a:t>Informations pour vous aider à vous familiariser avec le module</a:t>
            </a:r>
          </a:p>
          <a:p>
            <a:pPr lvl="1" rtl="0"/>
            <a:r>
              <a:rPr lang="fr-FR"/>
              <a:t>Outils pédagogiques</a:t>
            </a:r>
          </a:p>
          <a:p>
            <a:pPr rtl="0">
              <a:buFont typeface="Arial" panose="020B0604020202020204" pitchFamily="34" charset="0"/>
              <a:buChar char="•"/>
            </a:pPr>
            <a:r>
              <a:rPr lang="fr-FR"/>
              <a:t>Présentation en classe pour le formateur</a:t>
            </a:r>
          </a:p>
          <a:p>
            <a:pPr lvl="1" rtl="0"/>
            <a:r>
              <a:rPr lang="fr-FR"/>
              <a:t>Diapositives facultatives que vous pouvez utiliser en classe</a:t>
            </a:r>
          </a:p>
          <a:p>
            <a:pPr lvl="1" rtl="0"/>
            <a:r>
              <a:rPr lang="fr-FR"/>
              <a:t>Commence à la diapositive 10</a:t>
            </a:r>
          </a:p>
          <a:p>
            <a:pPr marL="142875" lvl="1" indent="0" algn="ctr" rtl="0">
              <a:buNone/>
            </a:pPr>
            <a:r>
              <a:rPr lang="fr-FR" sz="1600" b="1"/>
              <a:t>Remarque </a:t>
            </a:r>
            <a:r>
              <a:rPr lang="fr-FR" sz="1600"/>
              <a:t>: supprimez le guide de planification de cette présentation avant de la partager.</a:t>
            </a:r>
          </a:p>
          <a:p>
            <a:pPr marL="0" indent="0" rtl="0">
              <a:buNone/>
            </a:pPr>
            <a:r>
              <a:rPr lang="fr-FR" sz="1600" b="1">
                <a:solidFill>
                  <a:schemeClr val="accent4"/>
                </a:solidFill>
              </a:rPr>
              <a:t>Pour obtenir de l'aide et des ressources supplémentaires, consultez la page d'accueil de l'instructeur et les ressources du cours pour ce cours. Vous pouvez également visiter le site de développement professionnel sur netacad.com, la page Facebook officielle de Cisco Networking Academy ou le groupe FB Instructor Only.</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1"/>
          <p:cNvSpPr>
            <a:spLocks noGrp="1" noChangeArrowheads="1"/>
          </p:cNvSpPr>
          <p:nvPr>
            <p:ph idx="1"/>
          </p:nvPr>
        </p:nvSpPr>
        <p:spPr>
          <a:xfrm>
            <a:off x="250519" y="843364"/>
            <a:ext cx="3868808" cy="3741162"/>
          </a:xfrm>
          <a:ln>
            <a:noFill/>
          </a:ln>
        </p:spPr>
        <p:txBody>
          <a:bodyPr/>
          <a:lstStyle/>
          <a:p>
            <a:pPr marL="0" indent="0" rtl="0">
              <a:buNone/>
            </a:pPr>
            <a:r>
              <a:rPr lang="fr-FR" sz="1600" b="1">
                <a:solidFill>
                  <a:schemeClr val="tx1">
                    <a:lumMod val="50000"/>
                  </a:schemeClr>
                </a:solidFill>
              </a:rPr>
              <a:t>Yang en action</a:t>
            </a:r>
          </a:p>
          <a:p>
            <a:pPr rtl="0">
              <a:buFont typeface="Arial" panose="020B0604020202020204" pitchFamily="34" charset="0"/>
              <a:buChar char="•"/>
            </a:pPr>
            <a:r>
              <a:rPr lang="fr-FR" sz="1600">
                <a:solidFill>
                  <a:schemeClr val="tx1">
                    <a:lumMod val="50000"/>
                  </a:schemeClr>
                </a:solidFill>
              </a:rPr>
              <a:t>À mesure que le contenu du fichier Yang augmente, </a:t>
            </a:r>
            <a:r>
              <a:rPr lang="fr-FR" sz="1600">
                <a:solidFill>
                  <a:schemeClr val="bg1"/>
                </a:solidFill>
                <a:highlight>
                  <a:srgbClr val="000000"/>
                </a:highlight>
                <a:latin typeface="Times New Roman" panose="02020603050405020304" pitchFamily="18" charset="0"/>
                <a:cs typeface="Times New Roman" panose="02020603050405020304" pitchFamily="18" charset="0"/>
              </a:rPr>
              <a:t>pyang</a:t>
            </a:r>
            <a:r>
              <a:rPr lang="fr-FR" sz="1600">
                <a:solidFill>
                  <a:schemeClr val="tx1">
                    <a:lumMod val="50000"/>
                  </a:schemeClr>
                </a:solidFill>
              </a:rPr>
              <a:t> est l'un des </a:t>
            </a:r>
            <a:r>
              <a:rPr lang="fr-FR" sz="1600"/>
              <a:t>outils utilisés pour extraire le contenu de manière plus lisible et plus concise.</a:t>
            </a:r>
          </a:p>
          <a:p>
            <a:pPr rtl="0">
              <a:buFont typeface="Arial" panose="020B0604020202020204" pitchFamily="34" charset="0"/>
              <a:buChar char="•"/>
            </a:pPr>
            <a:r>
              <a:rPr lang="fr-FR" sz="1600"/>
              <a:t>Vous pouvez installer</a:t>
            </a:r>
            <a:r>
              <a:rPr lang="fr-FR" sz="1600">
                <a:solidFill>
                  <a:schemeClr val="bg1"/>
                </a:solidFill>
                <a:highlight>
                  <a:srgbClr val="000000"/>
                </a:highlight>
                <a:latin typeface="Times New Roman" panose="02020603050405020304" pitchFamily="18" charset="0"/>
                <a:cs typeface="Times New Roman" panose="02020603050405020304" pitchFamily="18" charset="0"/>
              </a:rPr>
              <a:t>pyang</a:t>
            </a:r>
            <a:r>
              <a:rPr lang="fr-FR" sz="1600"/>
              <a:t>à l'aide de la commande</a:t>
            </a:r>
            <a:r>
              <a:rPr lang="fr-FR" sz="1600">
                <a:solidFill>
                  <a:schemeClr val="bg1"/>
                </a:solidFill>
                <a:highlight>
                  <a:srgbClr val="000000"/>
                </a:highlight>
                <a:latin typeface="Times New Roman" panose="02020603050405020304" pitchFamily="18" charset="0"/>
                <a:cs typeface="Times New Roman" panose="02020603050405020304" pitchFamily="18" charset="0"/>
              </a:rPr>
              <a:t>pip</a:t>
            </a:r>
            <a:r>
              <a:rPr lang="fr-FR" sz="1600"/>
              <a:t>dans un environnement virtuel.</a:t>
            </a:r>
          </a:p>
          <a:p>
            <a:pPr rtl="0">
              <a:buFont typeface="Arial" panose="020B0604020202020204" pitchFamily="34" charset="0"/>
              <a:buChar char="•"/>
            </a:pPr>
            <a:r>
              <a:rPr lang="fr-FR" sz="1600"/>
              <a:t>En utilisant l'outil</a:t>
            </a:r>
            <a:r>
              <a:rPr lang="fr-FR" sz="1600">
                <a:solidFill>
                  <a:schemeClr val="bg1"/>
                </a:solidFill>
                <a:highlight>
                  <a:srgbClr val="000000"/>
                </a:highlight>
                <a:latin typeface="Times New Roman" panose="02020603050405020304" pitchFamily="18" charset="0"/>
                <a:cs typeface="Times New Roman" panose="02020603050405020304" pitchFamily="18" charset="0"/>
              </a:rPr>
              <a:t>pyang</a:t>
            </a:r>
            <a:r>
              <a:rPr lang="fr-FR" sz="1600"/>
              <a:t>, vous pouvez convertir un fichier YANG en une structure arborescente facile à suivre, comme indiqué dans l'exemple de sortie Pyang.</a:t>
            </a:r>
          </a:p>
          <a:p>
            <a:pPr>
              <a:buFont typeface="Arial" panose="020B0604020202020204" pitchFamily="34" charset="0"/>
              <a:buChar char="•"/>
            </a:pPr>
            <a:endParaRPr lang="en-GB" sz="1600" dirty="0">
              <a:solidFill>
                <a:schemeClr val="tx1">
                  <a:lumMod val="50000"/>
                </a:schemeClr>
              </a:solidFill>
            </a:endParaRPr>
          </a:p>
          <a:p>
            <a:pPr marL="0" indent="0">
              <a:buNone/>
            </a:pPr>
            <a:endParaRPr lang="en-GB" sz="1600" dirty="0">
              <a:solidFill>
                <a:schemeClr val="bg1"/>
              </a:solidFill>
            </a:endParaRPr>
          </a:p>
        </p:txBody>
      </p:sp>
      <p:sp>
        <p:nvSpPr>
          <p:cNvPr id="8" name="Title 1"/>
          <p:cNvSpPr>
            <a:spLocks noGrp="1" noChangeArrowheads="1"/>
          </p:cNvSpPr>
          <p:nvPr>
            <p:ph type="title"/>
          </p:nvPr>
        </p:nvSpPr>
        <p:spPr>
          <a:xfrm>
            <a:off x="1" y="41393"/>
            <a:ext cx="9144000" cy="757551"/>
          </a:xfrm>
        </p:spPr>
        <p:txBody>
          <a:bodyPr/>
          <a:lstStyle/>
          <a:p>
            <a:pPr marL="180975" rtl="0"/>
            <a:r>
              <a:rPr lang="fr-FR" sz="1600"/>
              <a:t>Comprendre la programmabilité des réseaux et les modèles de dispositifs</a:t>
            </a:r>
            <a:r>
              <a:rPr lang="en-GB" altLang="en-US" sz="1600" dirty="0"/>
              <a:t/>
            </a:r>
            <a:br>
              <a:rPr lang="en-GB" altLang="en-US" sz="1600" dirty="0"/>
            </a:br>
            <a:r>
              <a:rPr lang="fr-FR"/>
              <a:t>Qu'est-ce que YANG ? (suite)</a:t>
            </a:r>
          </a:p>
        </p:txBody>
      </p:sp>
      <p:pic>
        <p:nvPicPr>
          <p:cNvPr id="2050" name="Picture 2"/>
          <p:cNvPicPr>
            <a:picLocks noChangeAspect="1" noChangeArrowheads="1"/>
          </p:cNvPicPr>
          <p:nvPr/>
        </p:nvPicPr>
        <p:blipFill>
          <a:blip r:embed="rId4">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442107" y="711456"/>
            <a:ext cx="4422798" cy="3719034"/>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3" name="TextBox 2"/>
          <p:cNvSpPr txBox="1"/>
          <p:nvPr/>
        </p:nvSpPr>
        <p:spPr>
          <a:xfrm>
            <a:off x="4508629" y="4454312"/>
            <a:ext cx="4543238" cy="338554"/>
          </a:xfrm>
          <a:prstGeom prst="rect">
            <a:avLst/>
          </a:prstGeom>
          <a:noFill/>
        </p:spPr>
        <p:txBody>
          <a:bodyPr wrap="square" rtlCol="0">
            <a:spAutoFit/>
          </a:bodyPr>
          <a:lstStyle/>
          <a:p>
            <a:pPr algn="ctr" rtl="0"/>
            <a:r>
              <a:rPr lang="fr-FR" sz="1600"/>
              <a:t>Exemple de sortie Pyang</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234303818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2563" rtl="0"/>
            <a:r>
              <a:rPr lang="fr-FR" sz="1600"/>
              <a:t>Comprendre la programmabilité des réseaux et les modèles de dispositifs </a:t>
            </a:r>
            <a:r>
              <a:rPr lang="en-US" altLang="en-US" sz="1600" dirty="0"/>
              <a:t/>
            </a:r>
            <a:br>
              <a:rPr lang="en-US" altLang="en-US" sz="1600" dirty="0"/>
            </a:br>
            <a:r>
              <a:rPr lang="fr-FR"/>
              <a:t>Qu'est-ce que NETCONF ?</a:t>
            </a:r>
          </a:p>
        </p:txBody>
      </p:sp>
      <p:sp>
        <p:nvSpPr>
          <p:cNvPr id="10" name="Content Placeholder 1">
            <a:extLst>
              <a:ext uri="{FF2B5EF4-FFF2-40B4-BE49-F238E27FC236}">
                <a16:creationId xmlns="" xmlns:c="http://schemas.openxmlformats.org/drawingml/2006/chart" xmlns:c15="http://schemas.microsoft.com/office/drawing/2012/chart" xmlns:a16="http://schemas.microsoft.com/office/drawing/2014/main" id="{3FD0E7C4-F2C4-47BA-98B9-DB630E7941D6}"/>
              </a:ext>
            </a:extLst>
          </p:cNvPr>
          <p:cNvSpPr>
            <a:spLocks noGrp="1"/>
          </p:cNvSpPr>
          <p:nvPr>
            <p:ph idx="1"/>
          </p:nvPr>
        </p:nvSpPr>
        <p:spPr>
          <a:xfrm>
            <a:off x="261755" y="844210"/>
            <a:ext cx="4355506" cy="3952834"/>
          </a:xfrm>
        </p:spPr>
        <p:txBody>
          <a:bodyPr/>
          <a:lstStyle/>
          <a:p>
            <a:pPr rtl="0">
              <a:buClrTx/>
              <a:buSzPct val="100000"/>
              <a:buFont typeface="Arial" panose="020B0604020202020204" pitchFamily="34" charset="0"/>
              <a:buChar char="•"/>
            </a:pPr>
            <a:r>
              <a:rPr lang="fr-FR" sz="1600"/>
              <a:t>Network Configuration (NETCONF), un protocole défini par l'IETF RFC7519</a:t>
            </a:r>
            <a:r>
              <a:rPr lang="fr-FR" sz="1600">
                <a:solidFill>
                  <a:schemeClr val="tx1">
                    <a:lumMod val="50000"/>
                  </a:schemeClr>
                </a:solidFill>
              </a:rPr>
              <a:t>,</a:t>
            </a:r>
            <a:r>
              <a:rPr lang="fr-FR" sz="1600">
                <a:solidFill>
                  <a:srgbClr val="FF0000"/>
                </a:solidFill>
              </a:rPr>
              <a:t> </a:t>
            </a:r>
            <a:r>
              <a:rPr lang="fr-FR" sz="1600"/>
              <a:t>est conçu pour installer, manipuler et supprimer la configuration des périphériques réseau. </a:t>
            </a:r>
          </a:p>
          <a:p>
            <a:pPr rtl="0">
              <a:buClrTx/>
              <a:buSzPct val="100000"/>
              <a:buFont typeface="Arial" panose="020B0604020202020204" pitchFamily="34" charset="0"/>
              <a:buChar char="•"/>
            </a:pPr>
            <a:r>
              <a:rPr lang="fr-FR" sz="1600"/>
              <a:t>C'est le protocole principal utilisé avec les modèles de données YANG aujourd'hui.</a:t>
            </a:r>
          </a:p>
          <a:p>
            <a:pPr rtl="0">
              <a:buClrTx/>
              <a:buSzPct val="100000"/>
              <a:buFont typeface="Arial" panose="020B0604020202020204" pitchFamily="34" charset="0"/>
              <a:buChar char="•"/>
            </a:pPr>
            <a:r>
              <a:rPr lang="fr-FR" sz="1600"/>
              <a:t>Le protocole NETCONF utilise le codage de données XML pour les données de configuration et les messages de protocole.</a:t>
            </a:r>
          </a:p>
          <a:p>
            <a:pPr rtl="0">
              <a:buClrTx/>
              <a:buSzPct val="100000"/>
              <a:buFont typeface="Arial" panose="020B0604020202020204" pitchFamily="34" charset="0"/>
              <a:buChar char="•"/>
            </a:pPr>
            <a:r>
              <a:rPr lang="fr-FR" sz="1600"/>
              <a:t>Il fournit un petit ensemble d'opérations pour gérer les configurations des périphériques et récupérer les informations sur l'état des périphériques.</a:t>
            </a:r>
          </a:p>
        </p:txBody>
      </p:sp>
      <p:pic>
        <p:nvPicPr>
          <p:cNvPr id="11" name="Picture 1">
            <a:extLst>
              <a:ext uri="{FF2B5EF4-FFF2-40B4-BE49-F238E27FC236}">
                <a16:creationId xmlns="" xmlns:c="http://schemas.openxmlformats.org/drawingml/2006/chart" xmlns:c15="http://schemas.microsoft.com/office/drawing/2012/chart" xmlns:a16="http://schemas.microsoft.com/office/drawing/2014/main" id="{10FAC0FF-C665-4C30-8C49-52F92B9B7E3B}"/>
              </a:ext>
            </a:extLst>
          </p:cNvPr>
          <p:cNvPicPr>
            <a:picLocks noChangeAspect="1"/>
          </p:cNvPicPr>
          <p:nvPr/>
        </p:nvPicPr>
        <p:blipFill>
          <a:blip r:embed="rId4"/>
          <a:stretch>
            <a:fillRect/>
          </a:stretch>
        </p:blipFill>
        <p:spPr>
          <a:xfrm>
            <a:off x="4718248" y="848514"/>
            <a:ext cx="4152361" cy="3191531"/>
          </a:xfrm>
          <a:prstGeom prst="rect">
            <a:avLst/>
          </a:prstGeom>
          <a:ln w="6350">
            <a:solidFill>
              <a:schemeClr val="tx1"/>
            </a:solidFill>
          </a:ln>
        </p:spPr>
      </p:pic>
      <p:sp>
        <p:nvSpPr>
          <p:cNvPr id="6" name="TextBox 1"/>
          <p:cNvSpPr txBox="1"/>
          <p:nvPr/>
        </p:nvSpPr>
        <p:spPr>
          <a:xfrm>
            <a:off x="4718248" y="4115458"/>
            <a:ext cx="4425752" cy="584775"/>
          </a:xfrm>
          <a:prstGeom prst="rect">
            <a:avLst/>
          </a:prstGeom>
          <a:noFill/>
        </p:spPr>
        <p:txBody>
          <a:bodyPr wrap="square" rtlCol="0">
            <a:spAutoFit/>
          </a:bodyPr>
          <a:lstStyle/>
          <a:p>
            <a:pPr algn="ctr" rtl="0"/>
            <a:r>
              <a:rPr lang="fr-FR" sz="1600">
                <a:solidFill>
                  <a:srgbClr val="000000"/>
                </a:solidFill>
                <a:latin typeface="+mn-lt"/>
              </a:rPr>
              <a:t>NETCONF dans la pile de programmabilité pilotée par modèle</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54043729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2563" rtl="0"/>
            <a:r>
              <a:rPr lang="fr-FR" sz="1600"/>
              <a:t>Comprendre la programmabilité des réseaux et les modèles de dispositifs </a:t>
            </a:r>
            <a:r>
              <a:rPr lang="en-US" altLang="en-US" sz="1600" dirty="0"/>
              <a:t/>
            </a:r>
            <a:br>
              <a:rPr lang="en-US" altLang="en-US" sz="1600" dirty="0"/>
            </a:br>
            <a:r>
              <a:rPr lang="fr-FR"/>
              <a:t>Qu'est-ce que NETCONF ? (suite)</a:t>
            </a:r>
          </a:p>
        </p:txBody>
      </p:sp>
      <p:sp>
        <p:nvSpPr>
          <p:cNvPr id="8195" name="Content Placeholder 1"/>
          <p:cNvSpPr>
            <a:spLocks noGrp="1" noChangeArrowheads="1"/>
          </p:cNvSpPr>
          <p:nvPr>
            <p:ph idx="1"/>
          </p:nvPr>
        </p:nvSpPr>
        <p:spPr>
          <a:xfrm>
            <a:off x="176692" y="798944"/>
            <a:ext cx="8790616" cy="844189"/>
          </a:xfrm>
        </p:spPr>
        <p:txBody>
          <a:bodyPr/>
          <a:lstStyle/>
          <a:p>
            <a:pPr marL="0" indent="0" rtl="0">
              <a:spcBef>
                <a:spcPts val="200"/>
              </a:spcBef>
              <a:spcAft>
                <a:spcPts val="200"/>
              </a:spcAft>
              <a:buNone/>
            </a:pPr>
            <a:r>
              <a:rPr lang="fr-FR" sz="1600" b="1"/>
              <a:t>Opérations du protocole NETCONF</a:t>
            </a:r>
          </a:p>
          <a:p>
            <a:pPr marL="271463" indent="-271463" rtl="0">
              <a:spcBef>
                <a:spcPts val="200"/>
              </a:spcBef>
              <a:spcAft>
                <a:spcPts val="200"/>
              </a:spcAft>
              <a:buClrTx/>
              <a:buSzPct val="100000"/>
              <a:buFont typeface="Arial" panose="020B0604020202020204" pitchFamily="34" charset="0"/>
              <a:buChar char="•"/>
            </a:pPr>
            <a:r>
              <a:rPr lang="fr-FR" sz="1600"/>
              <a:t>Le protocole NETCONF</a:t>
            </a:r>
            <a:r>
              <a:rPr lang="fr-FR" sz="1600">
                <a:solidFill>
                  <a:schemeClr val="tx1">
                    <a:lumMod val="50000"/>
                  </a:schemeClr>
                </a:solidFill>
              </a:rPr>
              <a:t> fournit un ensemble d'opérations pour gérer les configurations des périphériques et récupérer les informations sur l'état des périphériques. Le </a:t>
            </a:r>
            <a:r>
              <a:rPr lang="fr-FR" sz="1600">
                <a:solidFill>
                  <a:srgbClr val="FF0000"/>
                </a:solidFill>
              </a:rPr>
              <a:t> </a:t>
            </a:r>
            <a:r>
              <a:rPr lang="fr-FR" sz="1600"/>
              <a:t>protocole de base comprend les opérations suivantes :</a:t>
            </a:r>
          </a:p>
          <a:p>
            <a:pPr marL="0" indent="0">
              <a:spcBef>
                <a:spcPts val="200"/>
              </a:spcBef>
              <a:spcAft>
                <a:spcPts val="200"/>
              </a:spcAft>
              <a:buNone/>
            </a:pPr>
            <a:endParaRPr lang="en-GB" sz="1800" dirty="0"/>
          </a:p>
          <a:p>
            <a:pPr marL="0" indent="0">
              <a:spcBef>
                <a:spcPts val="200"/>
              </a:spcBef>
              <a:spcAft>
                <a:spcPts val="200"/>
              </a:spcAft>
              <a:buNone/>
            </a:pPr>
            <a:endParaRPr sz="1800" dirty="0"/>
          </a:p>
          <a:p>
            <a:pPr marL="0" indent="0">
              <a:spcBef>
                <a:spcPts val="200"/>
              </a:spcBef>
              <a:spcAft>
                <a:spcPts val="200"/>
              </a:spcAft>
              <a:buNone/>
            </a:pPr>
            <a:endParaRPr lang="en-US" altLang="ja-JP" sz="1800" dirty="0"/>
          </a:p>
        </p:txBody>
      </p:sp>
      <p:graphicFrame>
        <p:nvGraphicFramePr>
          <p:cNvPr id="7" name="Table 1"/>
          <p:cNvGraphicFramePr>
            <a:graphicFrameLocks noGrp="1"/>
          </p:cNvGraphicFramePr>
          <p:nvPr>
            <p:extLst>
              <p:ext uri="{D42A27DB-BD31-4B8C-83A1-F6EECF244321}">
                <p14:modId xmlns="" xmlns:c="http://schemas.openxmlformats.org/drawingml/2006/chart" xmlns:c15="http://schemas.microsoft.com/office/drawing/2012/chart" xmlns:p14="http://schemas.microsoft.com/office/powerpoint/2010/main" val="805003379"/>
              </p:ext>
            </p:extLst>
          </p:nvPr>
        </p:nvGraphicFramePr>
        <p:xfrm>
          <a:off x="547101" y="2274414"/>
          <a:ext cx="8253837" cy="1274745"/>
        </p:xfrm>
        <a:graphic>
          <a:graphicData uri="http://schemas.openxmlformats.org/drawingml/2006/table">
            <a:tbl>
              <a:tblPr firstRow="1" bandRow="1">
                <a:tableStyleId>{5C22544A-7EE6-4342-B048-85BDC9FD1C3A}</a:tableStyleId>
              </a:tblPr>
              <a:tblGrid>
                <a:gridCol w="1891496">
                  <a:extLst>
                    <a:ext uri="{9D8B030D-6E8A-4147-A177-3AD203B41FA5}">
                      <a16:colId xmlns="" xmlns:c="http://schemas.openxmlformats.org/drawingml/2006/chart" xmlns:c15="http://schemas.microsoft.com/office/drawing/2012/chart" xmlns:a16="http://schemas.microsoft.com/office/drawing/2014/main" val="20000"/>
                    </a:ext>
                  </a:extLst>
                </a:gridCol>
                <a:gridCol w="2609233">
                  <a:extLst>
                    <a:ext uri="{9D8B030D-6E8A-4147-A177-3AD203B41FA5}">
                      <a16:colId xmlns="" xmlns:c="http://schemas.openxmlformats.org/drawingml/2006/chart" xmlns:c15="http://schemas.microsoft.com/office/drawing/2012/chart" xmlns:a16="http://schemas.microsoft.com/office/drawing/2014/main" val="20001"/>
                    </a:ext>
                  </a:extLst>
                </a:gridCol>
                <a:gridCol w="3753108">
                  <a:extLst>
                    <a:ext uri="{9D8B030D-6E8A-4147-A177-3AD203B41FA5}">
                      <a16:colId xmlns="" xmlns:c="http://schemas.openxmlformats.org/drawingml/2006/chart" xmlns:c15="http://schemas.microsoft.com/office/drawing/2012/chart" xmlns:a16="http://schemas.microsoft.com/office/drawing/2014/main" val="20002"/>
                    </a:ext>
                  </a:extLst>
                </a:gridCol>
              </a:tblGrid>
              <a:tr h="348915">
                <a:tc gridSpan="3">
                  <a:txBody>
                    <a:bodyPr/>
                    <a:lstStyle/>
                    <a:p>
                      <a:pPr algn="ctr" rtl="0" fontAlgn="ctr"/>
                      <a:r>
                        <a:rPr lang="fr-FR" sz="1400">
                          <a:solidFill>
                            <a:schemeClr val="bg1"/>
                          </a:solidFill>
                        </a:rPr>
                        <a:t>Opération du protocole NETCONF</a:t>
                      </a:r>
                    </a:p>
                  </a:txBody>
                  <a:tcPr marL="47625" marR="47625" marT="47625" marB="47625" anchor="ctr"/>
                </a:tc>
                <a:tc hMerge="1">
                  <a:txBody>
                    <a:bodyPr/>
                    <a:lstStyle/>
                    <a:p>
                      <a:pPr algn="l" fontAlgn="ctr"/>
                      <a:endParaRPr lang="en-US" sz="1400" dirty="0">
                        <a:solidFill>
                          <a:schemeClr val="bg1"/>
                        </a:solidFill>
                      </a:endParaRPr>
                    </a:p>
                  </a:txBody>
                  <a:tcPr marL="47625" marR="47625" marT="47625" marB="47625" anchor="ctr"/>
                </a:tc>
                <a:tc hMerge="1">
                  <a:txBody>
                    <a:bodyPr/>
                    <a:lstStyle/>
                    <a:p>
                      <a:pPr algn="l" fontAlgn="ctr"/>
                      <a:endParaRPr lang="en-US" sz="1400" dirty="0">
                        <a:solidFill>
                          <a:schemeClr val="bg1"/>
                        </a:solidFill>
                      </a:endParaRP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0000"/>
                  </a:ext>
                </a:extLst>
              </a:tr>
              <a:tr h="278616">
                <a:tc>
                  <a:txBody>
                    <a:bodyPr/>
                    <a:lstStyle/>
                    <a:p>
                      <a:pPr rtl="0" fontAlgn="ctr"/>
                      <a:r>
                        <a:rPr lang="fr-FR" sz="1400" b="0">
                          <a:solidFill>
                            <a:srgbClr val="58585B"/>
                          </a:solidFill>
                        </a:rPr>
                        <a:t>get</a:t>
                      </a:r>
                    </a:p>
                  </a:txBody>
                  <a:tcPr marL="47625" marR="47625" marT="47625" marB="47625" anchor="ctr"/>
                </a:tc>
                <a:tc>
                  <a:txBody>
                    <a:bodyPr/>
                    <a:lstStyle/>
                    <a:p>
                      <a:pPr rtl="0" fontAlgn="ctr"/>
                      <a:r>
                        <a:rPr lang="fr-FR" sz="1400" b="0">
                          <a:solidFill>
                            <a:srgbClr val="58585B"/>
                          </a:solidFill>
                        </a:rPr>
                        <a:t>copy-config</a:t>
                      </a:r>
                    </a:p>
                  </a:txBody>
                  <a:tcPr marL="47625" marR="47625" marT="47625" marB="47625" anchor="ctr"/>
                </a:tc>
                <a:tc>
                  <a:txBody>
                    <a:bodyPr/>
                    <a:lstStyle/>
                    <a:p>
                      <a:pPr marL="0" marR="0" indent="0" algn="l" defTabSz="685777" rtl="0" eaLnBrk="1" fontAlgn="ctr" latinLnBrk="0" hangingPunct="1">
                        <a:lnSpc>
                          <a:spcPct val="100000"/>
                        </a:lnSpc>
                        <a:spcBef>
                          <a:spcPts val="0"/>
                        </a:spcBef>
                        <a:spcAft>
                          <a:spcPts val="0"/>
                        </a:spcAft>
                        <a:buClrTx/>
                        <a:buSzTx/>
                        <a:buFontTx/>
                        <a:buNone/>
                        <a:tabLst/>
                        <a:defRPr/>
                      </a:pPr>
                      <a:r>
                        <a:rPr lang="fr-FR" sz="1400" b="0">
                          <a:solidFill>
                            <a:srgbClr val="58585B"/>
                          </a:solidFill>
                        </a:rPr>
                        <a:t>unlock</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0001"/>
                  </a:ext>
                </a:extLst>
              </a:tr>
              <a:tr h="278616">
                <a:tc>
                  <a:txBody>
                    <a:bodyPr/>
                    <a:lstStyle/>
                    <a:p>
                      <a:pPr rtl="0" fontAlgn="ctr"/>
                      <a:r>
                        <a:rPr lang="fr-FR" sz="1400" b="0">
                          <a:solidFill>
                            <a:srgbClr val="58585B"/>
                          </a:solidFill>
                        </a:rPr>
                        <a:t>get-config</a:t>
                      </a:r>
                    </a:p>
                  </a:txBody>
                  <a:tcPr marL="47625" marR="47625" marT="47625" marB="47625" anchor="ctr"/>
                </a:tc>
                <a:tc>
                  <a:txBody>
                    <a:bodyPr/>
                    <a:lstStyle/>
                    <a:p>
                      <a:pPr rtl="0" fontAlgn="ctr"/>
                      <a:r>
                        <a:rPr lang="fr-FR" sz="1400" b="0">
                          <a:solidFill>
                            <a:srgbClr val="58585B"/>
                          </a:solidFill>
                        </a:rPr>
                        <a:t>delete-config</a:t>
                      </a:r>
                    </a:p>
                  </a:txBody>
                  <a:tcPr marL="47625" marR="47625" marT="47625" marB="47625" anchor="ctr"/>
                </a:tc>
                <a:tc>
                  <a:txBody>
                    <a:bodyPr/>
                    <a:lstStyle/>
                    <a:p>
                      <a:pPr rtl="0" fontAlgn="ctr"/>
                      <a:r>
                        <a:rPr lang="fr-FR" sz="1400" b="0">
                          <a:solidFill>
                            <a:srgbClr val="58585B"/>
                          </a:solidFill>
                        </a:rPr>
                        <a:t>close-session</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0002"/>
                  </a:ext>
                </a:extLst>
              </a:tr>
              <a:tr h="278616">
                <a:tc>
                  <a:txBody>
                    <a:bodyPr/>
                    <a:lstStyle/>
                    <a:p>
                      <a:pPr rtl="0" fontAlgn="ctr"/>
                      <a:r>
                        <a:rPr lang="fr-FR" sz="1400" b="0">
                          <a:solidFill>
                            <a:srgbClr val="58585B"/>
                          </a:solidFill>
                        </a:rPr>
                        <a:t>edit-config</a:t>
                      </a:r>
                    </a:p>
                  </a:txBody>
                  <a:tcPr marL="47625" marR="47625" marT="47625" marB="47625" anchor="ctr"/>
                </a:tc>
                <a:tc>
                  <a:txBody>
                    <a:bodyPr/>
                    <a:lstStyle/>
                    <a:p>
                      <a:pPr marL="0" marR="0" indent="0" algn="l" defTabSz="685777" rtl="0" eaLnBrk="1" fontAlgn="ctr" latinLnBrk="0" hangingPunct="1">
                        <a:lnSpc>
                          <a:spcPct val="100000"/>
                        </a:lnSpc>
                        <a:spcBef>
                          <a:spcPts val="0"/>
                        </a:spcBef>
                        <a:spcAft>
                          <a:spcPts val="0"/>
                        </a:spcAft>
                        <a:buClrTx/>
                        <a:buSzTx/>
                        <a:buFontTx/>
                        <a:buNone/>
                        <a:tabLst/>
                        <a:defRPr/>
                      </a:pPr>
                      <a:r>
                        <a:rPr lang="fr-FR" sz="1400" b="0">
                          <a:solidFill>
                            <a:srgbClr val="58585B"/>
                          </a:solidFill>
                        </a:rPr>
                        <a:t>lock</a:t>
                      </a:r>
                    </a:p>
                  </a:txBody>
                  <a:tcPr marL="47625" marR="47625" marT="47625" marB="47625" anchor="ctr"/>
                </a:tc>
                <a:tc>
                  <a:txBody>
                    <a:bodyPr/>
                    <a:lstStyle/>
                    <a:p>
                      <a:pPr rtl="0" fontAlgn="ctr"/>
                      <a:r>
                        <a:rPr lang="fr-FR" sz="1400" b="0" dirty="0" err="1">
                          <a:solidFill>
                            <a:srgbClr val="58585B"/>
                          </a:solidFill>
                        </a:rPr>
                        <a:t>kill</a:t>
                      </a:r>
                      <a:r>
                        <a:rPr lang="fr-FR" sz="1400" b="0" dirty="0">
                          <a:solidFill>
                            <a:srgbClr val="58585B"/>
                          </a:solidFill>
                        </a:rPr>
                        <a:t>-session</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0003"/>
                  </a:ext>
                </a:extLst>
              </a:tr>
            </a:tbl>
          </a:graphicData>
        </a:graphic>
      </p:graphicFrame>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45109953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rtl="0"/>
            <a:r>
              <a:rPr lang="fr-FR" sz="1600"/>
              <a:t>Comprendre la programmabilité des réseaux et les modèles de dispositifs </a:t>
            </a:r>
            <a:r>
              <a:rPr lang="en-US" altLang="en-US" sz="1600" dirty="0"/>
              <a:t/>
            </a:r>
            <a:br>
              <a:rPr lang="en-US" altLang="en-US" sz="1600" dirty="0"/>
            </a:br>
            <a:r>
              <a:rPr lang="fr-FR"/>
              <a:t>Qu'est-ce que NETCONF ? (suite)</a:t>
            </a:r>
          </a:p>
        </p:txBody>
      </p:sp>
      <p:sp>
        <p:nvSpPr>
          <p:cNvPr id="2" name="Content Placeholder 1">
            <a:extLst>
              <a:ext uri="{FF2B5EF4-FFF2-40B4-BE49-F238E27FC236}">
                <a16:creationId xmlns="" xmlns:c="http://schemas.openxmlformats.org/drawingml/2006/chart" xmlns:c15="http://schemas.microsoft.com/office/drawing/2012/chart" xmlns:a16="http://schemas.microsoft.com/office/drawing/2014/main" id="{E9C9D2EF-7E33-48DF-ADD3-1C819AAA5017}"/>
              </a:ext>
            </a:extLst>
          </p:cNvPr>
          <p:cNvSpPr/>
          <p:nvPr/>
        </p:nvSpPr>
        <p:spPr>
          <a:xfrm>
            <a:off x="267383" y="789337"/>
            <a:ext cx="8673969" cy="933589"/>
          </a:xfrm>
          <a:prstGeom prst="rect">
            <a:avLst/>
          </a:prstGeom>
        </p:spPr>
        <p:txBody>
          <a:bodyPr wrap="square">
            <a:spAutoFit/>
          </a:bodyPr>
          <a:lstStyle/>
          <a:p>
            <a:pPr marL="0" indent="0" rtl="0">
              <a:spcBef>
                <a:spcPts val="200"/>
              </a:spcBef>
              <a:spcAft>
                <a:spcPts val="200"/>
              </a:spcAft>
              <a:buNone/>
            </a:pPr>
            <a:r>
              <a:rPr lang="fr-FR" sz="1600" b="1">
                <a:solidFill>
                  <a:srgbClr val="000000"/>
                </a:solidFill>
              </a:rPr>
              <a:t>NETCONF contre SNMP</a:t>
            </a:r>
          </a:p>
          <a:p>
            <a:pPr marL="180975" indent="-180975" rtl="0">
              <a:spcBef>
                <a:spcPts val="200"/>
              </a:spcBef>
              <a:spcAft>
                <a:spcPts val="200"/>
              </a:spcAft>
              <a:buClrTx/>
              <a:buSzPct val="100000"/>
              <a:buFont typeface="Arial" panose="020B0604020202020204" pitchFamily="34" charset="0"/>
              <a:buChar char="•"/>
            </a:pPr>
            <a:r>
              <a:rPr lang="fr-FR" sz="1600">
                <a:solidFill>
                  <a:srgbClr val="000000"/>
                </a:solidFill>
              </a:rPr>
              <a:t>Les protocoles NETCONF et SNMP sont tous deux définis pour configurer à distance les périphériques. </a:t>
            </a:r>
          </a:p>
          <a:p>
            <a:pPr marL="180975" indent="-180975" rtl="0">
              <a:spcBef>
                <a:spcPts val="200"/>
              </a:spcBef>
              <a:spcAft>
                <a:spcPts val="200"/>
              </a:spcAft>
              <a:buClrTx/>
              <a:buSzPct val="100000"/>
              <a:buFont typeface="Arial" panose="020B0604020202020204" pitchFamily="34" charset="0"/>
              <a:buChar char="•"/>
            </a:pPr>
            <a:r>
              <a:rPr lang="fr-FR" sz="1600">
                <a:solidFill>
                  <a:srgbClr val="000000"/>
                </a:solidFill>
              </a:rPr>
              <a:t>Les caractéristiques des deux sont données ci-dessous :</a:t>
            </a:r>
          </a:p>
        </p:txBody>
      </p:sp>
      <p:graphicFrame>
        <p:nvGraphicFramePr>
          <p:cNvPr id="5" name="Table 1"/>
          <p:cNvGraphicFramePr>
            <a:graphicFrameLocks noGrp="1"/>
          </p:cNvGraphicFramePr>
          <p:nvPr>
            <p:extLst>
              <p:ext uri="{D42A27DB-BD31-4B8C-83A1-F6EECF244321}">
                <p14:modId xmlns="" xmlns:c="http://schemas.openxmlformats.org/drawingml/2006/chart" xmlns:c15="http://schemas.microsoft.com/office/drawing/2012/chart" xmlns:p14="http://schemas.microsoft.com/office/powerpoint/2010/main" val="2272715451"/>
              </p:ext>
            </p:extLst>
          </p:nvPr>
        </p:nvGraphicFramePr>
        <p:xfrm>
          <a:off x="346890" y="2138125"/>
          <a:ext cx="8568835" cy="2538795"/>
        </p:xfrm>
        <a:graphic>
          <a:graphicData uri="http://schemas.openxmlformats.org/drawingml/2006/table">
            <a:tbl>
              <a:tblPr firstRow="1" bandRow="1">
                <a:tableStyleId>{5C22544A-7EE6-4342-B048-85BDC9FD1C3A}</a:tableStyleId>
              </a:tblPr>
              <a:tblGrid>
                <a:gridCol w="3899730">
                  <a:extLst>
                    <a:ext uri="{9D8B030D-6E8A-4147-A177-3AD203B41FA5}">
                      <a16:colId xmlns="" xmlns:c="http://schemas.openxmlformats.org/drawingml/2006/chart" xmlns:c15="http://schemas.microsoft.com/office/drawing/2012/chart" xmlns:a16="http://schemas.microsoft.com/office/drawing/2014/main" val="20000"/>
                    </a:ext>
                  </a:extLst>
                </a:gridCol>
                <a:gridCol w="4669105">
                  <a:extLst>
                    <a:ext uri="{9D8B030D-6E8A-4147-A177-3AD203B41FA5}">
                      <a16:colId xmlns="" xmlns:c="http://schemas.openxmlformats.org/drawingml/2006/chart" xmlns:c15="http://schemas.microsoft.com/office/drawing/2012/chart" xmlns:a16="http://schemas.microsoft.com/office/drawing/2014/main" val="20001"/>
                    </a:ext>
                  </a:extLst>
                </a:gridCol>
              </a:tblGrid>
              <a:tr h="320105">
                <a:tc>
                  <a:txBody>
                    <a:bodyPr/>
                    <a:lstStyle/>
                    <a:p>
                      <a:pPr algn="ctr" rtl="0" fontAlgn="ctr"/>
                      <a:r>
                        <a:rPr lang="fr-FR" sz="1400" dirty="0"/>
                        <a:t>NETCONF</a:t>
                      </a:r>
                    </a:p>
                  </a:txBody>
                  <a:tcPr marL="47625" marR="47625" marT="47625" marB="47625" anchor="ctr"/>
                </a:tc>
                <a:tc>
                  <a:txBody>
                    <a:bodyPr/>
                    <a:lstStyle/>
                    <a:p>
                      <a:pPr algn="ctr" rtl="0" fontAlgn="ctr"/>
                      <a:r>
                        <a:rPr lang="fr-FR" sz="1400"/>
                        <a:t>SNMP</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0000"/>
                  </a:ext>
                </a:extLst>
              </a:tr>
              <a:tr h="1858720">
                <a:tc>
                  <a:txBody>
                    <a:bodyPr/>
                    <a:lstStyle/>
                    <a:p>
                      <a:pPr marL="177800" indent="-17780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Stockages de données de configuration multiples</a:t>
                      </a:r>
                      <a:r>
                        <a:rPr lang="fr-FR" sz="1400" b="0" kern="1200" baseline="0" dirty="0">
                          <a:solidFill>
                            <a:srgbClr val="58585B"/>
                          </a:solidFill>
                          <a:latin typeface="+mn-lt"/>
                          <a:ea typeface="+mn-ea"/>
                          <a:cs typeface="+mn-cs"/>
                        </a:rPr>
                        <a:t> </a:t>
                      </a:r>
                      <a:r>
                        <a:rPr lang="fr-FR" sz="1400" b="0" kern="1200" dirty="0">
                          <a:solidFill>
                            <a:srgbClr val="58585B"/>
                          </a:solidFill>
                          <a:latin typeface="+mn-lt"/>
                          <a:ea typeface="+mn-ea"/>
                          <a:cs typeface="+mn-cs"/>
                        </a:rPr>
                        <a:t>(candidat, en cours d'exécution, démarrage)</a:t>
                      </a:r>
                    </a:p>
                    <a:p>
                      <a:pPr marL="0" indent="-17780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Transactions au niveau de l'appareil et à l'échelle du réseau</a:t>
                      </a:r>
                    </a:p>
                    <a:p>
                      <a:pPr marL="0" indent="-17780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Test et validation de la configuration</a:t>
                      </a:r>
                    </a:p>
                    <a:p>
                      <a:pPr marL="0" indent="-17780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Appels de procédure distante extensible</a:t>
                      </a:r>
                    </a:p>
                    <a:p>
                      <a:pPr marL="0" indent="-17780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Échange de capacités intégrées</a:t>
                      </a:r>
                    </a:p>
                  </a:txBody>
                  <a:tcPr marL="47625" marR="47625" marT="47625" marB="47625" anchor="ctr"/>
                </a:tc>
                <a:tc>
                  <a:txBody>
                    <a:bodyPr/>
                    <a:lstStyle/>
                    <a:p>
                      <a:pPr marL="285750" indent="-28575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Utilise le modèle pull lors de la récupération de données à partir du périphérique</a:t>
                      </a:r>
                    </a:p>
                    <a:p>
                      <a:pPr marL="285750" indent="-28575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Ne dispose pas d'un processus de découverte permettant de rechercher la base d'informations de gestion (MIB) prise en charge par un périphérique</a:t>
                      </a:r>
                    </a:p>
                    <a:p>
                      <a:pPr marL="285750" indent="-28575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Ne supporte pas le concept de transactions</a:t>
                      </a:r>
                    </a:p>
                    <a:p>
                      <a:pPr marL="285750" indent="-28575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Manque de sauvegarde et de restauration de la configuration des éléments</a:t>
                      </a:r>
                    </a:p>
                    <a:p>
                      <a:pPr marL="285750" indent="-285750" algn="l" defTabSz="685777" rtl="0" eaLnBrk="1" fontAlgn="ctr" latinLnBrk="0" hangingPunct="1">
                        <a:spcBef>
                          <a:spcPts val="200"/>
                        </a:spcBef>
                        <a:spcAft>
                          <a:spcPts val="200"/>
                        </a:spcAft>
                        <a:buFont typeface="Arial" pitchFamily="34" charset="0"/>
                        <a:buChar char="•"/>
                      </a:pPr>
                      <a:r>
                        <a:rPr lang="fr-FR" sz="1400" b="0" kern="1200" dirty="0">
                          <a:solidFill>
                            <a:srgbClr val="58585B"/>
                          </a:solidFill>
                          <a:latin typeface="+mn-lt"/>
                          <a:ea typeface="+mn-ea"/>
                          <a:cs typeface="+mn-cs"/>
                        </a:rPr>
                        <a:t>Prise en charge limitée des MIB de configuration</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0002"/>
                  </a:ext>
                </a:extLst>
              </a:tr>
            </a:tbl>
          </a:graphicData>
        </a:graphic>
      </p:graphicFrame>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84870317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rtl="0"/>
            <a:r>
              <a:rPr lang="fr-FR" sz="1600"/>
              <a:t>Comprendre la programmabilité des réseaux et les modèles de dispositifs</a:t>
            </a:r>
            <a:r>
              <a:rPr lang="en-GB" altLang="en-US" sz="1600" dirty="0"/>
              <a:t/>
            </a:r>
            <a:br>
              <a:rPr lang="en-GB" altLang="en-US" sz="1600" dirty="0"/>
            </a:br>
            <a:r>
              <a:rPr lang="fr-FR"/>
              <a:t>Qu'est-ce que RESTCONF ?</a:t>
            </a:r>
          </a:p>
        </p:txBody>
      </p:sp>
      <p:sp>
        <p:nvSpPr>
          <p:cNvPr id="8" name="Content Placeholder 1">
            <a:extLst>
              <a:ext uri="{FF2B5EF4-FFF2-40B4-BE49-F238E27FC236}">
                <a16:creationId xmlns="" xmlns:c="http://schemas.openxmlformats.org/drawingml/2006/chart" xmlns:c15="http://schemas.microsoft.com/office/drawing/2012/chart" xmlns:a16="http://schemas.microsoft.com/office/drawing/2014/main" id="{33E433B5-7F69-4F54-9906-A894C0194600}"/>
              </a:ext>
            </a:extLst>
          </p:cNvPr>
          <p:cNvSpPr>
            <a:spLocks noGrp="1"/>
          </p:cNvSpPr>
          <p:nvPr>
            <p:ph idx="1"/>
          </p:nvPr>
        </p:nvSpPr>
        <p:spPr>
          <a:xfrm>
            <a:off x="288912" y="735573"/>
            <a:ext cx="4717656" cy="3907560"/>
          </a:xfrm>
        </p:spPr>
        <p:txBody>
          <a:bodyPr/>
          <a:lstStyle/>
          <a:p>
            <a:pPr rtl="0">
              <a:buClrTx/>
              <a:buSzPct val="100000"/>
              <a:buFont typeface="Arial" panose="020B0604020202020204" pitchFamily="34" charset="0"/>
              <a:buChar char="•"/>
            </a:pPr>
            <a:r>
              <a:rPr lang="fr-FR" sz="1400" dirty="0"/>
              <a:t>Le RESTCONF RFC 8040 définit un protocole et un mécanisme pour un accès de type REST aux informations de configuration et au contrôle.</a:t>
            </a:r>
          </a:p>
          <a:p>
            <a:pPr rtl="0">
              <a:buClrTx/>
              <a:buSzPct val="100000"/>
              <a:buFont typeface="Arial" panose="020B0604020202020204" pitchFamily="34" charset="0"/>
              <a:buChar char="•"/>
            </a:pPr>
            <a:r>
              <a:rPr lang="fr-FR" sz="1400" dirty="0"/>
              <a:t>RESTCONF utilise des modèles de banque de données et des verbes de commande définis dans NETCONF, encapsulés dans des messages HTTP. </a:t>
            </a:r>
          </a:p>
          <a:p>
            <a:pPr marL="180975" indent="-180975" rtl="0">
              <a:buClrTx/>
              <a:buSzPct val="100000"/>
              <a:buFont typeface="Arial" panose="020B0604020202020204" pitchFamily="34" charset="0"/>
              <a:buChar char="•"/>
            </a:pPr>
            <a:r>
              <a:rPr lang="fr-FR" sz="1400" dirty="0"/>
              <a:t>RESTCONF utilise des données structurées (XML ou JSON) et YANG pour fournir des API de type REST, permettant un accès programmatique aux périphériques.</a:t>
            </a:r>
          </a:p>
          <a:p>
            <a:pPr marL="180975" indent="-180975" rtl="0">
              <a:buClrTx/>
              <a:buSzPct val="100000"/>
              <a:buFont typeface="Arial" panose="020B0604020202020204" pitchFamily="34" charset="0"/>
              <a:buChar char="•"/>
            </a:pPr>
            <a:r>
              <a:rPr lang="fr-FR" sz="1400" dirty="0"/>
              <a:t>RESTCONF n'est pas destiné à remplacer NETCONF, mais à fournir une interface HTTP qui respecte les principes REST et est compatible avec le modèle de banque de données NETCONF. </a:t>
            </a:r>
          </a:p>
          <a:p>
            <a:pPr>
              <a:buClrTx/>
              <a:buSzPct val="100000"/>
              <a:buFont typeface="Arial" panose="020B0604020202020204" pitchFamily="34" charset="0"/>
              <a:buChar char="•"/>
            </a:pPr>
            <a:endParaRPr lang="en-US" sz="1400" dirty="0"/>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D89693B1-5831-4519-A25D-88351CB71121}"/>
              </a:ext>
            </a:extLst>
          </p:cNvPr>
          <p:cNvPicPr>
            <a:picLocks noChangeAspect="1"/>
          </p:cNvPicPr>
          <p:nvPr/>
        </p:nvPicPr>
        <p:blipFill>
          <a:blip r:embed="rId4"/>
          <a:stretch>
            <a:fillRect/>
          </a:stretch>
        </p:blipFill>
        <p:spPr>
          <a:xfrm>
            <a:off x="4942348" y="862306"/>
            <a:ext cx="4014642" cy="3104218"/>
          </a:xfrm>
          <a:prstGeom prst="rect">
            <a:avLst/>
          </a:prstGeom>
          <a:ln w="6350">
            <a:solidFill>
              <a:schemeClr val="tx1"/>
            </a:solidFill>
          </a:ln>
        </p:spPr>
      </p:pic>
      <p:sp>
        <p:nvSpPr>
          <p:cNvPr id="6" name="TextBox 1"/>
          <p:cNvSpPr txBox="1"/>
          <p:nvPr/>
        </p:nvSpPr>
        <p:spPr>
          <a:xfrm>
            <a:off x="4942348" y="4014883"/>
            <a:ext cx="4014642" cy="461665"/>
          </a:xfrm>
          <a:prstGeom prst="rect">
            <a:avLst/>
          </a:prstGeom>
          <a:noFill/>
        </p:spPr>
        <p:txBody>
          <a:bodyPr wrap="square" rtlCol="0">
            <a:spAutoFit/>
          </a:bodyPr>
          <a:lstStyle/>
          <a:p>
            <a:pPr algn="ctr" rtl="0"/>
            <a:r>
              <a:rPr lang="fr-FR" sz="1200" dirty="0">
                <a:solidFill>
                  <a:srgbClr val="000000"/>
                </a:solidFill>
              </a:rPr>
              <a:t>RESTCONF dans la pile de </a:t>
            </a:r>
            <a:r>
              <a:rPr lang="fr-FR" sz="1200" dirty="0" err="1">
                <a:solidFill>
                  <a:srgbClr val="000000"/>
                </a:solidFill>
              </a:rPr>
              <a:t>programmabilité</a:t>
            </a:r>
            <a:r>
              <a:rPr lang="fr-FR" sz="1200" dirty="0">
                <a:solidFill>
                  <a:srgbClr val="000000"/>
                </a:solidFill>
              </a:rPr>
              <a:t> pilotée par modèle</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02617079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rtl="0"/>
            <a:r>
              <a:rPr lang="fr-FR" sz="1600"/>
              <a:t>Comprendre la programmabilité des réseaux et les modèles de dispositifs</a:t>
            </a:r>
            <a:r>
              <a:rPr lang="en-GB" altLang="en-US" sz="1600" dirty="0"/>
              <a:t/>
            </a:r>
            <a:br>
              <a:rPr lang="en-GB" altLang="en-US" sz="1600" dirty="0"/>
            </a:br>
            <a:r>
              <a:rPr lang="fr-FR"/>
              <a:t>Qu'est-ce que RESTCONF ? (suite)</a:t>
            </a:r>
          </a:p>
        </p:txBody>
      </p:sp>
      <p:sp>
        <p:nvSpPr>
          <p:cNvPr id="8195" name="Content Placeholder 1"/>
          <p:cNvSpPr>
            <a:spLocks noGrp="1" noChangeArrowheads="1"/>
          </p:cNvSpPr>
          <p:nvPr>
            <p:ph idx="1"/>
          </p:nvPr>
        </p:nvSpPr>
        <p:spPr>
          <a:xfrm>
            <a:off x="252699" y="864296"/>
            <a:ext cx="8737391" cy="3606104"/>
          </a:xfrm>
        </p:spPr>
        <p:txBody>
          <a:bodyPr/>
          <a:lstStyle/>
          <a:p>
            <a:pPr marL="0" indent="0" rtl="0">
              <a:spcBef>
                <a:spcPts val="500"/>
              </a:spcBef>
              <a:spcAft>
                <a:spcPts val="500"/>
              </a:spcAft>
              <a:buNone/>
            </a:pPr>
            <a:r>
              <a:rPr lang="fr-FR" sz="1400" b="1" dirty="0"/>
              <a:t>RESTCONF vs NETCONF</a:t>
            </a:r>
          </a:p>
          <a:p>
            <a:pPr rtl="0">
              <a:spcBef>
                <a:spcPts val="500"/>
              </a:spcBef>
              <a:spcAft>
                <a:spcPts val="500"/>
              </a:spcAft>
              <a:buFont typeface="Arial" panose="020B0604020202020204" pitchFamily="34" charset="0"/>
              <a:buChar char="•"/>
            </a:pPr>
            <a:r>
              <a:rPr lang="fr-FR" sz="1400" dirty="0"/>
              <a:t>Dans l'ensemble, NETCONF est plus complet, flexible et complexe que </a:t>
            </a:r>
            <a:r>
              <a:rPr lang="fr-FR" sz="1400" dirty="0" err="1"/>
              <a:t>RESTCONF.Les</a:t>
            </a:r>
            <a:r>
              <a:rPr lang="fr-FR" sz="1400" dirty="0"/>
              <a:t> différences entre NETCONF et RESTCONF :</a:t>
            </a:r>
          </a:p>
          <a:p>
            <a:pPr lvl="1" rtl="0">
              <a:spcBef>
                <a:spcPts val="500"/>
              </a:spcBef>
              <a:spcAft>
                <a:spcPts val="500"/>
              </a:spcAft>
              <a:buFont typeface="Arial" panose="020B0604020202020204" pitchFamily="34" charset="0"/>
              <a:buChar char="•"/>
            </a:pPr>
            <a:r>
              <a:rPr lang="fr-FR" dirty="0"/>
              <a:t>RESTCONF est plus facile à apprendre et à utiliser pour les ingénieurs ayant une expérience antérieure de l'API REST. </a:t>
            </a:r>
          </a:p>
          <a:p>
            <a:pPr marL="361950" indent="-271463" rtl="0">
              <a:spcBef>
                <a:spcPts val="500"/>
              </a:spcBef>
              <a:spcAft>
                <a:spcPts val="500"/>
              </a:spcAft>
              <a:buFont typeface="Arial" pitchFamily="34" charset="0"/>
              <a:buChar char="•"/>
            </a:pPr>
            <a:r>
              <a:rPr lang="fr-FR" sz="1400" dirty="0"/>
              <a:t>NETCONF prend en charge les stockages de données en cours d'exécution et candidats, tandis que RESTCONF ne prend en charge qu'un stockage de données en cours d'exécution car toutes les modifications du magasin de données candidat sont immédiatement validées.</a:t>
            </a:r>
          </a:p>
          <a:p>
            <a:pPr marL="361950" indent="-271463" rtl="0">
              <a:spcBef>
                <a:spcPts val="500"/>
              </a:spcBef>
              <a:spcAft>
                <a:spcPts val="500"/>
              </a:spcAft>
              <a:buFont typeface="Arial" pitchFamily="34" charset="0"/>
              <a:buChar char="•"/>
            </a:pPr>
            <a:r>
              <a:rPr lang="fr-FR" sz="1400" dirty="0"/>
              <a:t>RESTCONF ne prend pas en charge l'obtention ou la libération d'un verrou de stockage de données. Si un magasin de données a un verrou actif, l'opération de modification RESTCONF échoue.</a:t>
            </a:r>
          </a:p>
          <a:p>
            <a:pPr marL="361950" indent="-271463" rtl="0">
              <a:spcBef>
                <a:spcPts val="500"/>
              </a:spcBef>
              <a:spcAft>
                <a:spcPts val="500"/>
              </a:spcAft>
              <a:buFont typeface="Arial" pitchFamily="34" charset="0"/>
              <a:buChar char="•"/>
            </a:pPr>
            <a:r>
              <a:rPr lang="fr-FR" sz="1400" dirty="0"/>
              <a:t>Une modification RESTCONF est une transaction limitée à un seul appel RESTCONF.</a:t>
            </a:r>
          </a:p>
          <a:p>
            <a:pPr marL="361950" indent="-271463" rtl="0">
              <a:spcBef>
                <a:spcPts val="500"/>
              </a:spcBef>
              <a:spcAft>
                <a:spcPts val="500"/>
              </a:spcAft>
              <a:buFont typeface="Arial" pitchFamily="34" charset="0"/>
              <a:buChar char="•"/>
            </a:pPr>
            <a:r>
              <a:rPr lang="fr-FR" sz="1400" dirty="0"/>
              <a:t>RESTCONF ne prend pas en charge les transactions sur plusieurs appareils.</a:t>
            </a:r>
          </a:p>
          <a:p>
            <a:pPr marL="361950" indent="-271463" rtl="0">
              <a:spcBef>
                <a:spcPts val="500"/>
              </a:spcBef>
              <a:spcAft>
                <a:spcPts val="500"/>
              </a:spcAft>
              <a:buFont typeface="Arial" pitchFamily="34" charset="0"/>
              <a:buChar char="•"/>
            </a:pPr>
            <a:r>
              <a:rPr lang="fr-FR" sz="1400" dirty="0"/>
              <a:t>La validation est implicite dans chaque opération d'édition RESTCONF, qui réussit ou échoue.</a:t>
            </a:r>
          </a:p>
          <a:p>
            <a:pPr marL="180975" indent="-180975" rtl="0">
              <a:spcBef>
                <a:spcPts val="500"/>
              </a:spcBef>
              <a:spcAft>
                <a:spcPts val="500"/>
              </a:spcAft>
              <a:buNone/>
            </a:pPr>
            <a:r>
              <a:rPr lang="fr-FR" sz="1600" dirty="0"/>
              <a:t> </a:t>
            </a:r>
          </a:p>
          <a:p>
            <a:pPr marL="180975" indent="-180975">
              <a:spcBef>
                <a:spcPts val="500"/>
              </a:spcBef>
              <a:spcAft>
                <a:spcPts val="500"/>
              </a:spcAft>
              <a:buNone/>
            </a:pPr>
            <a:endParaRPr lang="en-GB" sz="1600" strike="sngStrike" dirty="0">
              <a:solidFill>
                <a:srgbClr val="FF0000"/>
              </a:solidFill>
            </a:endParaRP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37474127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noChangeArrowheads="1"/>
          </p:cNvSpPr>
          <p:nvPr>
            <p:ph type="title"/>
          </p:nvPr>
        </p:nvSpPr>
        <p:spPr>
          <a:xfrm>
            <a:off x="1" y="41393"/>
            <a:ext cx="9144000" cy="757551"/>
          </a:xfrm>
        </p:spPr>
        <p:txBody>
          <a:bodyPr/>
          <a:lstStyle/>
          <a:p>
            <a:pPr marL="180975" rtl="0"/>
            <a:r>
              <a:rPr lang="fr-FR" sz="1600"/>
              <a:t>Comprendre la programmabilité des réseaux et les modèles de dispositifs</a:t>
            </a:r>
            <a:r>
              <a:rPr lang="en-GB" altLang="en-US" sz="1600" dirty="0"/>
              <a:t/>
            </a:r>
            <a:br>
              <a:rPr lang="en-GB" altLang="en-US" sz="1600" dirty="0"/>
            </a:br>
            <a:r>
              <a:rPr lang="fr-FR"/>
              <a:t>Qu'est-ce que RESTCONF ? (suite)</a:t>
            </a:r>
          </a:p>
        </p:txBody>
      </p:sp>
      <p:sp>
        <p:nvSpPr>
          <p:cNvPr id="8195" name="Content Placeholder 1"/>
          <p:cNvSpPr>
            <a:spLocks noGrp="1" noChangeArrowheads="1"/>
          </p:cNvSpPr>
          <p:nvPr>
            <p:ph idx="1"/>
          </p:nvPr>
        </p:nvSpPr>
        <p:spPr>
          <a:xfrm>
            <a:off x="246771" y="772155"/>
            <a:ext cx="8790616" cy="329504"/>
          </a:xfrm>
        </p:spPr>
        <p:txBody>
          <a:bodyPr/>
          <a:lstStyle/>
          <a:p>
            <a:pPr marL="0" indent="0" rtl="0">
              <a:buNone/>
            </a:pPr>
            <a:r>
              <a:rPr lang="fr-FR" sz="1400" b="1" dirty="0">
                <a:solidFill>
                  <a:schemeClr val="tx1">
                    <a:lumMod val="50000"/>
                  </a:schemeClr>
                </a:solidFill>
              </a:rPr>
              <a:t>Mappage des opérations NETCONF et des méthodes RESTCONF</a:t>
            </a:r>
          </a:p>
        </p:txBody>
      </p:sp>
      <p:graphicFrame>
        <p:nvGraphicFramePr>
          <p:cNvPr id="2" name="Table1">
            <a:extLst>
              <a:ext uri="{FF2B5EF4-FFF2-40B4-BE49-F238E27FC236}">
                <a16:creationId xmlns="" xmlns:c="http://schemas.openxmlformats.org/drawingml/2006/chart" xmlns:c15="http://schemas.microsoft.com/office/drawing/2012/chart" xmlns:a16="http://schemas.microsoft.com/office/drawing/2014/main" id="{E0591E59-00D8-4700-8282-F7FF02C5A831}"/>
              </a:ext>
            </a:extLst>
          </p:cNvPr>
          <p:cNvGraphicFramePr>
            <a:graphicFrameLocks noGrp="1"/>
          </p:cNvGraphicFramePr>
          <p:nvPr>
            <p:extLst>
              <p:ext uri="{D42A27DB-BD31-4B8C-83A1-F6EECF244321}">
                <p14:modId xmlns="" xmlns:c="http://schemas.openxmlformats.org/drawingml/2006/chart" xmlns:c15="http://schemas.microsoft.com/office/drawing/2012/chart" xmlns:p14="http://schemas.microsoft.com/office/powerpoint/2010/main" val="3066224794"/>
              </p:ext>
            </p:extLst>
          </p:nvPr>
        </p:nvGraphicFramePr>
        <p:xfrm>
          <a:off x="380644" y="1109151"/>
          <a:ext cx="8242302" cy="2183130"/>
        </p:xfrm>
        <a:graphic>
          <a:graphicData uri="http://schemas.openxmlformats.org/drawingml/2006/table">
            <a:tbl>
              <a:tblPr firstRow="1" bandRow="1">
                <a:tableStyleId>{5C22544A-7EE6-4342-B048-85BDC9FD1C3A}</a:tableStyleId>
              </a:tblPr>
              <a:tblGrid>
                <a:gridCol w="2747434">
                  <a:extLst>
                    <a:ext uri="{9D8B030D-6E8A-4147-A177-3AD203B41FA5}">
                      <a16:colId xmlns="" xmlns:c="http://schemas.openxmlformats.org/drawingml/2006/chart" xmlns:c15="http://schemas.microsoft.com/office/drawing/2012/chart" xmlns:a16="http://schemas.microsoft.com/office/drawing/2014/main" val="2668829021"/>
                    </a:ext>
                  </a:extLst>
                </a:gridCol>
                <a:gridCol w="3692345">
                  <a:extLst>
                    <a:ext uri="{9D8B030D-6E8A-4147-A177-3AD203B41FA5}">
                      <a16:colId xmlns="" xmlns:c="http://schemas.openxmlformats.org/drawingml/2006/chart" xmlns:c15="http://schemas.microsoft.com/office/drawing/2012/chart" xmlns:a16="http://schemas.microsoft.com/office/drawing/2014/main" val="988118195"/>
                    </a:ext>
                  </a:extLst>
                </a:gridCol>
                <a:gridCol w="1802523">
                  <a:extLst>
                    <a:ext uri="{9D8B030D-6E8A-4147-A177-3AD203B41FA5}">
                      <a16:colId xmlns="" xmlns:c="http://schemas.openxmlformats.org/drawingml/2006/chart" xmlns:c15="http://schemas.microsoft.com/office/drawing/2012/chart" xmlns:a16="http://schemas.microsoft.com/office/drawing/2014/main" val="1094911522"/>
                    </a:ext>
                  </a:extLst>
                </a:gridCol>
              </a:tblGrid>
              <a:tr h="293329">
                <a:tc>
                  <a:txBody>
                    <a:bodyPr/>
                    <a:lstStyle/>
                    <a:p>
                      <a:pPr algn="ctr" rtl="0" fontAlgn="ctr"/>
                      <a:r>
                        <a:rPr lang="fr-FR" dirty="0">
                          <a:effectLst/>
                        </a:rPr>
                        <a:t>Description</a:t>
                      </a:r>
                    </a:p>
                  </a:txBody>
                  <a:tcPr marL="47625" marR="47625" marT="47625" marB="47625" anchor="ctr"/>
                </a:tc>
                <a:tc>
                  <a:txBody>
                    <a:bodyPr/>
                    <a:lstStyle/>
                    <a:p>
                      <a:pPr algn="ctr" rtl="0" fontAlgn="ctr"/>
                      <a:r>
                        <a:rPr lang="fr-FR">
                          <a:effectLst/>
                        </a:rPr>
                        <a:t>NETCONF</a:t>
                      </a:r>
                    </a:p>
                  </a:txBody>
                  <a:tcPr marL="47625" marR="47625" marT="47625" marB="47625" anchor="ctr"/>
                </a:tc>
                <a:tc>
                  <a:txBody>
                    <a:bodyPr/>
                    <a:lstStyle/>
                    <a:p>
                      <a:pPr algn="ctr" rtl="0" fontAlgn="ctr"/>
                      <a:r>
                        <a:rPr lang="fr-FR">
                          <a:effectLst/>
                        </a:rPr>
                        <a:t>RESTCONF</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978795248"/>
                  </a:ext>
                </a:extLst>
              </a:tr>
              <a:tr h="279144">
                <a:tc>
                  <a:txBody>
                    <a:bodyPr/>
                    <a:lstStyle/>
                    <a:p>
                      <a:pPr rtl="0" fontAlgn="ctr"/>
                      <a:r>
                        <a:rPr lang="fr-FR" b="0">
                          <a:solidFill>
                            <a:srgbClr val="58585B"/>
                          </a:solidFill>
                          <a:effectLst/>
                        </a:rPr>
                        <a:t>Créer une ressource de données</a:t>
                      </a:r>
                    </a:p>
                  </a:txBody>
                  <a:tcPr marL="47625" marR="47625" marT="47625" marB="47625" anchor="ctr"/>
                </a:tc>
                <a:tc>
                  <a:txBody>
                    <a:bodyPr/>
                    <a:lstStyle/>
                    <a:p>
                      <a:pPr rtl="0" fontAlgn="ctr"/>
                      <a:r>
                        <a:rPr lang="fr-FR" b="0">
                          <a:solidFill>
                            <a:srgbClr val="58585B"/>
                          </a:solidFill>
                          <a:effectLst/>
                        </a:rPr>
                        <a:t>&lt;edit-config&gt;, &lt;/edit-config&gt;</a:t>
                      </a:r>
                    </a:p>
                  </a:txBody>
                  <a:tcPr marL="47625" marR="47625" marT="47625" marB="47625" anchor="ctr"/>
                </a:tc>
                <a:tc>
                  <a:txBody>
                    <a:bodyPr/>
                    <a:lstStyle/>
                    <a:p>
                      <a:pPr rtl="0" fontAlgn="ctr"/>
                      <a:r>
                        <a:rPr lang="fr-FR" b="0">
                          <a:solidFill>
                            <a:srgbClr val="58585B"/>
                          </a:solidFill>
                          <a:effectLst/>
                        </a:rPr>
                        <a:t>POST</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3273446020"/>
                  </a:ext>
                </a:extLst>
              </a:tr>
              <a:tr h="260245">
                <a:tc>
                  <a:txBody>
                    <a:bodyPr/>
                    <a:lstStyle/>
                    <a:p>
                      <a:pPr rtl="0" fontAlgn="ctr"/>
                      <a:r>
                        <a:rPr lang="fr-FR" b="0">
                          <a:solidFill>
                            <a:srgbClr val="58585B"/>
                          </a:solidFill>
                          <a:effectLst/>
                        </a:rPr>
                        <a:t>Récupérer les données et les métadonnées</a:t>
                      </a:r>
                    </a:p>
                  </a:txBody>
                  <a:tcPr marL="47625" marR="47625" marT="47625" marB="47625" anchor="ctr"/>
                </a:tc>
                <a:tc>
                  <a:txBody>
                    <a:bodyPr/>
                    <a:lstStyle/>
                    <a:p>
                      <a:pPr rtl="0" fontAlgn="ctr"/>
                      <a:r>
                        <a:rPr lang="fr-FR" b="0">
                          <a:solidFill>
                            <a:srgbClr val="58585B"/>
                          </a:solidFill>
                          <a:effectLst/>
                        </a:rPr>
                        <a:t>&lt;/get-config&gt;&lt;get-config&gt; &lt;get&gt;,</a:t>
                      </a:r>
                    </a:p>
                  </a:txBody>
                  <a:tcPr marL="47625" marR="47625" marT="47625" marB="47625" anchor="ctr"/>
                </a:tc>
                <a:tc>
                  <a:txBody>
                    <a:bodyPr/>
                    <a:lstStyle/>
                    <a:p>
                      <a:pPr rtl="0" fontAlgn="ctr"/>
                      <a:r>
                        <a:rPr lang="fr-FR" b="0">
                          <a:solidFill>
                            <a:srgbClr val="58585B"/>
                          </a:solidFill>
                          <a:effectLst/>
                        </a:rPr>
                        <a:t>GET</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3117098224"/>
                  </a:ext>
                </a:extLst>
              </a:tr>
              <a:tr h="313773">
                <a:tc>
                  <a:txBody>
                    <a:bodyPr/>
                    <a:lstStyle/>
                    <a:p>
                      <a:pPr rtl="0" fontAlgn="ctr"/>
                      <a:r>
                        <a:rPr lang="fr-FR" b="0">
                          <a:solidFill>
                            <a:srgbClr val="58585B"/>
                          </a:solidFill>
                          <a:effectLst/>
                        </a:rPr>
                        <a:t>Créer ou remplacer une ressource de données</a:t>
                      </a:r>
                    </a:p>
                  </a:txBody>
                  <a:tcPr marL="47625" marR="47625" marT="47625" marB="47625" anchor="ctr"/>
                </a:tc>
                <a:tc>
                  <a:txBody>
                    <a:bodyPr/>
                    <a:lstStyle/>
                    <a:p>
                      <a:pPr rtl="0" fontAlgn="ctr"/>
                      <a:r>
                        <a:rPr lang="fr-FR" b="0" dirty="0">
                          <a:solidFill>
                            <a:srgbClr val="58585B"/>
                          </a:solidFill>
                          <a:effectLst/>
                        </a:rPr>
                        <a:t>&lt;</a:t>
                      </a:r>
                      <a:r>
                        <a:rPr lang="fr-FR" b="0" dirty="0" err="1">
                          <a:solidFill>
                            <a:srgbClr val="58585B"/>
                          </a:solidFill>
                          <a:effectLst/>
                        </a:rPr>
                        <a:t>edit</a:t>
                      </a:r>
                      <a:r>
                        <a:rPr lang="fr-FR" b="0" dirty="0">
                          <a:solidFill>
                            <a:srgbClr val="58585B"/>
                          </a:solidFill>
                          <a:effectLst/>
                        </a:rPr>
                        <a:t>-config&gt; (</a:t>
                      </a:r>
                      <a:r>
                        <a:rPr lang="fr-FR" b="0" dirty="0" err="1">
                          <a:solidFill>
                            <a:srgbClr val="58585B"/>
                          </a:solidFill>
                          <a:effectLst/>
                        </a:rPr>
                        <a:t>nc:operation</a:t>
                      </a:r>
                      <a:r>
                        <a:rPr lang="fr-FR" b="0" dirty="0">
                          <a:solidFill>
                            <a:srgbClr val="58585B"/>
                          </a:solidFill>
                          <a:effectLst/>
                        </a:rPr>
                        <a:t>="</a:t>
                      </a:r>
                      <a:r>
                        <a:rPr lang="fr-FR" b="0" dirty="0" err="1">
                          <a:solidFill>
                            <a:srgbClr val="58585B"/>
                          </a:solidFill>
                          <a:effectLst/>
                        </a:rPr>
                        <a:t>create</a:t>
                      </a:r>
                      <a:r>
                        <a:rPr lang="fr-FR" b="0" dirty="0">
                          <a:solidFill>
                            <a:srgbClr val="58585B"/>
                          </a:solidFill>
                          <a:effectLst/>
                        </a:rPr>
                        <a:t>/replace")</a:t>
                      </a:r>
                    </a:p>
                  </a:txBody>
                  <a:tcPr marL="47625" marR="47625" marT="47625" marB="47625" anchor="ctr"/>
                </a:tc>
                <a:tc>
                  <a:txBody>
                    <a:bodyPr/>
                    <a:lstStyle/>
                    <a:p>
                      <a:pPr rtl="0" fontAlgn="ctr"/>
                      <a:r>
                        <a:rPr lang="fr-FR" b="0">
                          <a:solidFill>
                            <a:srgbClr val="58585B"/>
                          </a:solidFill>
                          <a:effectLst/>
                        </a:rPr>
                        <a:t>PUT</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4244107017"/>
                  </a:ext>
                </a:extLst>
              </a:tr>
              <a:tr h="289711">
                <a:tc>
                  <a:txBody>
                    <a:bodyPr/>
                    <a:lstStyle/>
                    <a:p>
                      <a:pPr rtl="0" fontAlgn="ctr"/>
                      <a:r>
                        <a:rPr lang="fr-FR" b="0">
                          <a:solidFill>
                            <a:srgbClr val="58585B"/>
                          </a:solidFill>
                          <a:effectLst/>
                        </a:rPr>
                        <a:t>Supprimer une ressource de données</a:t>
                      </a:r>
                    </a:p>
                  </a:txBody>
                  <a:tcPr marL="47625" marR="47625" marT="47625" marB="47625" anchor="ctr"/>
                </a:tc>
                <a:tc>
                  <a:txBody>
                    <a:bodyPr/>
                    <a:lstStyle/>
                    <a:p>
                      <a:pPr rtl="0" fontAlgn="ctr"/>
                      <a:r>
                        <a:rPr lang="fr-FR" b="0">
                          <a:solidFill>
                            <a:srgbClr val="58585B"/>
                          </a:solidFill>
                          <a:effectLst/>
                        </a:rPr>
                        <a:t>&lt;edit-config&gt; (nc:operation="delete")</a:t>
                      </a:r>
                    </a:p>
                  </a:txBody>
                  <a:tcPr marL="47625" marR="47625" marT="47625" marB="47625" anchor="ctr"/>
                </a:tc>
                <a:tc>
                  <a:txBody>
                    <a:bodyPr/>
                    <a:lstStyle/>
                    <a:p>
                      <a:pPr rtl="0" fontAlgn="ctr"/>
                      <a:r>
                        <a:rPr lang="fr-FR" b="0" dirty="0">
                          <a:solidFill>
                            <a:srgbClr val="58585B"/>
                          </a:solidFill>
                          <a:effectLst/>
                        </a:rPr>
                        <a:t>DELETE</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833583516"/>
                  </a:ext>
                </a:extLst>
              </a:tr>
            </a:tbl>
          </a:graphicData>
        </a:graphic>
      </p:graphicFrame>
      <p:sp>
        <p:nvSpPr>
          <p:cNvPr id="3" name="Content Placeholder 2">
            <a:extLst>
              <a:ext uri="{FF2B5EF4-FFF2-40B4-BE49-F238E27FC236}">
                <a16:creationId xmlns="" xmlns:c="http://schemas.openxmlformats.org/drawingml/2006/chart" xmlns:c15="http://schemas.microsoft.com/office/drawing/2012/chart" xmlns:a16="http://schemas.microsoft.com/office/drawing/2014/main" id="{85FD0D18-BD81-4852-80FF-20ED8A122124}"/>
              </a:ext>
            </a:extLst>
          </p:cNvPr>
          <p:cNvSpPr/>
          <p:nvPr/>
        </p:nvSpPr>
        <p:spPr>
          <a:xfrm>
            <a:off x="219611" y="3364089"/>
            <a:ext cx="9069249" cy="1066959"/>
          </a:xfrm>
          <a:prstGeom prst="rect">
            <a:avLst/>
          </a:prstGeom>
        </p:spPr>
        <p:txBody>
          <a:bodyPr wrap="square">
            <a:spAutoFit/>
          </a:bodyPr>
          <a:lstStyle/>
          <a:p>
            <a:pPr marL="182563" indent="-182563" rtl="0">
              <a:spcBef>
                <a:spcPts val="200"/>
              </a:spcBef>
              <a:spcAft>
                <a:spcPts val="200"/>
              </a:spcAft>
              <a:buFont typeface="Arial" panose="020B0604020202020204" pitchFamily="34" charset="0"/>
              <a:buChar char="•"/>
            </a:pPr>
            <a:r>
              <a:rPr lang="fr-FR" sz="1200" dirty="0">
                <a:solidFill>
                  <a:schemeClr val="tx1">
                    <a:lumMod val="50000"/>
                  </a:schemeClr>
                </a:solidFill>
                <a:latin typeface="+mn-lt"/>
              </a:rPr>
              <a:t>Le RESTCONF RFC 8040 indique que la syntaxe URI de base RESTCONF est</a:t>
            </a:r>
            <a:r>
              <a:rPr lang="en-GB" sz="1200" dirty="0">
                <a:solidFill>
                  <a:srgbClr val="FF0000"/>
                </a:solidFill>
              </a:rPr>
              <a:t/>
            </a:r>
            <a:br>
              <a:rPr lang="en-GB" sz="1200" dirty="0">
                <a:solidFill>
                  <a:srgbClr val="FF0000"/>
                </a:solidFill>
              </a:rPr>
            </a:br>
            <a:r>
              <a:rPr lang="fr-FR" sz="1200" dirty="0">
                <a:solidFill>
                  <a:schemeClr val="bg1"/>
                </a:solidFill>
                <a:highlight>
                  <a:srgbClr val="000000"/>
                </a:highlight>
                <a:latin typeface="Times New Roman" panose="02020603050405020304" pitchFamily="18" charset="0"/>
                <a:cs typeface="Times New Roman" panose="02020603050405020304" pitchFamily="18" charset="0"/>
              </a:rPr>
              <a:t>/</a:t>
            </a:r>
            <a:r>
              <a:rPr lang="fr-FR" sz="1200" dirty="0" err="1">
                <a:solidFill>
                  <a:schemeClr val="bg1"/>
                </a:solidFill>
                <a:highlight>
                  <a:srgbClr val="000000"/>
                </a:highlight>
                <a:latin typeface="Times New Roman" panose="02020603050405020304" pitchFamily="18" charset="0"/>
                <a:cs typeface="Times New Roman" panose="02020603050405020304" pitchFamily="18" charset="0"/>
              </a:rPr>
              <a:t>restconf</a:t>
            </a:r>
            <a:r>
              <a:rPr lang="fr-FR" sz="1200" dirty="0">
                <a:solidFill>
                  <a:schemeClr val="bg1"/>
                </a:solidFill>
                <a:highlight>
                  <a:srgbClr val="000000"/>
                </a:highlight>
                <a:latin typeface="Times New Roman" panose="02020603050405020304" pitchFamily="18" charset="0"/>
                <a:cs typeface="Times New Roman" panose="02020603050405020304" pitchFamily="18" charset="0"/>
              </a:rPr>
              <a:t>/ &lt;</a:t>
            </a:r>
            <a:r>
              <a:rPr lang="fr-FR" sz="1200" dirty="0" err="1">
                <a:solidFill>
                  <a:schemeClr val="bg1"/>
                </a:solidFill>
                <a:highlight>
                  <a:srgbClr val="000000"/>
                </a:highlight>
                <a:latin typeface="Times New Roman" panose="02020603050405020304" pitchFamily="18" charset="0"/>
                <a:cs typeface="Times New Roman" panose="02020603050405020304" pitchFamily="18" charset="0"/>
              </a:rPr>
              <a:t>resource</a:t>
            </a:r>
            <a:r>
              <a:rPr lang="fr-FR" sz="1200" dirty="0">
                <a:solidFill>
                  <a:schemeClr val="bg1"/>
                </a:solidFill>
                <a:highlight>
                  <a:srgbClr val="000000"/>
                </a:highlight>
                <a:latin typeface="Times New Roman" panose="02020603050405020304" pitchFamily="18" charset="0"/>
                <a:cs typeface="Times New Roman" panose="02020603050405020304" pitchFamily="18" charset="0"/>
              </a:rPr>
              <a:t>-type&gt; /&lt;</a:t>
            </a:r>
            <a:r>
              <a:rPr lang="fr-FR" sz="1200" dirty="0" err="1">
                <a:solidFill>
                  <a:schemeClr val="bg1"/>
                </a:solidFill>
                <a:highlight>
                  <a:srgbClr val="000000"/>
                </a:highlight>
                <a:latin typeface="Times New Roman" panose="02020603050405020304" pitchFamily="18" charset="0"/>
                <a:cs typeface="Times New Roman" panose="02020603050405020304" pitchFamily="18" charset="0"/>
              </a:rPr>
              <a:t>yang-module:resource</a:t>
            </a:r>
            <a:r>
              <a:rPr lang="fr-FR" sz="1200" dirty="0">
                <a:solidFill>
                  <a:schemeClr val="tx1">
                    <a:lumMod val="50000"/>
                  </a:schemeClr>
                </a:solidFill>
                <a:latin typeface="Times New Roman" panose="02020603050405020304" pitchFamily="18" charset="0"/>
                <a:cs typeface="Times New Roman" panose="02020603050405020304" pitchFamily="18" charset="0"/>
              </a:rPr>
              <a:t>.</a:t>
            </a:r>
            <a:r>
              <a:rPr lang="fr-FR" sz="1200" dirty="0">
                <a:solidFill>
                  <a:srgbClr val="FF0000"/>
                </a:solidFill>
                <a:latin typeface="Times New Roman" panose="02020603050405020304" pitchFamily="18" charset="0"/>
                <a:cs typeface="Times New Roman" panose="02020603050405020304" pitchFamily="18" charset="0"/>
              </a:rPr>
              <a:t> </a:t>
            </a:r>
            <a:r>
              <a:rPr lang="fr-FR" sz="1200" dirty="0">
                <a:solidFill>
                  <a:schemeClr val="bg1"/>
                </a:solidFill>
                <a:highlight>
                  <a:srgbClr val="000000"/>
                </a:highlight>
                <a:latin typeface="Times New Roman" panose="02020603050405020304" pitchFamily="18" charset="0"/>
                <a:cs typeface="Times New Roman" panose="02020603050405020304" pitchFamily="18" charset="0"/>
              </a:rPr>
              <a:t>&lt;</a:t>
            </a:r>
            <a:r>
              <a:rPr lang="fr-FR" sz="1200" dirty="0" err="1">
                <a:solidFill>
                  <a:schemeClr val="bg1"/>
                </a:solidFill>
                <a:highlight>
                  <a:srgbClr val="000000"/>
                </a:highlight>
                <a:latin typeface="Times New Roman" panose="02020603050405020304" pitchFamily="18" charset="0"/>
                <a:cs typeface="Times New Roman" panose="02020603050405020304" pitchFamily="18" charset="0"/>
              </a:rPr>
              <a:t>resource</a:t>
            </a:r>
            <a:r>
              <a:rPr lang="fr-FR" sz="1200" dirty="0">
                <a:solidFill>
                  <a:schemeClr val="bg1"/>
                </a:solidFill>
                <a:highlight>
                  <a:srgbClr val="000000"/>
                </a:highlight>
                <a:latin typeface="Times New Roman" panose="02020603050405020304" pitchFamily="18" charset="0"/>
                <a:cs typeface="Times New Roman" panose="02020603050405020304" pitchFamily="18" charset="0"/>
              </a:rPr>
              <a:t>-type&gt;</a:t>
            </a:r>
            <a:r>
              <a:rPr lang="fr-FR" sz="1200" dirty="0">
                <a:solidFill>
                  <a:srgbClr val="FF0000"/>
                </a:solidFill>
              </a:rPr>
              <a:t> </a:t>
            </a:r>
            <a:r>
              <a:rPr lang="fr-FR" sz="1200" dirty="0">
                <a:solidFill>
                  <a:schemeClr val="tx1">
                    <a:lumMod val="50000"/>
                  </a:schemeClr>
                </a:solidFill>
              </a:rPr>
              <a:t>et</a:t>
            </a:r>
            <a:r>
              <a:rPr lang="fr-FR" sz="1200" dirty="0">
                <a:solidFill>
                  <a:srgbClr val="FF0000"/>
                </a:solidFill>
              </a:rPr>
              <a:t> </a:t>
            </a:r>
            <a:r>
              <a:rPr lang="fr-FR" sz="1200" dirty="0">
                <a:solidFill>
                  <a:schemeClr val="bg1"/>
                </a:solidFill>
                <a:highlight>
                  <a:srgbClr val="000000"/>
                </a:highlight>
                <a:latin typeface="Times New Roman" panose="02020603050405020304" pitchFamily="18" charset="0"/>
                <a:cs typeface="Times New Roman" panose="02020603050405020304" pitchFamily="18" charset="0"/>
              </a:rPr>
              <a:t>&lt;</a:t>
            </a:r>
            <a:r>
              <a:rPr lang="fr-FR" sz="1200" dirty="0" err="1">
                <a:solidFill>
                  <a:schemeClr val="bg1"/>
                </a:solidFill>
                <a:highlight>
                  <a:srgbClr val="000000"/>
                </a:highlight>
                <a:latin typeface="Times New Roman" panose="02020603050405020304" pitchFamily="18" charset="0"/>
                <a:cs typeface="Times New Roman" panose="02020603050405020304" pitchFamily="18" charset="0"/>
              </a:rPr>
              <a:t>yang-module:resource</a:t>
            </a:r>
            <a:r>
              <a:rPr lang="fr-FR" sz="1200" dirty="0">
                <a:solidFill>
                  <a:srgbClr val="FF0000"/>
                </a:solidFill>
              </a:rPr>
              <a:t> </a:t>
            </a:r>
            <a:r>
              <a:rPr lang="fr-FR" sz="1200" dirty="0">
                <a:solidFill>
                  <a:schemeClr val="tx1">
                    <a:lumMod val="50000"/>
                  </a:schemeClr>
                </a:solidFill>
              </a:rPr>
              <a:t>sont des variables et les valeurs sont obtenues à l'aide de fichiers de modèle YANG spécifiques.</a:t>
            </a:r>
          </a:p>
          <a:p>
            <a:pPr marL="182563" indent="-182563" rtl="0">
              <a:spcBef>
                <a:spcPts val="200"/>
              </a:spcBef>
              <a:spcAft>
                <a:spcPts val="200"/>
              </a:spcAft>
              <a:buFont typeface="Arial" panose="020B0604020202020204" pitchFamily="34" charset="0"/>
              <a:buChar char="•"/>
            </a:pPr>
            <a:r>
              <a:rPr lang="fr-FR" sz="1200" dirty="0">
                <a:solidFill>
                  <a:schemeClr val="tx1">
                    <a:lumMod val="50000"/>
                  </a:schemeClr>
                </a:solidFill>
              </a:rPr>
              <a:t>Le format de base d'une URL RESTCONF est </a:t>
            </a:r>
            <a:r>
              <a:rPr lang="fr-FR" sz="1200" dirty="0" err="1">
                <a:solidFill>
                  <a:schemeClr val="tx1">
                    <a:lumMod val="50000"/>
                  </a:schemeClr>
                </a:solidFill>
              </a:rPr>
              <a:t>https</a:t>
            </a:r>
            <a:r>
              <a:rPr lang="fr-FR" sz="1200" dirty="0">
                <a:solidFill>
                  <a:schemeClr val="tx1">
                    <a:lumMod val="50000"/>
                  </a:schemeClr>
                </a:solidFill>
              </a:rPr>
              <a:t> ://&lt;</a:t>
            </a:r>
            <a:r>
              <a:rPr lang="fr-FR" sz="1200" dirty="0" err="1">
                <a:solidFill>
                  <a:schemeClr val="tx1">
                    <a:lumMod val="50000"/>
                  </a:schemeClr>
                </a:solidFill>
              </a:rPr>
              <a:t>hostURL</a:t>
            </a:r>
            <a:r>
              <a:rPr lang="fr-FR" sz="1200" dirty="0">
                <a:solidFill>
                  <a:schemeClr val="tx1">
                    <a:lumMod val="50000"/>
                  </a:schemeClr>
                </a:solidFill>
              </a:rPr>
              <a:t>&gt; /</a:t>
            </a:r>
            <a:r>
              <a:rPr lang="fr-FR" sz="1200" dirty="0" err="1">
                <a:solidFill>
                  <a:schemeClr val="tx1">
                    <a:lumMod val="50000"/>
                  </a:schemeClr>
                </a:solidFill>
              </a:rPr>
              <a:t>restconf</a:t>
            </a:r>
            <a:r>
              <a:rPr lang="fr-FR" sz="1200" dirty="0">
                <a:solidFill>
                  <a:schemeClr val="tx1">
                    <a:lumMod val="50000"/>
                  </a:schemeClr>
                </a:solidFill>
              </a:rPr>
              <a:t> &lt;</a:t>
            </a:r>
            <a:r>
              <a:rPr lang="fr-FR" sz="1200" dirty="0" err="1">
                <a:solidFill>
                  <a:schemeClr val="tx1">
                    <a:lumMod val="50000"/>
                  </a:schemeClr>
                </a:solidFill>
              </a:rPr>
              <a:t>resource</a:t>
            </a:r>
            <a:r>
              <a:rPr lang="fr-FR" sz="1200" dirty="0">
                <a:solidFill>
                  <a:schemeClr val="tx1">
                    <a:lumMod val="50000"/>
                  </a:schemeClr>
                </a:solidFill>
              </a:rPr>
              <a:t>&gt; &lt;container&gt; &lt;</a:t>
            </a:r>
            <a:r>
              <a:rPr lang="fr-FR" sz="1200" dirty="0" err="1">
                <a:solidFill>
                  <a:schemeClr val="tx1">
                    <a:lumMod val="50000"/>
                  </a:schemeClr>
                </a:solidFill>
              </a:rPr>
              <a:t>leaf</a:t>
            </a:r>
            <a:r>
              <a:rPr lang="fr-FR" sz="1200" dirty="0">
                <a:solidFill>
                  <a:schemeClr val="tx1">
                    <a:lumMod val="50000"/>
                  </a:schemeClr>
                </a:solidFill>
              </a:rPr>
              <a:t>&gt; &lt;options&gt;</a:t>
            </a:r>
            <a:r>
              <a:rPr lang="fr-FR" sz="1200" dirty="0"/>
              <a:t> </a:t>
            </a:r>
            <a:r>
              <a:rPr lang="fr-FR" sz="1200" dirty="0">
                <a:solidFill>
                  <a:schemeClr val="tx1">
                    <a:lumMod val="50000"/>
                  </a:schemeClr>
                </a:solidFill>
              </a:rPr>
              <a:t>où toute partie après </a:t>
            </a:r>
            <a:r>
              <a:rPr lang="fr-FR" sz="1200" dirty="0" err="1">
                <a:solidFill>
                  <a:schemeClr val="bg1"/>
                </a:solidFill>
                <a:highlight>
                  <a:srgbClr val="000000"/>
                </a:highlight>
                <a:latin typeface="Times New Roman" panose="02020603050405020304" pitchFamily="18" charset="0"/>
                <a:cs typeface="Times New Roman" panose="02020603050405020304" pitchFamily="18" charset="0"/>
              </a:rPr>
              <a:t>restconf</a:t>
            </a:r>
            <a:r>
              <a:rPr lang="fr-FR" sz="1200" dirty="0">
                <a:solidFill>
                  <a:schemeClr val="bg1"/>
                </a:solidFill>
                <a:highlight>
                  <a:srgbClr val="000000"/>
                </a:highlight>
                <a:latin typeface="Times New Roman" panose="02020603050405020304" pitchFamily="18" charset="0"/>
                <a:cs typeface="Times New Roman" panose="02020603050405020304" pitchFamily="18" charset="0"/>
              </a:rPr>
              <a:t> </a:t>
            </a:r>
            <a:r>
              <a:rPr lang="fr-FR" sz="1200" dirty="0">
                <a:solidFill>
                  <a:schemeClr val="tx1">
                    <a:lumMod val="50000"/>
                  </a:schemeClr>
                </a:solidFill>
              </a:rPr>
              <a:t>pourrait être omise. </a:t>
            </a:r>
          </a:p>
        </p:txBody>
      </p:sp>
      <p:sp>
        <p:nvSpPr>
          <p:cNvPr id="4" name="Content Placeholder 3">
            <a:extLst>
              <a:ext uri="{FF2B5EF4-FFF2-40B4-BE49-F238E27FC236}">
                <a16:creationId xmlns="" xmlns:c="http://schemas.openxmlformats.org/drawingml/2006/chart" xmlns:c15="http://schemas.microsoft.com/office/drawing/2012/chart" xmlns:a16="http://schemas.microsoft.com/office/drawing/2014/main" id="{5E7759F3-8280-4518-9B58-A0038CF9012D}"/>
              </a:ext>
            </a:extLst>
          </p:cNvPr>
          <p:cNvSpPr/>
          <p:nvPr/>
        </p:nvSpPr>
        <p:spPr>
          <a:xfrm>
            <a:off x="246771" y="4413956"/>
            <a:ext cx="8790616" cy="276999"/>
          </a:xfrm>
          <a:prstGeom prst="rect">
            <a:avLst/>
          </a:prstGeom>
        </p:spPr>
        <p:txBody>
          <a:bodyPr wrap="square">
            <a:spAutoFit/>
          </a:bodyPr>
          <a:lstStyle/>
          <a:p>
            <a:pPr rtl="0">
              <a:spcBef>
                <a:spcPts val="200"/>
              </a:spcBef>
              <a:spcAft>
                <a:spcPts val="200"/>
              </a:spcAft>
            </a:pPr>
            <a:r>
              <a:rPr lang="fr-FR" sz="1200" b="1" i="1" dirty="0">
                <a:solidFill>
                  <a:schemeClr val="tx1">
                    <a:lumMod val="50000"/>
                  </a:schemeClr>
                </a:solidFill>
              </a:rPr>
              <a:t>Remarque :</a:t>
            </a:r>
            <a:r>
              <a:rPr lang="fr-FR" sz="1200" i="1" dirty="0">
                <a:solidFill>
                  <a:schemeClr val="tx1">
                    <a:lumMod val="50000"/>
                  </a:schemeClr>
                </a:solidFill>
              </a:rPr>
              <a:t>Vous apprendrez à utiliser RESTCONF dans le laboratoire et à l'utiliser pour accéder à un appareil IOS XE.</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03107124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1" y="41394"/>
            <a:ext cx="9144000" cy="709974"/>
          </a:xfrm>
        </p:spPr>
        <p:txBody>
          <a:bodyPr/>
          <a:lstStyle/>
          <a:p>
            <a:pPr marL="180975" rtl="0"/>
            <a:r>
              <a:rPr lang="fr-FR" sz="1600"/>
              <a:t>Comprendre la programmabilité des réseaux et les modèles de dispositifs - </a:t>
            </a:r>
            <a:r>
              <a:rPr lang="en-US" altLang="en-US" dirty="0"/>
              <a:t/>
            </a:r>
            <a:br>
              <a:rPr lang="en-US" altLang="en-US" dirty="0"/>
            </a:br>
            <a:r>
              <a:rPr lang="fr-FR"/>
              <a:t>Travaux pratiques - Explorer les modèles YANG</a:t>
            </a:r>
          </a:p>
        </p:txBody>
      </p:sp>
      <p:sp>
        <p:nvSpPr>
          <p:cNvPr id="8195" name="Content Placeholder 1"/>
          <p:cNvSpPr>
            <a:spLocks noGrp="1" noChangeArrowheads="1"/>
          </p:cNvSpPr>
          <p:nvPr>
            <p:ph idx="1"/>
          </p:nvPr>
        </p:nvSpPr>
        <p:spPr>
          <a:xfrm>
            <a:off x="238524" y="810661"/>
            <a:ext cx="8853286" cy="3180683"/>
          </a:xfrm>
        </p:spPr>
        <p:txBody>
          <a:bodyPr/>
          <a:lstStyle/>
          <a:p>
            <a:pPr rtl="0">
              <a:spcBef>
                <a:spcPts val="500"/>
              </a:spcBef>
              <a:spcAft>
                <a:spcPts val="500"/>
              </a:spcAft>
              <a:buSzPct val="100000"/>
              <a:buFont typeface="Arial" panose="020B0604020202020204" pitchFamily="34" charset="0"/>
              <a:buChar char="•"/>
            </a:pPr>
            <a:r>
              <a:rPr lang="fr-FR" sz="1600">
                <a:solidFill>
                  <a:schemeClr val="tx1">
                    <a:lumMod val="50000"/>
                  </a:schemeClr>
                </a:solidFill>
              </a:rPr>
              <a:t>Au cours de ces travaux pratiques, vous aborderez les points suivants :</a:t>
            </a:r>
          </a:p>
          <a:p>
            <a:pPr lvl="1" rtl="0">
              <a:spcBef>
                <a:spcPts val="500"/>
              </a:spcBef>
              <a:spcAft>
                <a:spcPts val="500"/>
              </a:spcAft>
            </a:pPr>
            <a:r>
              <a:rPr lang="fr-FR" sz="1600" b="1"/>
              <a:t>Partie 1</a:t>
            </a:r>
            <a:r>
              <a:rPr lang="fr-FR" sz="1600"/>
              <a:t>: Lancer les VM DEVASC VM et CSR1000v</a:t>
            </a:r>
          </a:p>
          <a:p>
            <a:pPr lvl="1" rtl="0">
              <a:spcBef>
                <a:spcPts val="500"/>
              </a:spcBef>
              <a:spcAft>
                <a:spcPts val="500"/>
              </a:spcAft>
            </a:pPr>
            <a:r>
              <a:rPr lang="fr-FR" sz="1600" b="1"/>
              <a:t>Partie 2</a:t>
            </a:r>
            <a:r>
              <a:rPr lang="fr-FR" sz="1600"/>
              <a:t> : Explorer un modèle YANG sur GitHub</a:t>
            </a:r>
          </a:p>
          <a:p>
            <a:pPr lvl="1" rtl="0">
              <a:spcBef>
                <a:spcPts val="500"/>
              </a:spcBef>
              <a:spcAft>
                <a:spcPts val="500"/>
              </a:spcAft>
            </a:pPr>
            <a:r>
              <a:rPr lang="fr-FR" sz="1600" b="1"/>
              <a:t>Partie 3</a:t>
            </a:r>
            <a:r>
              <a:rPr lang="fr-FR" sz="1600"/>
              <a:t>: Explorer un modèle YANG en utilisant le pyang</a:t>
            </a:r>
            <a:r>
              <a:rPr lang="fr-FR" sz="1600" b="1"/>
              <a:t> </a:t>
            </a:r>
          </a:p>
          <a:p>
            <a:pPr fontAlgn="t">
              <a:spcBef>
                <a:spcPts val="500"/>
              </a:spcBef>
              <a:spcAft>
                <a:spcPts val="500"/>
              </a:spcAft>
              <a:buFont typeface="Arial" panose="020B0604020202020204" pitchFamily="34" charset="0"/>
              <a:buChar char="•"/>
            </a:pPr>
            <a:endParaRPr sz="1600" dirty="0"/>
          </a:p>
          <a:p>
            <a:pPr fontAlgn="t">
              <a:buFont typeface="Arial" panose="020B0604020202020204" pitchFamily="34" charset="0"/>
              <a:buChar char="•"/>
            </a:pPr>
            <a:endParaRPr sz="1600" dirty="0"/>
          </a:p>
          <a:p>
            <a:pPr rtl="0">
              <a:buFont typeface="Arial" panose="020B0604020202020204" pitchFamily="34" charset="0"/>
              <a:buChar char="•"/>
            </a:pPr>
            <a:r>
              <a:rPr lang="fr-FR" sz="1600"/>
              <a:t> </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43394145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1" y="41393"/>
            <a:ext cx="9144000" cy="1143939"/>
          </a:xfrm>
        </p:spPr>
        <p:txBody>
          <a:bodyPr/>
          <a:lstStyle/>
          <a:p>
            <a:pPr marL="180975" rtl="0"/>
            <a:r>
              <a:rPr lang="fr-FR" sz="1600" dirty="0"/>
              <a:t>Comprendre la </a:t>
            </a:r>
            <a:r>
              <a:rPr lang="fr-FR" sz="1600" dirty="0" err="1"/>
              <a:t>programmabilité</a:t>
            </a:r>
            <a:r>
              <a:rPr lang="fr-FR" sz="1600" dirty="0"/>
              <a:t> des réseaux et les modèles de dispositifs - </a:t>
            </a:r>
            <a:r>
              <a:rPr lang="en-US" altLang="en-US" dirty="0"/>
              <a:t/>
            </a:r>
            <a:br>
              <a:rPr lang="en-US" altLang="en-US" dirty="0"/>
            </a:br>
            <a:r>
              <a:rPr lang="fr-FR" dirty="0"/>
              <a:t>Travaux pratiques - Utiliser NETCONF pour accéder à un dispositif IOS XE</a:t>
            </a:r>
          </a:p>
        </p:txBody>
      </p:sp>
      <p:sp>
        <p:nvSpPr>
          <p:cNvPr id="8195" name="Content Placeholder 1"/>
          <p:cNvSpPr>
            <a:spLocks noGrp="1" noChangeArrowheads="1"/>
          </p:cNvSpPr>
          <p:nvPr>
            <p:ph idx="1"/>
          </p:nvPr>
        </p:nvSpPr>
        <p:spPr>
          <a:xfrm>
            <a:off x="235887" y="1433689"/>
            <a:ext cx="8853286" cy="3210117"/>
          </a:xfrm>
        </p:spPr>
        <p:txBody>
          <a:bodyPr/>
          <a:lstStyle/>
          <a:p>
            <a:pPr rtl="0">
              <a:spcBef>
                <a:spcPts val="500"/>
              </a:spcBef>
              <a:spcAft>
                <a:spcPts val="500"/>
              </a:spcAft>
              <a:buSzPct val="100000"/>
              <a:buFont typeface="Arial" panose="020B0604020202020204" pitchFamily="34" charset="0"/>
              <a:buChar char="•"/>
            </a:pPr>
            <a:r>
              <a:rPr lang="fr-FR" sz="1600" dirty="0">
                <a:solidFill>
                  <a:schemeClr val="tx1">
                    <a:lumMod val="50000"/>
                  </a:schemeClr>
                </a:solidFill>
              </a:rPr>
              <a:t>Au cours de ces travaux pratiques, vous aborderez les points suivants :</a:t>
            </a:r>
          </a:p>
          <a:p>
            <a:pPr lvl="1" rtl="0">
              <a:spcBef>
                <a:spcPts val="500"/>
              </a:spcBef>
              <a:spcAft>
                <a:spcPts val="500"/>
              </a:spcAft>
            </a:pPr>
            <a:r>
              <a:rPr lang="fr-FR" sz="1600" b="1" dirty="0"/>
              <a:t>Partie 1</a:t>
            </a:r>
            <a:r>
              <a:rPr lang="fr-FR" sz="1600" dirty="0"/>
              <a:t>: Construire le réseau et vérifier la connectivité</a:t>
            </a:r>
          </a:p>
          <a:p>
            <a:pPr lvl="1" rtl="0">
              <a:spcBef>
                <a:spcPts val="500"/>
              </a:spcBef>
              <a:spcAft>
                <a:spcPts val="500"/>
              </a:spcAft>
            </a:pPr>
            <a:r>
              <a:rPr lang="fr-FR" sz="1600" b="1" dirty="0"/>
              <a:t>Partie 2</a:t>
            </a:r>
            <a:r>
              <a:rPr lang="fr-FR" sz="1600" dirty="0"/>
              <a:t>: Utiliser une session NETCONF pour recueillir des informations</a:t>
            </a:r>
          </a:p>
          <a:p>
            <a:pPr lvl="1" rtl="0">
              <a:spcBef>
                <a:spcPts val="500"/>
              </a:spcBef>
              <a:spcAft>
                <a:spcPts val="500"/>
              </a:spcAft>
            </a:pPr>
            <a:r>
              <a:rPr lang="fr-FR" sz="1600" b="1" dirty="0"/>
              <a:t>Partie 3</a:t>
            </a:r>
            <a:r>
              <a:rPr lang="fr-FR" sz="1600" dirty="0"/>
              <a:t>: Utiliser </a:t>
            </a:r>
            <a:r>
              <a:rPr lang="fr-FR" sz="1600" dirty="0" err="1"/>
              <a:t>ncclient</a:t>
            </a:r>
            <a:r>
              <a:rPr lang="fr-FR" sz="1600" dirty="0"/>
              <a:t> pour se connecter à NETCONF</a:t>
            </a:r>
          </a:p>
          <a:p>
            <a:pPr lvl="1" rtl="0">
              <a:spcBef>
                <a:spcPts val="500"/>
              </a:spcBef>
              <a:spcAft>
                <a:spcPts val="500"/>
              </a:spcAft>
            </a:pPr>
            <a:r>
              <a:rPr lang="fr-FR" sz="1600" b="1" dirty="0"/>
              <a:t>Partie 4</a:t>
            </a:r>
            <a:r>
              <a:rPr lang="fr-FR" sz="1600" dirty="0"/>
              <a:t>: Utiliser </a:t>
            </a:r>
            <a:r>
              <a:rPr lang="fr-FR" sz="1600" dirty="0" err="1"/>
              <a:t>ncclient</a:t>
            </a:r>
            <a:r>
              <a:rPr lang="fr-FR" sz="1600" dirty="0"/>
              <a:t> pour récupérer la configuration</a:t>
            </a:r>
          </a:p>
          <a:p>
            <a:pPr lvl="1" rtl="0">
              <a:spcBef>
                <a:spcPts val="500"/>
              </a:spcBef>
              <a:spcAft>
                <a:spcPts val="500"/>
              </a:spcAft>
            </a:pPr>
            <a:r>
              <a:rPr lang="fr-FR" sz="1600" b="1" dirty="0"/>
              <a:t>Partie 5</a:t>
            </a:r>
            <a:r>
              <a:rPr lang="fr-FR" sz="1600" dirty="0"/>
              <a:t>: Utiliser </a:t>
            </a:r>
            <a:r>
              <a:rPr lang="fr-FR" sz="1600" dirty="0" err="1"/>
              <a:t>ncclient</a:t>
            </a:r>
            <a:r>
              <a:rPr lang="fr-FR" sz="1600" dirty="0"/>
              <a:t> pour configurer un appareil</a:t>
            </a:r>
          </a:p>
          <a:p>
            <a:pPr lvl="1" rtl="0">
              <a:spcBef>
                <a:spcPts val="500"/>
              </a:spcBef>
              <a:spcAft>
                <a:spcPts val="500"/>
              </a:spcAft>
            </a:pPr>
            <a:r>
              <a:rPr lang="fr-FR" sz="1600" b="1" dirty="0"/>
              <a:t>Partie 6</a:t>
            </a:r>
            <a:r>
              <a:rPr lang="fr-FR" sz="1600" dirty="0"/>
              <a:t>: Défi : Modifier le programme utilisé dans ce TP</a:t>
            </a:r>
          </a:p>
          <a:p>
            <a:pPr fontAlgn="t">
              <a:spcBef>
                <a:spcPts val="500"/>
              </a:spcBef>
              <a:spcAft>
                <a:spcPts val="500"/>
              </a:spcAft>
              <a:buNone/>
            </a:pPr>
            <a:endParaRPr sz="1600" dirty="0"/>
          </a:p>
          <a:p>
            <a:pPr fontAlgn="t">
              <a:spcBef>
                <a:spcPts val="500"/>
              </a:spcBef>
              <a:spcAft>
                <a:spcPts val="500"/>
              </a:spcAft>
            </a:pPr>
            <a:endParaRPr sz="1600" dirty="0"/>
          </a:p>
          <a:p>
            <a:pPr marL="0" indent="0" rtl="0">
              <a:spcBef>
                <a:spcPts val="500"/>
              </a:spcBef>
              <a:spcAft>
                <a:spcPts val="500"/>
              </a:spcAft>
              <a:buNone/>
            </a:pPr>
            <a:r>
              <a:rPr lang="fr-FR" sz="1600" dirty="0"/>
              <a:t> </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73341849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1" y="41393"/>
            <a:ext cx="9144000" cy="1087495"/>
          </a:xfrm>
        </p:spPr>
        <p:txBody>
          <a:bodyPr/>
          <a:lstStyle/>
          <a:p>
            <a:pPr marL="180975" rtl="0"/>
            <a:r>
              <a:rPr lang="fr-FR" sz="1600" dirty="0"/>
              <a:t>Comprendre la </a:t>
            </a:r>
            <a:r>
              <a:rPr lang="fr-FR" sz="1600" dirty="0" err="1"/>
              <a:t>programmabilité</a:t>
            </a:r>
            <a:r>
              <a:rPr lang="fr-FR" sz="1600" dirty="0"/>
              <a:t> des réseaux et les modèles de dispositifs </a:t>
            </a:r>
            <a:r>
              <a:rPr lang="en-US" altLang="en-US" dirty="0"/>
              <a:t/>
            </a:r>
            <a:br>
              <a:rPr lang="en-US" altLang="en-US" dirty="0"/>
            </a:br>
            <a:r>
              <a:rPr lang="fr-FR" dirty="0"/>
              <a:t>Travaux pratiques - Utiliser RESTCONF pour accéder à un dispositif IOS XE</a:t>
            </a:r>
          </a:p>
        </p:txBody>
      </p:sp>
      <p:sp>
        <p:nvSpPr>
          <p:cNvPr id="8195" name="Content Placeholder 1"/>
          <p:cNvSpPr>
            <a:spLocks noGrp="1" noChangeArrowheads="1"/>
          </p:cNvSpPr>
          <p:nvPr>
            <p:ph idx="1"/>
          </p:nvPr>
        </p:nvSpPr>
        <p:spPr>
          <a:xfrm>
            <a:off x="230388" y="1332088"/>
            <a:ext cx="8853286" cy="3249163"/>
          </a:xfrm>
        </p:spPr>
        <p:txBody>
          <a:bodyPr/>
          <a:lstStyle/>
          <a:p>
            <a:pPr rtl="0">
              <a:spcBef>
                <a:spcPts val="500"/>
              </a:spcBef>
              <a:spcAft>
                <a:spcPts val="500"/>
              </a:spcAft>
              <a:buSzPct val="100000"/>
              <a:buFont typeface="Arial" panose="020B0604020202020204" pitchFamily="34" charset="0"/>
              <a:buChar char="•"/>
            </a:pPr>
            <a:r>
              <a:rPr lang="fr-FR" sz="1600" dirty="0">
                <a:solidFill>
                  <a:schemeClr val="tx1">
                    <a:lumMod val="50000"/>
                  </a:schemeClr>
                </a:solidFill>
              </a:rPr>
              <a:t>Au cours de ces travaux pratiques, vous aborderez les points suivants :</a:t>
            </a:r>
          </a:p>
          <a:p>
            <a:pPr lvl="1" rtl="0">
              <a:spcBef>
                <a:spcPts val="500"/>
              </a:spcBef>
              <a:spcAft>
                <a:spcPts val="500"/>
              </a:spcAft>
            </a:pPr>
            <a:r>
              <a:rPr lang="fr-FR" sz="1600" b="1" dirty="0"/>
              <a:t>Partie 1</a:t>
            </a:r>
            <a:r>
              <a:rPr lang="fr-FR" sz="1600" dirty="0"/>
              <a:t>: Construire le réseau et vérifier la connectivité</a:t>
            </a:r>
          </a:p>
          <a:p>
            <a:pPr lvl="1" rtl="0">
              <a:spcBef>
                <a:spcPts val="500"/>
              </a:spcBef>
              <a:spcAft>
                <a:spcPts val="500"/>
              </a:spcAft>
            </a:pPr>
            <a:r>
              <a:rPr lang="fr-FR" sz="1600" b="1" dirty="0"/>
              <a:t>Partie 2</a:t>
            </a:r>
            <a:r>
              <a:rPr lang="fr-FR" sz="1600" dirty="0"/>
              <a:t>: Configurer un dispositif IOS XE pour l'accès à RESTCONF</a:t>
            </a:r>
          </a:p>
          <a:p>
            <a:pPr lvl="1" rtl="0">
              <a:spcBef>
                <a:spcPts val="500"/>
              </a:spcBef>
              <a:spcAft>
                <a:spcPts val="500"/>
              </a:spcAft>
            </a:pPr>
            <a:r>
              <a:rPr lang="fr-FR" sz="1600" b="1" dirty="0"/>
              <a:t>Partie 3</a:t>
            </a:r>
            <a:r>
              <a:rPr lang="fr-FR" sz="1600" dirty="0"/>
              <a:t>: Ouvrir et configurer </a:t>
            </a:r>
            <a:r>
              <a:rPr lang="fr-FR" sz="1600" dirty="0" err="1"/>
              <a:t>Postman</a:t>
            </a:r>
            <a:endParaRPr lang="fr-FR" sz="1600" dirty="0"/>
          </a:p>
          <a:p>
            <a:pPr lvl="1" rtl="0">
              <a:spcBef>
                <a:spcPts val="500"/>
              </a:spcBef>
              <a:spcAft>
                <a:spcPts val="500"/>
              </a:spcAft>
            </a:pPr>
            <a:r>
              <a:rPr lang="fr-FR" sz="1600" b="1" dirty="0"/>
              <a:t>Partie 4</a:t>
            </a:r>
            <a:r>
              <a:rPr lang="fr-FR" sz="1600" dirty="0"/>
              <a:t>: Utiliser </a:t>
            </a:r>
            <a:r>
              <a:rPr lang="fr-FR" sz="1600" dirty="0" err="1"/>
              <a:t>Postman</a:t>
            </a:r>
            <a:r>
              <a:rPr lang="fr-FR" sz="1600" dirty="0"/>
              <a:t> pour envoyer des demandes GET</a:t>
            </a:r>
          </a:p>
          <a:p>
            <a:pPr lvl="1" rtl="0">
              <a:spcBef>
                <a:spcPts val="500"/>
              </a:spcBef>
              <a:spcAft>
                <a:spcPts val="500"/>
              </a:spcAft>
            </a:pPr>
            <a:r>
              <a:rPr lang="fr-FR" sz="1600" b="1" dirty="0"/>
              <a:t>Partie 5</a:t>
            </a:r>
            <a:r>
              <a:rPr lang="fr-FR" sz="1600" dirty="0"/>
              <a:t>: Utiliser </a:t>
            </a:r>
            <a:r>
              <a:rPr lang="fr-FR" sz="1600" dirty="0" err="1"/>
              <a:t>Postman</a:t>
            </a:r>
            <a:r>
              <a:rPr lang="fr-FR" sz="1600" dirty="0"/>
              <a:t> pour envoyer une demande de PUT</a:t>
            </a:r>
          </a:p>
          <a:p>
            <a:pPr lvl="1" rtl="0">
              <a:spcBef>
                <a:spcPts val="500"/>
              </a:spcBef>
              <a:spcAft>
                <a:spcPts val="500"/>
              </a:spcAft>
            </a:pPr>
            <a:r>
              <a:rPr lang="fr-FR" sz="1600" b="1" dirty="0"/>
              <a:t>Partie 6</a:t>
            </a:r>
            <a:r>
              <a:rPr lang="fr-FR" sz="1600" dirty="0"/>
              <a:t>: Utiliser un script Python pour envoyer des demandes GET</a:t>
            </a:r>
          </a:p>
          <a:p>
            <a:pPr lvl="1" rtl="0">
              <a:spcBef>
                <a:spcPts val="500"/>
              </a:spcBef>
              <a:spcAft>
                <a:spcPts val="500"/>
              </a:spcAft>
            </a:pPr>
            <a:r>
              <a:rPr lang="fr-FR" sz="1600" b="1" dirty="0"/>
              <a:t>Partie 7</a:t>
            </a:r>
            <a:r>
              <a:rPr lang="fr-FR" sz="1600" dirty="0"/>
              <a:t>: Utiliser un script Python pour envoyer une demande de PUT</a:t>
            </a:r>
          </a:p>
          <a:p>
            <a:pPr fontAlgn="t">
              <a:spcBef>
                <a:spcPts val="500"/>
              </a:spcBef>
              <a:spcAft>
                <a:spcPts val="500"/>
              </a:spcAft>
              <a:buNone/>
            </a:pPr>
            <a:endParaRPr sz="1600" dirty="0"/>
          </a:p>
          <a:p>
            <a:pPr fontAlgn="t">
              <a:spcBef>
                <a:spcPts val="500"/>
              </a:spcBef>
              <a:spcAft>
                <a:spcPts val="500"/>
              </a:spcAft>
            </a:pPr>
            <a:endParaRPr sz="1600" dirty="0"/>
          </a:p>
          <a:p>
            <a:pPr marL="0" indent="0" rtl="0">
              <a:spcBef>
                <a:spcPts val="500"/>
              </a:spcBef>
              <a:spcAft>
                <a:spcPts val="500"/>
              </a:spcAft>
              <a:buNone/>
            </a:pPr>
            <a:r>
              <a:rPr lang="fr-FR" sz="1600" dirty="0"/>
              <a:t> </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244330301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c="http://schemas.openxmlformats.org/drawingml/2006/chart" xmlns:c15="http://schemas.microsoft.com/office/drawing/2012/chart" xmlns:a16="http://schemas.microsoft.com/office/drawing/2014/main" id="{D0DBD329-AB20-664C-9697-486FE5CED9B9}"/>
              </a:ext>
            </a:extLst>
          </p:cNvPr>
          <p:cNvSpPr>
            <a:spLocks noGrp="1"/>
          </p:cNvSpPr>
          <p:nvPr>
            <p:ph type="title"/>
          </p:nvPr>
        </p:nvSpPr>
        <p:spPr>
          <a:xfrm>
            <a:off x="0" y="189238"/>
            <a:ext cx="9144000" cy="609708"/>
          </a:xfrm>
        </p:spPr>
        <p:txBody>
          <a:bodyPr/>
          <a:lstStyle/>
          <a:p>
            <a:pPr marL="180975" rtl="0"/>
            <a:r>
              <a:rPr lang="fr-FR"/>
              <a:t>À quoi s'attendre dans ce module</a:t>
            </a:r>
          </a:p>
        </p:txBody>
      </p:sp>
      <p:sp>
        <p:nvSpPr>
          <p:cNvPr id="2" name="Content Placeholder 1">
            <a:extLst>
              <a:ext uri="{FF2B5EF4-FFF2-40B4-BE49-F238E27FC236}">
                <a16:creationId xmlns="" xmlns:c="http://schemas.openxmlformats.org/drawingml/2006/chart" xmlns:c15="http://schemas.microsoft.com/office/drawing/2012/chart" xmlns:a16="http://schemas.microsoft.com/office/drawing/2014/main" id="{C2EDE137-350D-6D47-BD51-750CD198389A}"/>
              </a:ext>
            </a:extLst>
          </p:cNvPr>
          <p:cNvSpPr>
            <a:spLocks noGrp="1"/>
          </p:cNvSpPr>
          <p:nvPr>
            <p:ph idx="1"/>
          </p:nvPr>
        </p:nvSpPr>
        <p:spPr>
          <a:xfrm>
            <a:off x="144065" y="808752"/>
            <a:ext cx="8853286" cy="346366"/>
          </a:xfrm>
        </p:spPr>
        <p:txBody>
          <a:bodyPr/>
          <a:lstStyle/>
          <a:p>
            <a:pPr marL="0" indent="0" rtl="0">
              <a:buNone/>
            </a:pPr>
            <a:r>
              <a:rPr lang="fr-FR"/>
              <a:t>Pour faciliter l'apprentissage, les caractéristiques suivantes de l'interface graphique GUI peuvent être incluses dans ce module :</a:t>
            </a:r>
          </a:p>
          <a:p>
            <a:endParaRPr lang="en-US" dirty="0"/>
          </a:p>
          <a:p>
            <a:endParaRPr lang="en-US" dirty="0"/>
          </a:p>
          <a:p>
            <a:pPr marL="0" indent="0">
              <a:buNone/>
            </a:pPr>
            <a:endParaRPr lang="en-US" dirty="0"/>
          </a:p>
        </p:txBody>
      </p:sp>
      <p:graphicFrame>
        <p:nvGraphicFramePr>
          <p:cNvPr id="4" name="Table 1">
            <a:extLst>
              <a:ext uri="{FF2B5EF4-FFF2-40B4-BE49-F238E27FC236}">
                <a16:creationId xmlns="" xmlns:c="http://schemas.openxmlformats.org/drawingml/2006/chart" xmlns:c15="http://schemas.microsoft.com/office/drawing/2012/chart" xmlns:a16="http://schemas.microsoft.com/office/drawing/2014/main" id="{24EE699F-A87C-2246-9235-C1DFDF6B2651}"/>
              </a:ext>
            </a:extLst>
          </p:cNvPr>
          <p:cNvGraphicFramePr>
            <a:graphicFrameLocks noGrp="1"/>
          </p:cNvGraphicFramePr>
          <p:nvPr>
            <p:extLst>
              <p:ext uri="{D42A27DB-BD31-4B8C-83A1-F6EECF244321}">
                <p14:modId xmlns="" xmlns:c="http://schemas.openxmlformats.org/drawingml/2006/chart" xmlns:c15="http://schemas.microsoft.com/office/drawing/2012/chart" xmlns:p14="http://schemas.microsoft.com/office/powerpoint/2010/main" val="3957591767"/>
              </p:ext>
            </p:extLst>
          </p:nvPr>
        </p:nvGraphicFramePr>
        <p:xfrm>
          <a:off x="291944" y="1445934"/>
          <a:ext cx="8557528" cy="2468880"/>
        </p:xfrm>
        <a:graphic>
          <a:graphicData uri="http://schemas.openxmlformats.org/drawingml/2006/table">
            <a:tbl>
              <a:tblPr firstRow="1" bandRow="1">
                <a:tableStyleId>{5C22544A-7EE6-4342-B048-85BDC9FD1C3A}</a:tableStyleId>
              </a:tblPr>
              <a:tblGrid>
                <a:gridCol w="2140558">
                  <a:extLst>
                    <a:ext uri="{9D8B030D-6E8A-4147-A177-3AD203B41FA5}">
                      <a16:colId xmlns="" xmlns:c="http://schemas.openxmlformats.org/drawingml/2006/chart" xmlns:c15="http://schemas.microsoft.com/office/drawing/2012/chart" xmlns:a16="http://schemas.microsoft.com/office/drawing/2014/main" val="200107645"/>
                    </a:ext>
                  </a:extLst>
                </a:gridCol>
                <a:gridCol w="6416970">
                  <a:extLst>
                    <a:ext uri="{9D8B030D-6E8A-4147-A177-3AD203B41FA5}">
                      <a16:colId xmlns="" xmlns:c="http://schemas.openxmlformats.org/drawingml/2006/chart" xmlns:c15="http://schemas.microsoft.com/office/drawing/2012/chart" xmlns:a16="http://schemas.microsoft.com/office/drawing/2014/main" val="2648404099"/>
                    </a:ext>
                  </a:extLst>
                </a:gridCol>
              </a:tblGrid>
              <a:tr h="265091">
                <a:tc>
                  <a:txBody>
                    <a:bodyPr/>
                    <a:lstStyle/>
                    <a:p>
                      <a:pPr algn="ctr" rtl="0"/>
                      <a:r>
                        <a:rPr lang="fr-FR"/>
                        <a:t>Fonctionnalité</a:t>
                      </a:r>
                    </a:p>
                  </a:txBody>
                  <a:tcPr/>
                </a:tc>
                <a:tc>
                  <a:txBody>
                    <a:bodyPr/>
                    <a:lstStyle/>
                    <a:p>
                      <a:pPr algn="ctr" rtl="0"/>
                      <a:r>
                        <a:rPr lang="fr-FR"/>
                        <a:t>Description</a:t>
                      </a:r>
                    </a:p>
                  </a:txBody>
                  <a:tcPr/>
                </a:tc>
                <a:extLst>
                  <a:ext uri="{0D108BD9-81ED-4DB2-BD59-A6C34878D82A}">
                    <a16:rowId xmlns="" xmlns:c="http://schemas.openxmlformats.org/drawingml/2006/chart" xmlns:c15="http://schemas.microsoft.com/office/drawing/2012/chart" xmlns:a16="http://schemas.microsoft.com/office/drawing/2014/main" val="367710602"/>
                  </a:ext>
                </a:extLst>
              </a:tr>
              <a:tr h="295780">
                <a:tc>
                  <a:txBody>
                    <a:bodyPr/>
                    <a:lstStyle/>
                    <a:p>
                      <a:pPr algn="l" rtl="0" fontAlgn="b"/>
                      <a:r>
                        <a:rPr lang="fr-FR" sz="1400" b="0" i="0" u="none" strike="noStrike">
                          <a:solidFill>
                            <a:srgbClr val="000000"/>
                          </a:solidFill>
                          <a:effectLst/>
                          <a:latin typeface="+mn-lt"/>
                        </a:rPr>
                        <a:t>Travaux Pratiques</a:t>
                      </a:r>
                    </a:p>
                  </a:txBody>
                  <a:tcPr marL="9525" marR="9525" marT="9525" marB="0" anchor="ctr"/>
                </a:tc>
                <a:tc>
                  <a:txBody>
                    <a:bodyPr/>
                    <a:lstStyle/>
                    <a:p>
                      <a:pPr rtl="0"/>
                      <a:r>
                        <a:rPr lang="fr-FR"/>
                        <a:t>Travaux Pratiques conçus pour travailler avec des équipements physiques.</a:t>
                      </a:r>
                    </a:p>
                  </a:txBody>
                  <a:tcPr anchor="ctr"/>
                </a:tc>
                <a:extLst>
                  <a:ext uri="{0D108BD9-81ED-4DB2-BD59-A6C34878D82A}">
                    <a16:rowId xmlns="" xmlns:c="http://schemas.openxmlformats.org/drawingml/2006/chart" xmlns:c15="http://schemas.microsoft.com/office/drawing/2012/chart" xmlns:a16="http://schemas.microsoft.com/office/drawing/2014/main" val="2450932084"/>
                  </a:ext>
                </a:extLst>
              </a:tr>
              <a:tr h="317552">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Vidéos</a:t>
                      </a:r>
                    </a:p>
                  </a:txBody>
                  <a:tcPr marL="9525" marR="9525" marT="9525" marB="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Exposer les participants à des nouvelles compétences et des nouveaux concepts.</a:t>
                      </a:r>
                    </a:p>
                  </a:txBody>
                  <a:tcPr/>
                </a:tc>
                <a:extLst>
                  <a:ext uri="{0D108BD9-81ED-4DB2-BD59-A6C34878D82A}">
                    <a16:rowId xmlns="" xmlns:c="http://schemas.openxmlformats.org/drawingml/2006/chart" xmlns:c15="http://schemas.microsoft.com/office/drawing/2012/chart" xmlns:a16="http://schemas.microsoft.com/office/drawing/2014/main" val="904576505"/>
                  </a:ext>
                </a:extLst>
              </a:tr>
              <a:tr h="265091">
                <a:tc>
                  <a:txBody>
                    <a:bodyPr/>
                    <a:lstStyle/>
                    <a:p>
                      <a:pPr algn="l" rtl="0" fontAlgn="b"/>
                      <a:r>
                        <a:rPr lang="fr-FR" sz="1400" b="0" i="0" u="none" strike="noStrike">
                          <a:solidFill>
                            <a:srgbClr val="000000"/>
                          </a:solidFill>
                          <a:effectLst/>
                          <a:latin typeface="+mn-lt"/>
                        </a:rPr>
                        <a:t>Activités PT</a:t>
                      </a:r>
                    </a:p>
                  </a:txBody>
                  <a:tcPr marL="9525" marR="9525" marT="9525" marB="0"/>
                </a:tc>
                <a:tc>
                  <a:txBody>
                    <a:bodyPr/>
                    <a:lstStyle/>
                    <a:p>
                      <a:pPr rtl="0"/>
                      <a:r>
                        <a:rPr lang="fr-FR"/>
                        <a:t>Activités de simulation et de modélisation conçues pour explorer, acquérir, renforcer et développer les compétences.</a:t>
                      </a:r>
                    </a:p>
                  </a:txBody>
                  <a:tcPr/>
                </a:tc>
                <a:extLst>
                  <a:ext uri="{0D108BD9-81ED-4DB2-BD59-A6C34878D82A}">
                    <a16:rowId xmlns="" xmlns:c="http://schemas.openxmlformats.org/drawingml/2006/chart" xmlns:c15="http://schemas.microsoft.com/office/drawing/2012/chart" xmlns:a16="http://schemas.microsoft.com/office/drawing/2014/main" val="3727131555"/>
                  </a:ext>
                </a:extLst>
              </a:tr>
              <a:tr h="265091">
                <a:tc>
                  <a:txBody>
                    <a:bodyPr/>
                    <a:lstStyle/>
                    <a:p>
                      <a:pPr algn="l" rtl="0" fontAlgn="b"/>
                      <a:r>
                        <a:rPr lang="fr-FR" sz="1400" b="0" i="0" u="none" strike="noStrike">
                          <a:solidFill>
                            <a:srgbClr val="000000"/>
                          </a:solidFill>
                          <a:effectLst/>
                          <a:latin typeface="+mn-lt"/>
                        </a:rPr>
                        <a:t>Questionnaires sur le module</a:t>
                      </a:r>
                    </a:p>
                  </a:txBody>
                  <a:tcPr marL="9525" marR="9525" marT="9525" marB="0"/>
                </a:tc>
                <a:tc>
                  <a:txBody>
                    <a:bodyPr/>
                    <a:lstStyle/>
                    <a:p>
                      <a:pPr rtl="0"/>
                      <a:r>
                        <a:rPr lang="fr-FR"/>
                        <a:t>Des évaluations automatiques qui intègrent les concepts et les compétences acquises tout au long de la série de rubriques présentées dans le module.</a:t>
                      </a:r>
                    </a:p>
                  </a:txBody>
                  <a:tcPr/>
                </a:tc>
                <a:extLst>
                  <a:ext uri="{0D108BD9-81ED-4DB2-BD59-A6C34878D82A}">
                    <a16:rowId xmlns="" xmlns:c="http://schemas.openxmlformats.org/drawingml/2006/chart" xmlns:c15="http://schemas.microsoft.com/office/drawing/2012/chart" xmlns:a16="http://schemas.microsoft.com/office/drawing/2014/main" val="10003"/>
                  </a:ext>
                </a:extLst>
              </a:tr>
              <a:tr h="265091">
                <a:tc>
                  <a:txBody>
                    <a:bodyPr/>
                    <a:lstStyle/>
                    <a:p>
                      <a:pPr algn="l" rtl="0" fontAlgn="b"/>
                      <a:r>
                        <a:rPr lang="fr-FR" sz="1400" b="0" i="0" u="none" strike="noStrike">
                          <a:solidFill>
                            <a:srgbClr val="000000"/>
                          </a:solidFill>
                          <a:effectLst/>
                          <a:latin typeface="+mn-lt"/>
                        </a:rPr>
                        <a:t>Résumé du module</a:t>
                      </a:r>
                    </a:p>
                  </a:txBody>
                  <a:tcPr marL="9525" marR="9525" marT="9525" marB="0"/>
                </a:tc>
                <a:tc>
                  <a:txBody>
                    <a:bodyPr/>
                    <a:lstStyle/>
                    <a:p>
                      <a:pPr rtl="0"/>
                      <a:r>
                        <a:rPr lang="fr-FR"/>
                        <a:t>Récapte brièvement le contenu du module.</a:t>
                      </a:r>
                    </a:p>
                  </a:txBody>
                  <a:tcPr/>
                </a:tc>
                <a:extLst>
                  <a:ext uri="{0D108BD9-81ED-4DB2-BD59-A6C34878D82A}">
                    <a16:rowId xmlns="" xmlns:c="http://schemas.openxmlformats.org/drawingml/2006/chart" xmlns:c15="http://schemas.microsoft.com/office/drawing/2012/chart" xmlns:a16="http://schemas.microsoft.com/office/drawing/2014/main" val="10004"/>
                  </a:ext>
                </a:extLst>
              </a:tr>
            </a:tbl>
          </a:graphicData>
        </a:graphic>
      </p:graphicFrame>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70" y="1084368"/>
            <a:ext cx="9125927" cy="1802391"/>
          </a:xfrm>
        </p:spPr>
        <p:txBody>
          <a:bodyPr/>
          <a:lstStyle/>
          <a:p>
            <a:pPr rtl="0"/>
            <a:r>
              <a:rPr lang="fr-FR">
                <a:solidFill>
                  <a:schemeClr val="accent5">
                    <a:lumMod val="40000"/>
                    <a:lumOff val="60000"/>
                  </a:schemeClr>
                </a:solidFill>
              </a:rPr>
              <a:t>8.4 Gestion de réseau Cisco</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4889854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marL="174625" rtl="0"/>
            <a:r>
              <a:rPr lang="fr-FR" sz="1600" dirty="0"/>
              <a:t>Gestion de réseau Cisco </a:t>
            </a:r>
            <a:r>
              <a:rPr lang="en-US" altLang="en-US" sz="1600" dirty="0"/>
              <a:t/>
            </a:r>
            <a:br>
              <a:rPr lang="en-US" altLang="en-US" sz="1600" dirty="0"/>
            </a:br>
            <a:r>
              <a:rPr lang="fr-FR" dirty="0"/>
              <a:t>Plates-formes de gestion de réseau</a:t>
            </a:r>
          </a:p>
        </p:txBody>
      </p:sp>
      <p:sp>
        <p:nvSpPr>
          <p:cNvPr id="13315" name="Content Placeholder 1"/>
          <p:cNvSpPr>
            <a:spLocks noGrp="1"/>
          </p:cNvSpPr>
          <p:nvPr>
            <p:ph idx="1"/>
          </p:nvPr>
        </p:nvSpPr>
        <p:spPr>
          <a:xfrm>
            <a:off x="315225" y="733348"/>
            <a:ext cx="8321781" cy="3648230"/>
          </a:xfrm>
        </p:spPr>
        <p:txBody>
          <a:bodyPr/>
          <a:lstStyle/>
          <a:p>
            <a:pPr marL="185738" lvl="2" indent="-185738" rtl="0"/>
            <a:r>
              <a:rPr lang="fr-FR" sz="1400" dirty="0"/>
              <a:t>L'automatisation du réseau joue un rôle crucial dans la simplification des opérations et de la maintenance quotidiennes.</a:t>
            </a:r>
          </a:p>
          <a:p>
            <a:pPr marL="185738" lvl="2" indent="-185738" rtl="0"/>
            <a:r>
              <a:rPr lang="fr-FR" sz="1400" dirty="0"/>
              <a:t>L'automatisation du réseau est utilisée pour diverses tâches courantes au sein d'une organisation :</a:t>
            </a:r>
          </a:p>
          <a:p>
            <a:pPr marL="442913" lvl="1" indent="-261938" rtl="0">
              <a:buClrTx/>
            </a:pPr>
            <a:r>
              <a:rPr lang="fr-FR" dirty="0"/>
              <a:t>Provisionnement des dispositifs</a:t>
            </a:r>
          </a:p>
          <a:p>
            <a:pPr marL="442913" lvl="1" indent="-261938" rtl="0">
              <a:buClrTx/>
            </a:pPr>
            <a:r>
              <a:rPr lang="fr-FR" dirty="0"/>
              <a:t>Gestion des logiciels de périphériques</a:t>
            </a:r>
          </a:p>
          <a:p>
            <a:pPr marL="442913" lvl="1" indent="-261938" rtl="0">
              <a:buClrTx/>
            </a:pPr>
            <a:r>
              <a:rPr lang="fr-FR" dirty="0"/>
              <a:t>Contrôles de conformité</a:t>
            </a:r>
          </a:p>
          <a:p>
            <a:pPr marL="442913" lvl="1" indent="-261938" rtl="0">
              <a:buClrTx/>
            </a:pPr>
            <a:r>
              <a:rPr lang="fr-FR" dirty="0"/>
              <a:t>Rapport</a:t>
            </a:r>
          </a:p>
          <a:p>
            <a:pPr marL="442913" lvl="1" indent="-261938" rtl="0">
              <a:buClrTx/>
            </a:pPr>
            <a:r>
              <a:rPr lang="fr-FR" dirty="0"/>
              <a:t>Dépannage</a:t>
            </a:r>
          </a:p>
          <a:p>
            <a:pPr marL="442913" lvl="1" indent="-261938" rtl="0">
              <a:buClrTx/>
            </a:pPr>
            <a:r>
              <a:rPr lang="fr-FR" dirty="0"/>
              <a:t>Collecte de données et télémétrie </a:t>
            </a:r>
          </a:p>
          <a:p>
            <a:pPr marL="285750" lvl="2" indent="-285750" rtl="0"/>
            <a:r>
              <a:rPr lang="fr-FR" sz="1400" dirty="0"/>
              <a:t>La </a:t>
            </a:r>
            <a:r>
              <a:rPr lang="fr-FR" sz="1400" dirty="0" err="1"/>
              <a:t>programmabilité</a:t>
            </a:r>
            <a:r>
              <a:rPr lang="fr-FR" sz="1400" dirty="0"/>
              <a:t> du réseau permet de réduire les dépenses opérationnelles (OPEX), ce qui représente une part importante du coût global du réseau. </a:t>
            </a:r>
          </a:p>
          <a:p>
            <a:pPr marL="285750" lvl="2" indent="-285750" rtl="0"/>
            <a:r>
              <a:rPr lang="fr-FR" sz="1400" dirty="0"/>
              <a:t>Les équipes peuvent accélérer la prestation de services en automatisant les tâches qui sont généralement effectuées à la main à l'aide d'une interface de ligne de commande (CLI).</a:t>
            </a:r>
          </a:p>
        </p:txBody>
      </p:sp>
    </p:spTree>
    <p:extLst>
      <p:ext uri="{BB962C8B-B14F-4D97-AF65-F5344CB8AC3E}">
        <p14:creationId xmlns="" xmlns:c="http://schemas.openxmlformats.org/drawingml/2006/chart" xmlns:c15="http://schemas.microsoft.com/office/drawing/2012/chart" xmlns:p14="http://schemas.microsoft.com/office/powerpoint/2010/main" val="379295117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marL="174625"/>
            <a:r>
              <a:rPr lang="fr-FR" sz="1600" dirty="0"/>
              <a:t>Gestion de réseau </a:t>
            </a:r>
            <a:r>
              <a:rPr lang="fr-FR" sz="1600" dirty="0" smtClean="0"/>
              <a:t>Cisco </a:t>
            </a:r>
            <a:r>
              <a:rPr altLang="en-US" sz="1600" dirty="0"/>
              <a:t/>
            </a:r>
            <a:br>
              <a:rPr altLang="en-US" sz="1600" dirty="0"/>
            </a:br>
            <a:r>
              <a:rPr lang="fr-FR" dirty="0" smtClean="0"/>
              <a:t>IOS </a:t>
            </a:r>
            <a:r>
              <a:rPr lang="fr-FR" dirty="0"/>
              <a:t>XE</a:t>
            </a:r>
          </a:p>
        </p:txBody>
      </p:sp>
      <p:sp>
        <p:nvSpPr>
          <p:cNvPr id="13315" name="Content Placeholder 1"/>
          <p:cNvSpPr>
            <a:spLocks noGrp="1"/>
          </p:cNvSpPr>
          <p:nvPr>
            <p:ph idx="1"/>
          </p:nvPr>
        </p:nvSpPr>
        <p:spPr>
          <a:xfrm>
            <a:off x="300667" y="798944"/>
            <a:ext cx="8571287" cy="3979588"/>
          </a:xfrm>
        </p:spPr>
        <p:txBody>
          <a:bodyPr/>
          <a:lstStyle/>
          <a:p>
            <a:pPr marL="0" lvl="2" indent="0" rtl="0">
              <a:spcBef>
                <a:spcPts val="400"/>
              </a:spcBef>
              <a:spcAft>
                <a:spcPts val="400"/>
              </a:spcAft>
              <a:buNone/>
            </a:pPr>
            <a:r>
              <a:rPr lang="fr-FR" sz="1600" b="1"/>
              <a:t>Qu'est-ce que Cisco IOS XE ?</a:t>
            </a:r>
          </a:p>
          <a:p>
            <a:pPr marL="180975" lvl="2" indent="-180975" rtl="0">
              <a:spcBef>
                <a:spcPts val="400"/>
              </a:spcBef>
              <a:spcAft>
                <a:spcPts val="400"/>
              </a:spcAft>
            </a:pPr>
            <a:r>
              <a:rPr lang="fr-FR" sz="1600"/>
              <a:t>Avec IOS XE, vous avez accès à des interfaces standard, cohérentes et programmables, à des modèles de données standard pour la configuration, le déploiement et la restauration, ainsi qu'à l'intégration des services au réseau.</a:t>
            </a:r>
          </a:p>
          <a:p>
            <a:pPr marL="174625" indent="-174625" rtl="0">
              <a:spcBef>
                <a:spcPts val="400"/>
              </a:spcBef>
              <a:spcAft>
                <a:spcPts val="400"/>
              </a:spcAft>
              <a:buFont typeface="Arial" panose="020B0604020202020204" pitchFamily="34" charset="0"/>
              <a:buChar char="•"/>
            </a:pPr>
            <a:r>
              <a:rPr lang="fr-FR" sz="1600"/>
              <a:t>IOS XE est basé sur Linux. </a:t>
            </a:r>
          </a:p>
          <a:p>
            <a:pPr>
              <a:lnSpc>
                <a:spcPct val="50000"/>
              </a:lnSpc>
              <a:spcBef>
                <a:spcPts val="400"/>
              </a:spcBef>
              <a:spcAft>
                <a:spcPts val="400"/>
              </a:spcAft>
              <a:buNone/>
            </a:pPr>
            <a:endParaRPr lang="en-GB" sz="1600" b="1" dirty="0"/>
          </a:p>
          <a:p>
            <a:pPr rtl="0">
              <a:spcBef>
                <a:spcPts val="400"/>
              </a:spcBef>
              <a:spcAft>
                <a:spcPts val="400"/>
              </a:spcAft>
              <a:buNone/>
            </a:pPr>
            <a:r>
              <a:rPr lang="fr-FR" sz="1600" b="1"/>
              <a:t>Prise en charge de la programmabilité pilotée par modèle dans Cisco IOS XE</a:t>
            </a:r>
          </a:p>
          <a:p>
            <a:pPr rtl="0">
              <a:spcBef>
                <a:spcPts val="400"/>
              </a:spcBef>
              <a:spcAft>
                <a:spcPts val="400"/>
              </a:spcAft>
              <a:buFont typeface="Arial" pitchFamily="34" charset="0"/>
              <a:buChar char="•"/>
            </a:pPr>
            <a:r>
              <a:rPr lang="fr-FR" sz="1600"/>
              <a:t>Les modèles YANG de périphérique Cisco peuvent être obtenus à partir du référentiel de modèles YANG de périphérique Cisco.</a:t>
            </a:r>
          </a:p>
          <a:p>
            <a:pPr rtl="0">
              <a:spcBef>
                <a:spcPts val="400"/>
              </a:spcBef>
              <a:spcAft>
                <a:spcPts val="400"/>
              </a:spcAft>
              <a:buFont typeface="Arial" pitchFamily="34" charset="0"/>
              <a:buChar char="•"/>
            </a:pPr>
            <a:r>
              <a:rPr lang="fr-FR" sz="1600"/>
              <a:t>IOS XE est utilisé sur la plupart des plates-formes Cisco haut de gamme, y compris les commutateurs, les routeurs et les passerelles.</a:t>
            </a:r>
          </a:p>
          <a:p>
            <a:pPr rtl="0">
              <a:spcBef>
                <a:spcPts val="400"/>
              </a:spcBef>
              <a:spcAft>
                <a:spcPts val="400"/>
              </a:spcAft>
              <a:buFont typeface="Arial" pitchFamily="34" charset="0"/>
              <a:buChar char="•"/>
            </a:pPr>
            <a:r>
              <a:rPr lang="fr-FR" sz="1600"/>
              <a:t>NETCONF/YANG est pris en charge depuis le logiciel IOS XE 16.3.1. </a:t>
            </a:r>
          </a:p>
          <a:p>
            <a:pPr marL="185738" lvl="2" indent="-185738">
              <a:spcBef>
                <a:spcPts val="400"/>
              </a:spcBef>
              <a:spcAft>
                <a:spcPts val="400"/>
              </a:spcAft>
            </a:pPr>
            <a:endParaRPr lang="en-GB" sz="1600" dirty="0"/>
          </a:p>
          <a:p>
            <a:pPr marL="185738" lvl="2" indent="-185738">
              <a:spcBef>
                <a:spcPts val="400"/>
              </a:spcBef>
              <a:spcAft>
                <a:spcPts val="400"/>
              </a:spcAft>
            </a:pPr>
            <a:endParaRPr lang="en-US" sz="1600" dirty="0"/>
          </a:p>
        </p:txBody>
      </p:sp>
    </p:spTree>
    <p:extLst>
      <p:ext uri="{BB962C8B-B14F-4D97-AF65-F5344CB8AC3E}">
        <p14:creationId xmlns="" xmlns:c="http://schemas.openxmlformats.org/drawingml/2006/chart" xmlns:c15="http://schemas.microsoft.com/office/drawing/2012/chart" xmlns:p14="http://schemas.microsoft.com/office/powerpoint/2010/main" val="197744582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lang="fr-FR" sz="1600" dirty="0"/>
              <a:t>Gestion de </a:t>
            </a:r>
            <a:r>
              <a:rPr lang="fr-FR" sz="1600" dirty="0" smtClean="0"/>
              <a:t>réseau Cisco </a:t>
            </a:r>
            <a:r>
              <a:rPr altLang="en-US" sz="1600" dirty="0"/>
              <a:t/>
            </a:r>
            <a:br>
              <a:rPr altLang="en-US" sz="1600" dirty="0"/>
            </a:br>
            <a:r>
              <a:rPr lang="fr-FR" dirty="0" smtClean="0"/>
              <a:t>IOS </a:t>
            </a:r>
            <a:r>
              <a:rPr lang="fr-FR" dirty="0"/>
              <a:t>XE (suite)</a:t>
            </a:r>
          </a:p>
        </p:txBody>
      </p:sp>
      <p:sp>
        <p:nvSpPr>
          <p:cNvPr id="13315" name="Content Placeholder 1"/>
          <p:cNvSpPr>
            <a:spLocks noGrp="1"/>
          </p:cNvSpPr>
          <p:nvPr>
            <p:ph idx="1"/>
          </p:nvPr>
        </p:nvSpPr>
        <p:spPr>
          <a:xfrm>
            <a:off x="143839" y="713883"/>
            <a:ext cx="8840141" cy="4028238"/>
          </a:xfrm>
        </p:spPr>
        <p:txBody>
          <a:bodyPr/>
          <a:lstStyle/>
          <a:p>
            <a:pPr rtl="0">
              <a:spcBef>
                <a:spcPts val="300"/>
              </a:spcBef>
              <a:spcAft>
                <a:spcPts val="300"/>
              </a:spcAft>
              <a:buNone/>
            </a:pPr>
            <a:r>
              <a:rPr lang="fr-FR" sz="1400" b="1" dirty="0"/>
              <a:t>Permettre une programmation basée sur des modèles</a:t>
            </a:r>
          </a:p>
          <a:p>
            <a:pPr rtl="0">
              <a:spcBef>
                <a:spcPts val="300"/>
              </a:spcBef>
              <a:spcAft>
                <a:spcPts val="300"/>
              </a:spcAft>
              <a:buFont typeface="Arial" panose="020B0604020202020204" pitchFamily="34" charset="0"/>
              <a:buChar char="•"/>
            </a:pPr>
            <a:r>
              <a:rPr lang="fr-FR" sz="1400" dirty="0"/>
              <a:t>Sur certains appareils, les services de </a:t>
            </a:r>
            <a:r>
              <a:rPr lang="fr-FR" sz="1400" dirty="0" err="1"/>
              <a:t>programmabilité</a:t>
            </a:r>
            <a:r>
              <a:rPr lang="fr-FR" sz="1400" dirty="0"/>
              <a:t> pilotés par modèle doivent d'abord être activés. </a:t>
            </a:r>
          </a:p>
          <a:p>
            <a:pPr rtl="0">
              <a:spcBef>
                <a:spcPts val="300"/>
              </a:spcBef>
              <a:spcAft>
                <a:spcPts val="300"/>
              </a:spcAft>
              <a:buFont typeface="Arial" panose="020B0604020202020204" pitchFamily="34" charset="0"/>
              <a:buChar char="•"/>
            </a:pPr>
            <a:r>
              <a:rPr lang="fr-FR" sz="1400" dirty="0"/>
              <a:t>Entrez le mode de configuration à l'aide de la commande </a:t>
            </a:r>
            <a:r>
              <a:rPr lang="fr-FR" sz="1400" dirty="0">
                <a:solidFill>
                  <a:schemeClr val="bg1"/>
                </a:solidFill>
                <a:highlight>
                  <a:srgbClr val="000000"/>
                </a:highlight>
                <a:latin typeface="Times New Roman" panose="02020603050405020304" pitchFamily="18" charset="0"/>
                <a:cs typeface="Times New Roman" panose="02020603050405020304" pitchFamily="18" charset="0"/>
              </a:rPr>
              <a:t>configure terminal</a:t>
            </a:r>
            <a:r>
              <a:rPr lang="fr-FR" sz="1400" dirty="0"/>
              <a:t>.</a:t>
            </a:r>
          </a:p>
          <a:p>
            <a:pPr rtl="0">
              <a:spcBef>
                <a:spcPts val="300"/>
              </a:spcBef>
              <a:spcAft>
                <a:spcPts val="300"/>
              </a:spcAft>
              <a:buNone/>
            </a:pPr>
            <a:r>
              <a:rPr lang="fr-FR" sz="1400" b="1" dirty="0"/>
              <a:t>Activer NETCONF sur IOS XE</a:t>
            </a:r>
          </a:p>
          <a:p>
            <a:pPr rtl="0">
              <a:spcBef>
                <a:spcPts val="300"/>
              </a:spcBef>
              <a:spcAft>
                <a:spcPts val="300"/>
              </a:spcAft>
              <a:buFont typeface="Arial" panose="020B0604020202020204" pitchFamily="34" charset="0"/>
              <a:buChar char="•"/>
            </a:pPr>
            <a:r>
              <a:rPr lang="fr-FR" sz="1400" dirty="0"/>
              <a:t>Les connexions NETCONF doivent être authentifiées à l'aide d'informations d'identification AAA. </a:t>
            </a:r>
          </a:p>
          <a:p>
            <a:pPr rtl="0">
              <a:spcBef>
                <a:spcPts val="300"/>
              </a:spcBef>
              <a:spcAft>
                <a:spcPts val="300"/>
              </a:spcAft>
              <a:buFont typeface="Arial" panose="020B0604020202020204" pitchFamily="34" charset="0"/>
              <a:buChar char="•"/>
            </a:pPr>
            <a:r>
              <a:rPr lang="fr-FR" sz="1400" dirty="0"/>
              <a:t>La commande CLI pour activer NETCONF est : </a:t>
            </a:r>
            <a:r>
              <a:rPr lang="fr-FR" sz="1400" dirty="0" err="1">
                <a:solidFill>
                  <a:schemeClr val="bg1"/>
                </a:solidFill>
                <a:highlight>
                  <a:srgbClr val="000000"/>
                </a:highlight>
                <a:cs typeface="Times New Roman" panose="02020603050405020304" pitchFamily="18" charset="0"/>
              </a:rPr>
              <a:t>netconf</a:t>
            </a:r>
            <a:r>
              <a:rPr lang="fr-FR" sz="1400" dirty="0">
                <a:solidFill>
                  <a:schemeClr val="bg1"/>
                </a:solidFill>
                <a:highlight>
                  <a:srgbClr val="000000"/>
                </a:highlight>
                <a:cs typeface="Times New Roman" panose="02020603050405020304" pitchFamily="18" charset="0"/>
              </a:rPr>
              <a:t>-yang</a:t>
            </a:r>
          </a:p>
          <a:p>
            <a:pPr marL="0" indent="0" rtl="0">
              <a:spcBef>
                <a:spcPts val="300"/>
              </a:spcBef>
              <a:spcAft>
                <a:spcPts val="300"/>
              </a:spcAft>
              <a:buNone/>
            </a:pPr>
            <a:r>
              <a:rPr lang="fr-FR" sz="1400" b="1" dirty="0"/>
              <a:t>Dépannage :</a:t>
            </a:r>
          </a:p>
          <a:p>
            <a:pPr rtl="0">
              <a:spcBef>
                <a:spcPts val="300"/>
              </a:spcBef>
              <a:spcAft>
                <a:spcPts val="300"/>
              </a:spcAft>
              <a:buFont typeface="Arial" panose="020B0604020202020204" pitchFamily="34" charset="0"/>
              <a:buChar char="•"/>
            </a:pPr>
            <a:r>
              <a:rPr lang="fr-FR" sz="1400" dirty="0"/>
              <a:t>S' </a:t>
            </a:r>
            <a:r>
              <a:rPr lang="fr-FR" sz="1400" dirty="0">
                <a:solidFill>
                  <a:schemeClr val="tx1">
                    <a:lumMod val="50000"/>
                  </a:schemeClr>
                </a:solidFill>
              </a:rPr>
              <a:t>il y a </a:t>
            </a:r>
            <a:r>
              <a:rPr lang="fr-FR" sz="1400" dirty="0"/>
              <a:t>une réponse « Commande inconnue » </a:t>
            </a:r>
            <a:r>
              <a:rPr lang="fr-FR" sz="1400" dirty="0" err="1"/>
              <a:t>au</a:t>
            </a:r>
            <a:r>
              <a:rPr lang="fr-FR" sz="1400" dirty="0" err="1">
                <a:solidFill>
                  <a:schemeClr val="bg1"/>
                </a:solidFill>
                <a:highlight>
                  <a:srgbClr val="000000"/>
                </a:highlight>
                <a:cs typeface="Times New Roman" panose="02020603050405020304" pitchFamily="18" charset="0"/>
              </a:rPr>
              <a:t>netconf</a:t>
            </a:r>
            <a:r>
              <a:rPr lang="fr-FR" sz="1400" dirty="0">
                <a:solidFill>
                  <a:schemeClr val="bg1"/>
                </a:solidFill>
                <a:highlight>
                  <a:srgbClr val="000000"/>
                </a:highlight>
                <a:cs typeface="Times New Roman" panose="02020603050405020304" pitchFamily="18" charset="0"/>
              </a:rPr>
              <a:t>-yang</a:t>
            </a:r>
            <a:r>
              <a:rPr lang="fr-FR" sz="1400" dirty="0"/>
              <a:t>, comme indiqué ci-dessous,</a:t>
            </a:r>
            <a:r>
              <a:rPr lang="fr-FR" sz="1400" dirty="0">
                <a:solidFill>
                  <a:srgbClr val="FF0000"/>
                </a:solidFill>
              </a:rPr>
              <a:t> </a:t>
            </a:r>
            <a:r>
              <a:rPr lang="fr-FR" sz="1400" dirty="0">
                <a:solidFill>
                  <a:schemeClr val="tx1">
                    <a:lumMod val="50000"/>
                  </a:schemeClr>
                </a:solidFill>
              </a:rPr>
              <a:t>vérifiez la configuration du </a:t>
            </a:r>
            <a:r>
              <a:rPr lang="fr-FR" sz="1400" dirty="0"/>
              <a:t>périphérique.</a:t>
            </a:r>
          </a:p>
          <a:p>
            <a:pPr>
              <a:spcBef>
                <a:spcPts val="300"/>
              </a:spcBef>
              <a:spcAft>
                <a:spcPts val="300"/>
              </a:spcAft>
              <a:buFont typeface="Arial" panose="020B0604020202020204" pitchFamily="34" charset="0"/>
              <a:buChar char="•"/>
            </a:pPr>
            <a:endParaRPr lang="en-GB" sz="1400" dirty="0"/>
          </a:p>
          <a:p>
            <a:pPr marL="0" indent="0">
              <a:spcBef>
                <a:spcPts val="300"/>
              </a:spcBef>
              <a:spcAft>
                <a:spcPts val="300"/>
              </a:spcAft>
              <a:buNone/>
            </a:pPr>
            <a:endParaRPr lang="en-GB" sz="1400" dirty="0"/>
          </a:p>
          <a:p>
            <a:pPr rtl="0">
              <a:spcBef>
                <a:spcPts val="300"/>
              </a:spcBef>
              <a:spcAft>
                <a:spcPts val="300"/>
              </a:spcAft>
              <a:buFont typeface="Arial" panose="020B0604020202020204" pitchFamily="34" charset="0"/>
              <a:buChar char="•"/>
            </a:pPr>
            <a:r>
              <a:rPr lang="fr-FR" sz="1400" dirty="0"/>
              <a:t>Cisco IOS XE prend en charge deux banques de données : en cours d'exécution et candidat. Il prend également en charge le verrouillage des banques de données, ainsi que la restauration de la configuration.</a:t>
            </a:r>
          </a:p>
          <a:p>
            <a:pPr>
              <a:spcBef>
                <a:spcPts val="300"/>
              </a:spcBef>
              <a:spcAft>
                <a:spcPts val="300"/>
              </a:spcAft>
              <a:buFont typeface="Arial" panose="020B0604020202020204" pitchFamily="34" charset="0"/>
              <a:buChar char="•"/>
            </a:pPr>
            <a:endParaRPr lang="en-GB" sz="1400" dirty="0"/>
          </a:p>
        </p:txBody>
      </p:sp>
      <p:pic>
        <p:nvPicPr>
          <p:cNvPr id="5" name="Picture 3">
            <a:extLst>
              <a:ext uri="{FF2B5EF4-FFF2-40B4-BE49-F238E27FC236}">
                <a16:creationId xmlns="" xmlns:c="http://schemas.openxmlformats.org/drawingml/2006/chart" xmlns:c15="http://schemas.microsoft.com/office/drawing/2012/chart" xmlns:a16="http://schemas.microsoft.com/office/drawing/2014/main" id="{5D788AC1-B7A7-499E-B294-4889C266B442}"/>
              </a:ext>
            </a:extLst>
          </p:cNvPr>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16993" y="3276511"/>
            <a:ext cx="8510016" cy="573536"/>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Tree>
    <p:extLst>
      <p:ext uri="{BB962C8B-B14F-4D97-AF65-F5344CB8AC3E}">
        <p14:creationId xmlns="" xmlns:c="http://schemas.openxmlformats.org/drawingml/2006/chart" xmlns:c15="http://schemas.microsoft.com/office/drawing/2012/chart" xmlns:p14="http://schemas.microsoft.com/office/powerpoint/2010/main" val="395551661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de réseau Cisco </a:t>
            </a:r>
            <a:r>
              <a:rPr altLang="en-US" sz="1600" dirty="0"/>
              <a:t/>
            </a:r>
            <a:br>
              <a:rPr altLang="en-US" sz="1600" dirty="0"/>
            </a:br>
            <a:r>
              <a:rPr lang="fr-FR" dirty="0" smtClean="0"/>
              <a:t>IOS </a:t>
            </a:r>
            <a:r>
              <a:rPr lang="fr-FR" dirty="0"/>
              <a:t>XE (suite)</a:t>
            </a:r>
          </a:p>
        </p:txBody>
      </p:sp>
      <p:sp>
        <p:nvSpPr>
          <p:cNvPr id="13315" name="Content Placeholder 1"/>
          <p:cNvSpPr>
            <a:spLocks noGrp="1"/>
          </p:cNvSpPr>
          <p:nvPr>
            <p:ph idx="1"/>
          </p:nvPr>
        </p:nvSpPr>
        <p:spPr>
          <a:xfrm>
            <a:off x="153908" y="798944"/>
            <a:ext cx="8782835" cy="3738690"/>
          </a:xfrm>
        </p:spPr>
        <p:txBody>
          <a:bodyPr/>
          <a:lstStyle/>
          <a:p>
            <a:pPr rtl="0">
              <a:spcBef>
                <a:spcPts val="500"/>
              </a:spcBef>
              <a:spcAft>
                <a:spcPts val="500"/>
              </a:spcAft>
              <a:buNone/>
            </a:pPr>
            <a:r>
              <a:rPr lang="fr-FR" sz="1600" b="1"/>
              <a:t>Activer RESTCONF sur IOS XE</a:t>
            </a:r>
          </a:p>
          <a:p>
            <a:pPr marL="174625" indent="-174625" rtl="0">
              <a:spcBef>
                <a:spcPts val="500"/>
              </a:spcBef>
              <a:spcAft>
                <a:spcPts val="500"/>
              </a:spcAft>
              <a:buFont typeface="Arial" pitchFamily="34" charset="0"/>
              <a:buChar char="•"/>
            </a:pPr>
            <a:r>
              <a:rPr lang="fr-FR" sz="1600"/>
              <a:t>Les connexions RESTCONF doivent être authentifiées à l'aide d'informations d'identification AAA. </a:t>
            </a:r>
          </a:p>
          <a:p>
            <a:pPr marL="174625" indent="-174625" rtl="0">
              <a:spcBef>
                <a:spcPts val="500"/>
              </a:spcBef>
              <a:spcAft>
                <a:spcPts val="500"/>
              </a:spcAft>
              <a:buFont typeface="Arial" pitchFamily="34" charset="0"/>
              <a:buChar char="•"/>
            </a:pPr>
            <a:r>
              <a:rPr lang="fr-FR" sz="1600"/>
              <a:t>RESTCONF s'exécute sur HTTPS. </a:t>
            </a:r>
          </a:p>
          <a:p>
            <a:pPr marL="174625" indent="-174625" rtl="0">
              <a:spcBef>
                <a:spcPts val="500"/>
              </a:spcBef>
              <a:spcAft>
                <a:spcPts val="500"/>
              </a:spcAft>
              <a:buFont typeface="Arial" pitchFamily="34" charset="0"/>
              <a:buChar char="•"/>
            </a:pPr>
            <a:r>
              <a:rPr lang="fr-FR" sz="1600"/>
              <a:t>La commande</a:t>
            </a:r>
            <a:r>
              <a:rPr lang="fr-FR" sz="1600">
                <a:solidFill>
                  <a:srgbClr val="FF0000"/>
                </a:solidFill>
              </a:rPr>
              <a:t> </a:t>
            </a:r>
            <a:r>
              <a:rPr lang="fr-FR" sz="1600"/>
              <a:t>activée pour prendre en charge RESTCONF sur le port 443 </a:t>
            </a:r>
            <a:r>
              <a:rPr lang="fr-FR" sz="1600">
                <a:solidFill>
                  <a:schemeClr val="tx1">
                    <a:lumMod val="50000"/>
                  </a:schemeClr>
                </a:solidFill>
              </a:rPr>
              <a:t>est</a:t>
            </a:r>
            <a:r>
              <a:rPr lang="fr-FR" sz="1600"/>
              <a:t> : </a:t>
            </a:r>
            <a:r>
              <a:rPr lang="fr-FR" sz="1600">
                <a:solidFill>
                  <a:schemeClr val="bg1"/>
                </a:solidFill>
                <a:highlight>
                  <a:srgbClr val="000000"/>
                </a:highlight>
                <a:latin typeface="Times New Roman" panose="02020603050405020304" pitchFamily="18" charset="0"/>
                <a:cs typeface="Times New Roman" panose="02020603050405020304" pitchFamily="18" charset="0"/>
              </a:rPr>
              <a:t>ip http secure-server</a:t>
            </a:r>
          </a:p>
          <a:p>
            <a:pPr rtl="0">
              <a:spcBef>
                <a:spcPts val="500"/>
              </a:spcBef>
              <a:spcAft>
                <a:spcPts val="500"/>
              </a:spcAft>
              <a:buFont typeface="Arial" pitchFamily="34" charset="0"/>
              <a:buChar char="•"/>
            </a:pPr>
            <a:r>
              <a:rPr lang="fr-FR" sz="1600"/>
              <a:t>La commande CLI pour activer RESTCONF est : </a:t>
            </a:r>
            <a:r>
              <a:rPr lang="fr-FR" sz="1600">
                <a:solidFill>
                  <a:schemeClr val="bg1"/>
                </a:solidFill>
                <a:highlight>
                  <a:srgbClr val="000000"/>
                </a:highlight>
                <a:latin typeface="Times New Roman" panose="02020603050405020304" pitchFamily="18" charset="0"/>
                <a:cs typeface="Times New Roman" panose="02020603050405020304" pitchFamily="18" charset="0"/>
              </a:rPr>
              <a:t>restconf</a:t>
            </a:r>
          </a:p>
          <a:p>
            <a:pPr>
              <a:lnSpc>
                <a:spcPct val="50000"/>
              </a:lnSpc>
              <a:spcBef>
                <a:spcPts val="500"/>
              </a:spcBef>
              <a:spcAft>
                <a:spcPts val="500"/>
              </a:spcAft>
              <a:buFont typeface="Arial" pitchFamily="34" charset="0"/>
              <a:buChar char="•"/>
            </a:pPr>
            <a:endParaRPr lang="en-GB" sz="1600" b="1" dirty="0"/>
          </a:p>
          <a:p>
            <a:pPr marL="0" indent="0" rtl="0">
              <a:spcBef>
                <a:spcPts val="500"/>
              </a:spcBef>
              <a:spcAft>
                <a:spcPts val="500"/>
              </a:spcAft>
              <a:buNone/>
            </a:pPr>
            <a:r>
              <a:rPr lang="fr-FR" sz="1600" b="1"/>
              <a:t>Accès aux modèles YANG</a:t>
            </a:r>
          </a:p>
          <a:p>
            <a:pPr rtl="0">
              <a:spcBef>
                <a:spcPts val="500"/>
              </a:spcBef>
              <a:spcAft>
                <a:spcPts val="500"/>
              </a:spcAft>
              <a:buFont typeface="Arial" panose="020B0604020202020204" pitchFamily="34" charset="0"/>
              <a:buChar char="•"/>
            </a:pPr>
            <a:r>
              <a:rPr lang="fr-FR" sz="1600"/>
              <a:t>Pour un aperçu complet des modèles Cisco YANG, naviguez ou clonez le référentiel GitHub à l'adresse </a:t>
            </a:r>
            <a:r>
              <a:rPr lang="fr-FR" sz="1600">
                <a:hlinkClick r:id="rId3"/>
              </a:rPr>
              <a:t>https://github.com/YangModels/yang</a:t>
            </a:r>
            <a:r>
              <a:rPr lang="fr-FR" sz="1600"/>
              <a:t>. </a:t>
            </a:r>
          </a:p>
          <a:p>
            <a:pPr rtl="0">
              <a:spcBef>
                <a:spcPts val="500"/>
              </a:spcBef>
              <a:spcAft>
                <a:spcPts val="500"/>
              </a:spcAft>
              <a:buFont typeface="Arial" panose="020B0604020202020204" pitchFamily="34" charset="0"/>
              <a:buChar char="•"/>
            </a:pPr>
            <a:r>
              <a:rPr lang="fr-FR" sz="1600"/>
              <a:t>Le sous-répertoire</a:t>
            </a:r>
            <a:r>
              <a:rPr lang="fr-FR" sz="1600">
                <a:solidFill>
                  <a:schemeClr val="bg1"/>
                </a:solidFill>
                <a:highlight>
                  <a:srgbClr val="000000"/>
                </a:highlight>
                <a:latin typeface="Times New Roman" panose="02020603050405020304" pitchFamily="18" charset="0"/>
                <a:cs typeface="Times New Roman" panose="02020603050405020304" pitchFamily="18" charset="0"/>
              </a:rPr>
              <a:t>vendeur/cisco</a:t>
            </a:r>
            <a:r>
              <a:rPr lang="fr-FR" sz="1600"/>
              <a:t>contient des modèles pour les plates-formes Cisco.</a:t>
            </a:r>
          </a:p>
          <a:p>
            <a:pPr>
              <a:spcBef>
                <a:spcPts val="300"/>
              </a:spcBef>
              <a:spcAft>
                <a:spcPts val="30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68727440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Cisco DNA Center</a:t>
            </a:r>
          </a:p>
        </p:txBody>
      </p:sp>
      <p:sp>
        <p:nvSpPr>
          <p:cNvPr id="13315" name="Content Placeholder 1"/>
          <p:cNvSpPr>
            <a:spLocks noGrp="1"/>
          </p:cNvSpPr>
          <p:nvPr>
            <p:ph idx="1"/>
          </p:nvPr>
        </p:nvSpPr>
        <p:spPr>
          <a:xfrm>
            <a:off x="170011" y="743421"/>
            <a:ext cx="8874401" cy="4013772"/>
          </a:xfrm>
        </p:spPr>
        <p:txBody>
          <a:bodyPr/>
          <a:lstStyle/>
          <a:p>
            <a:pPr marL="0" indent="0" rtl="0">
              <a:spcBef>
                <a:spcPts val="500"/>
              </a:spcBef>
              <a:spcAft>
                <a:spcPts val="500"/>
              </a:spcAft>
              <a:buNone/>
            </a:pPr>
            <a:r>
              <a:rPr lang="fr-FR" sz="1600" b="1"/>
              <a:t>Qu'est-ce que le Cisco DNA Center ?</a:t>
            </a:r>
          </a:p>
          <a:p>
            <a:pPr rtl="0">
              <a:spcBef>
                <a:spcPts val="500"/>
              </a:spcBef>
              <a:spcAft>
                <a:spcPts val="500"/>
              </a:spcAft>
              <a:buFont typeface="Arial" panose="020B0604020202020204" pitchFamily="34" charset="0"/>
              <a:buChar char="•"/>
            </a:pPr>
            <a:r>
              <a:rPr lang="fr-FR" sz="1600"/>
              <a:t>Un Cisco DNA Center est un contrôleur de base et une plate-forme d'analyse pour les grandes et moyennes organisations</a:t>
            </a:r>
          </a:p>
          <a:p>
            <a:pPr rtl="0">
              <a:spcBef>
                <a:spcPts val="500"/>
              </a:spcBef>
              <a:spcAft>
                <a:spcPts val="500"/>
              </a:spcAft>
              <a:buFont typeface="Arial" panose="020B0604020202020204" pitchFamily="34" charset="0"/>
              <a:buChar char="•"/>
            </a:pPr>
            <a:r>
              <a:rPr lang="fr-FR" sz="1600"/>
              <a:t>Il prend en charge les services complets et l'intégration à 360 degrés : Nord, Est, Sud et Ouest</a:t>
            </a:r>
          </a:p>
          <a:p>
            <a:pPr marL="0" indent="0" rtl="0">
              <a:spcBef>
                <a:spcPts val="500"/>
              </a:spcBef>
              <a:spcAft>
                <a:spcPts val="500"/>
              </a:spcAft>
              <a:buNone/>
            </a:pPr>
            <a:r>
              <a:rPr lang="fr-FR" sz="1600" b="1"/>
              <a:t>Tableau de bord Cisco DNA Center (GUI) : </a:t>
            </a:r>
            <a:r>
              <a:rPr lang="fr-FR" sz="1600"/>
              <a:t>L'interface graphique organise les services et les activités dans la conception, la politique, la fourniture, l'assurance et la plate-forme.</a:t>
            </a:r>
          </a:p>
          <a:p>
            <a:pPr marL="0" indent="0" rtl="0">
              <a:spcBef>
                <a:spcPts val="500"/>
              </a:spcBef>
              <a:spcAft>
                <a:spcPts val="500"/>
              </a:spcAft>
              <a:buNone/>
            </a:pPr>
            <a:r>
              <a:rPr lang="fr-FR" sz="1600" b="1"/>
              <a:t>Contrôle d'accès basé sur les rôles (RBAC)</a:t>
            </a:r>
            <a:r>
              <a:rPr lang="fr-FR" sz="1600"/>
              <a:t> : L'utilisateur initial, 'admin', se voit attribuer le rôle SUPER-ADMIN-ROLE permettant un contrôle complet du DNA Center et l'accès à toutes les sections.</a:t>
            </a:r>
          </a:p>
          <a:p>
            <a:pPr marL="0" indent="0" rtl="0">
              <a:spcBef>
                <a:spcPts val="500"/>
              </a:spcBef>
              <a:spcAft>
                <a:spcPts val="500"/>
              </a:spcAft>
              <a:buNone/>
            </a:pPr>
            <a:r>
              <a:rPr lang="fr-FR" sz="1600" b="1"/>
              <a:t>Matériel du produit : </a:t>
            </a:r>
            <a:r>
              <a:rPr lang="fr-FR" sz="1600"/>
              <a:t>L'appliance Cisco DNA Center fonctionne sur des serveurs Cisco Rack dédiés dans différentes configurations évolutives.</a:t>
            </a:r>
          </a:p>
          <a:p>
            <a:pPr marL="0" indent="0" rtl="0">
              <a:spcBef>
                <a:spcPts val="500"/>
              </a:spcBef>
              <a:spcAft>
                <a:spcPts val="500"/>
              </a:spcAft>
              <a:buNone/>
            </a:pPr>
            <a:r>
              <a:rPr lang="fr-FR" sz="1600" b="1"/>
              <a:t>API d'intention de Cisco DNA Center</a:t>
            </a:r>
            <a:r>
              <a:rPr lang="fr-FR" sz="1600"/>
              <a:t> : L'API d'intention fournit les moyens d'accéder par programme aux services et fonctionnalités de Cisco DNA Center.</a:t>
            </a:r>
          </a:p>
          <a:p>
            <a:pPr marL="0" indent="0">
              <a:spcBef>
                <a:spcPts val="500"/>
              </a:spcBef>
              <a:spcAft>
                <a:spcPts val="500"/>
              </a:spcAft>
              <a:buNone/>
            </a:pPr>
            <a:endParaRPr lang="en-US" sz="1600" dirty="0"/>
          </a:p>
          <a:p>
            <a:pPr marL="0" indent="0">
              <a:spcBef>
                <a:spcPts val="0"/>
              </a:spcBef>
              <a:buNone/>
            </a:pPr>
            <a:endParaRPr lang="en-US" sz="1600" b="1" dirty="0"/>
          </a:p>
          <a:p>
            <a:pPr marL="0" indent="0" rtl="0">
              <a:spcBef>
                <a:spcPts val="0"/>
              </a:spcBef>
              <a:buNone/>
            </a:pPr>
            <a:r>
              <a:rPr lang="fr-FR" sz="1600"/>
              <a:t> </a:t>
            </a:r>
          </a:p>
          <a:p>
            <a:pPr marL="0" indent="0">
              <a:spcBef>
                <a:spcPts val="0"/>
              </a:spcBef>
              <a:buNone/>
            </a:pPr>
            <a:endParaRPr lang="en-GB" sz="1600" dirty="0"/>
          </a:p>
          <a:p>
            <a:pPr marL="0" indent="0">
              <a:spcBef>
                <a:spcPts val="0"/>
              </a:spcBef>
              <a:buNone/>
            </a:pPr>
            <a:endParaRPr lang="en-US" sz="1600" dirty="0"/>
          </a:p>
          <a:p>
            <a:pPr marL="0" indent="0">
              <a:spcBef>
                <a:spcPts val="230"/>
              </a:spcBef>
              <a:spcAft>
                <a:spcPts val="23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2710104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65005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Cisco DNA Center - Intention API ( suite)</a:t>
            </a:r>
          </a:p>
        </p:txBody>
      </p:sp>
      <p:sp>
        <p:nvSpPr>
          <p:cNvPr id="13315" name="Content Placeholder 1"/>
          <p:cNvSpPr>
            <a:spLocks noGrp="1"/>
          </p:cNvSpPr>
          <p:nvPr>
            <p:ph idx="1"/>
          </p:nvPr>
        </p:nvSpPr>
        <p:spPr>
          <a:xfrm>
            <a:off x="130009" y="702041"/>
            <a:ext cx="9244649" cy="1373895"/>
          </a:xfrm>
        </p:spPr>
        <p:txBody>
          <a:bodyPr/>
          <a:lstStyle/>
          <a:p>
            <a:pPr rtl="0">
              <a:spcBef>
                <a:spcPts val="200"/>
              </a:spcBef>
              <a:spcAft>
                <a:spcPts val="200"/>
              </a:spcAft>
              <a:buNone/>
            </a:pPr>
            <a:r>
              <a:rPr lang="fr-FR" sz="1400" b="1" dirty="0"/>
              <a:t>Documentation de l'API d'intention</a:t>
            </a:r>
          </a:p>
          <a:p>
            <a:pPr rtl="0">
              <a:spcBef>
                <a:spcPts val="200"/>
              </a:spcBef>
              <a:spcAft>
                <a:spcPts val="200"/>
              </a:spcAft>
              <a:buFont typeface="Arial" panose="020B0604020202020204" pitchFamily="34" charset="0"/>
              <a:buChar char="•"/>
            </a:pPr>
            <a:r>
              <a:rPr lang="fr-FR" sz="1400" dirty="0"/>
              <a:t>La documentation de l'API d'intention se trouve dans le </a:t>
            </a:r>
            <a:r>
              <a:rPr lang="fr-FR" sz="1400" dirty="0" err="1"/>
              <a:t>DevNet</a:t>
            </a:r>
            <a:r>
              <a:rPr lang="fr-FR" sz="1400" dirty="0"/>
              <a:t> Cisco DNA Center, sous la section « Cisco DNA Center - </a:t>
            </a:r>
            <a:r>
              <a:rPr lang="fr-FR" sz="1400" dirty="0" err="1"/>
              <a:t>Intent</a:t>
            </a:r>
            <a:r>
              <a:rPr lang="fr-FR" sz="1400" dirty="0"/>
              <a:t> API.« </a:t>
            </a:r>
          </a:p>
          <a:p>
            <a:pPr rtl="0">
              <a:spcBef>
                <a:spcPts val="200"/>
              </a:spcBef>
              <a:spcAft>
                <a:spcPts val="200"/>
              </a:spcAft>
              <a:buFont typeface="Arial" panose="020B0604020202020204" pitchFamily="34" charset="0"/>
              <a:buChar char="•"/>
            </a:pPr>
            <a:r>
              <a:rPr lang="fr-FR" sz="1400" dirty="0"/>
              <a:t>Une documentation supplémentaire et une fonctionnalité « </a:t>
            </a:r>
            <a:r>
              <a:rPr lang="fr-FR" sz="1400" dirty="0" err="1"/>
              <a:t>TryIt</a:t>
            </a:r>
            <a:r>
              <a:rPr lang="fr-FR" sz="1400" dirty="0"/>
              <a:t> » intégrée sont disponibles dans l'interface graphique du produit, </a:t>
            </a:r>
            <a:r>
              <a:rPr lang="fr-FR" sz="1400" dirty="0" err="1"/>
              <a:t>sous</a:t>
            </a:r>
            <a:r>
              <a:rPr lang="fr-FR" sz="1400" b="1" dirty="0" err="1"/>
              <a:t>Plateforme</a:t>
            </a:r>
            <a:r>
              <a:rPr lang="fr-FR" sz="1400" b="1" dirty="0"/>
              <a:t> › </a:t>
            </a:r>
            <a:r>
              <a:rPr lang="fr-FR" sz="1400" b="1" dirty="0" err="1"/>
              <a:t>Developer</a:t>
            </a:r>
            <a:r>
              <a:rPr lang="fr-FR" sz="1400" b="1" dirty="0"/>
              <a:t> </a:t>
            </a:r>
            <a:r>
              <a:rPr lang="fr-FR" sz="1400" b="1" dirty="0" err="1"/>
              <a:t>Toolkit</a:t>
            </a:r>
            <a:r>
              <a:rPr lang="fr-FR" sz="1400" b="1" dirty="0"/>
              <a:t>.</a:t>
            </a:r>
          </a:p>
        </p:txBody>
      </p:sp>
      <p:pic>
        <p:nvPicPr>
          <p:cNvPr id="16386" name="Picture 1"/>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741412" y="2123638"/>
            <a:ext cx="3624646" cy="2339742"/>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7" name="TextBox 1"/>
          <p:cNvSpPr txBox="1"/>
          <p:nvPr/>
        </p:nvSpPr>
        <p:spPr>
          <a:xfrm>
            <a:off x="774365" y="4479856"/>
            <a:ext cx="3649358" cy="276999"/>
          </a:xfrm>
          <a:prstGeom prst="rect">
            <a:avLst/>
          </a:prstGeom>
          <a:noFill/>
        </p:spPr>
        <p:txBody>
          <a:bodyPr wrap="square" rtlCol="0">
            <a:spAutoFit/>
          </a:bodyPr>
          <a:lstStyle/>
          <a:p>
            <a:pPr algn="ctr" rtl="0"/>
            <a:r>
              <a:rPr lang="fr-FR" sz="1200" dirty="0">
                <a:solidFill>
                  <a:srgbClr val="000000"/>
                </a:solidFill>
              </a:rPr>
              <a:t>Documentation de l'API sur </a:t>
            </a:r>
            <a:r>
              <a:rPr lang="fr-FR" sz="1200" dirty="0" err="1">
                <a:solidFill>
                  <a:srgbClr val="000000"/>
                </a:solidFill>
              </a:rPr>
              <a:t>DevNet</a:t>
            </a:r>
            <a:endParaRPr lang="fr-FR" sz="1200" dirty="0">
              <a:solidFill>
                <a:srgbClr val="000000"/>
              </a:solidFill>
            </a:endParaRPr>
          </a:p>
        </p:txBody>
      </p:sp>
      <p:pic>
        <p:nvPicPr>
          <p:cNvPr id="2" name="Picture 2">
            <a:extLst>
              <a:ext uri="{FF2B5EF4-FFF2-40B4-BE49-F238E27FC236}">
                <a16:creationId xmlns="" xmlns:c="http://schemas.openxmlformats.org/drawingml/2006/chart" xmlns:c15="http://schemas.microsoft.com/office/drawing/2012/chart" xmlns:a16="http://schemas.microsoft.com/office/drawing/2014/main" id="{A2D1A7D6-A8F9-4216-91E1-B5588CC249C3}"/>
              </a:ext>
            </a:extLst>
          </p:cNvPr>
          <p:cNvPicPr>
            <a:picLocks noChangeAspect="1"/>
          </p:cNvPicPr>
          <p:nvPr/>
        </p:nvPicPr>
        <p:blipFill>
          <a:blip r:embed="rId4"/>
          <a:stretch>
            <a:fillRect/>
          </a:stretch>
        </p:blipFill>
        <p:spPr>
          <a:xfrm>
            <a:off x="4829171" y="2072800"/>
            <a:ext cx="3423346" cy="2390580"/>
          </a:xfrm>
          <a:prstGeom prst="rect">
            <a:avLst/>
          </a:prstGeom>
          <a:ln w="3175">
            <a:solidFill>
              <a:schemeClr val="bg1">
                <a:lumMod val="85000"/>
              </a:schemeClr>
            </a:solidFill>
          </a:ln>
        </p:spPr>
      </p:pic>
      <p:sp>
        <p:nvSpPr>
          <p:cNvPr id="6" name="TextBox 2"/>
          <p:cNvSpPr txBox="1"/>
          <p:nvPr/>
        </p:nvSpPr>
        <p:spPr>
          <a:xfrm>
            <a:off x="4341340" y="4458553"/>
            <a:ext cx="4637903" cy="276999"/>
          </a:xfrm>
          <a:prstGeom prst="rect">
            <a:avLst/>
          </a:prstGeom>
          <a:noFill/>
        </p:spPr>
        <p:txBody>
          <a:bodyPr wrap="square" rtlCol="0">
            <a:spAutoFit/>
          </a:bodyPr>
          <a:lstStyle/>
          <a:p>
            <a:pPr algn="ctr" rtl="0"/>
            <a:r>
              <a:rPr lang="fr-FR" sz="1200" dirty="0">
                <a:solidFill>
                  <a:srgbClr val="000000"/>
                </a:solidFill>
              </a:rPr>
              <a:t>Documentation API via </a:t>
            </a:r>
            <a:r>
              <a:rPr lang="fr-FR" sz="1200" dirty="0" err="1">
                <a:solidFill>
                  <a:srgbClr val="000000"/>
                </a:solidFill>
              </a:rPr>
              <a:t>Developer</a:t>
            </a:r>
            <a:r>
              <a:rPr lang="fr-FR" sz="1200" dirty="0">
                <a:solidFill>
                  <a:srgbClr val="000000"/>
                </a:solidFill>
              </a:rPr>
              <a:t> </a:t>
            </a:r>
            <a:r>
              <a:rPr lang="fr-FR" sz="1200" dirty="0" err="1">
                <a:solidFill>
                  <a:srgbClr val="000000"/>
                </a:solidFill>
              </a:rPr>
              <a:t>Toolkit</a:t>
            </a:r>
            <a:endParaRPr lang="fr-FR" sz="1200" dirty="0">
              <a:solidFill>
                <a:srgbClr val="000000"/>
              </a:solidFill>
            </a:endParaRPr>
          </a:p>
        </p:txBody>
      </p:sp>
    </p:spTree>
    <p:extLst>
      <p:ext uri="{BB962C8B-B14F-4D97-AF65-F5344CB8AC3E}">
        <p14:creationId xmlns="" xmlns:c="http://schemas.openxmlformats.org/drawingml/2006/chart" xmlns:c15="http://schemas.microsoft.com/office/drawing/2012/chart" xmlns:p14="http://schemas.microsoft.com/office/powerpoint/2010/main" val="93833446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80718"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Cisco DNA Center - Intention API ( suite)</a:t>
            </a:r>
          </a:p>
        </p:txBody>
      </p:sp>
      <p:sp>
        <p:nvSpPr>
          <p:cNvPr id="13315" name="Content Placeholder 1"/>
          <p:cNvSpPr>
            <a:spLocks noGrp="1"/>
          </p:cNvSpPr>
          <p:nvPr>
            <p:ph idx="1"/>
          </p:nvPr>
        </p:nvSpPr>
        <p:spPr>
          <a:xfrm>
            <a:off x="117612" y="803115"/>
            <a:ext cx="4339058" cy="3692974"/>
          </a:xfrm>
          <a:solidFill>
            <a:schemeClr val="bg1"/>
          </a:solidFill>
        </p:spPr>
        <p:txBody>
          <a:bodyPr/>
          <a:lstStyle/>
          <a:p>
            <a:pPr marL="0" indent="0" rtl="0">
              <a:buNone/>
            </a:pPr>
            <a:r>
              <a:rPr lang="fr-FR" sz="1600" b="1" dirty="0"/>
              <a:t>Description de la méthode, URI et paramètres</a:t>
            </a:r>
          </a:p>
          <a:p>
            <a:pPr rtl="0">
              <a:buFont typeface="Arial" panose="020B0604020202020204" pitchFamily="34" charset="0"/>
              <a:buChar char="•"/>
            </a:pPr>
            <a:r>
              <a:rPr lang="fr-FR" sz="1600" dirty="0">
                <a:solidFill>
                  <a:schemeClr val="tx1">
                    <a:lumMod val="50000"/>
                  </a:schemeClr>
                </a:solidFill>
              </a:rPr>
              <a:t>La documentation </a:t>
            </a:r>
            <a:r>
              <a:rPr lang="fr-FR" sz="1600" dirty="0" err="1">
                <a:solidFill>
                  <a:schemeClr val="tx1">
                    <a:lumMod val="50000"/>
                  </a:schemeClr>
                </a:solidFill>
              </a:rPr>
              <a:t>DevNet</a:t>
            </a:r>
            <a:r>
              <a:rPr lang="fr-FR" sz="1600" dirty="0">
                <a:solidFill>
                  <a:schemeClr val="tx1">
                    <a:lumMod val="50000"/>
                  </a:schemeClr>
                </a:solidFill>
              </a:rPr>
              <a:t> est organisée par groupes de sous-domaines. </a:t>
            </a:r>
            <a:r>
              <a:rPr lang="fr-FR" sz="1600" dirty="0"/>
              <a:t>L' URI de la méthode est donné dans un format abrégé, affichant uniquement le suffixe d'URL.</a:t>
            </a:r>
            <a:r>
              <a:rPr lang="fr-FR" sz="1600" dirty="0">
                <a:solidFill>
                  <a:schemeClr val="tx1">
                    <a:lumMod val="50000"/>
                  </a:schemeClr>
                </a:solidFill>
              </a:rPr>
              <a:t> </a:t>
            </a:r>
          </a:p>
          <a:p>
            <a:pPr rtl="0">
              <a:buFont typeface="Arial" panose="020B0604020202020204" pitchFamily="34" charset="0"/>
              <a:buChar char="•"/>
            </a:pPr>
            <a:r>
              <a:rPr lang="fr-FR" sz="1600" dirty="0">
                <a:solidFill>
                  <a:schemeClr val="tx1">
                    <a:lumMod val="50000"/>
                  </a:schemeClr>
                </a:solidFill>
              </a:rPr>
              <a:t>Le GUI Platform </a:t>
            </a:r>
            <a:r>
              <a:rPr lang="fr-FR" sz="1600" dirty="0" err="1">
                <a:solidFill>
                  <a:schemeClr val="tx1">
                    <a:lumMod val="50000"/>
                  </a:schemeClr>
                </a:solidFill>
              </a:rPr>
              <a:t>Developer</a:t>
            </a:r>
            <a:r>
              <a:rPr lang="fr-FR" sz="1600" dirty="0">
                <a:solidFill>
                  <a:schemeClr val="tx1">
                    <a:lumMod val="50000"/>
                  </a:schemeClr>
                </a:solidFill>
              </a:rPr>
              <a:t> </a:t>
            </a:r>
            <a:r>
              <a:rPr lang="fr-FR" sz="1600" dirty="0" err="1">
                <a:solidFill>
                  <a:schemeClr val="tx1">
                    <a:lumMod val="50000"/>
                  </a:schemeClr>
                </a:solidFill>
              </a:rPr>
              <a:t>Toolkit</a:t>
            </a:r>
            <a:r>
              <a:rPr lang="fr-FR" sz="1600" dirty="0">
                <a:solidFill>
                  <a:schemeClr val="tx1">
                    <a:lumMod val="50000"/>
                  </a:schemeClr>
                </a:solidFill>
              </a:rPr>
              <a:t> est organisé par Domaine : Sous-domaine. </a:t>
            </a:r>
            <a:r>
              <a:rPr lang="fr-FR" sz="1600" dirty="0"/>
              <a:t>Il inclut une URL étendue spécifique en utilisant l'adresse IP du DNA Center.</a:t>
            </a:r>
          </a:p>
          <a:p>
            <a:pPr rtl="0">
              <a:buFont typeface="Arial" panose="020B0604020202020204" pitchFamily="34" charset="0"/>
              <a:buChar char="•"/>
            </a:pPr>
            <a:r>
              <a:rPr lang="fr-FR" sz="1600" dirty="0">
                <a:solidFill>
                  <a:schemeClr val="tx1">
                    <a:lumMod val="50000"/>
                  </a:schemeClr>
                </a:solidFill>
              </a:rPr>
              <a:t>Cliquez sur un nom de sous-domaine pour afficher la liste des méthodes associées à ce sous-domaine.</a:t>
            </a:r>
          </a:p>
        </p:txBody>
      </p:sp>
      <p:sp>
        <p:nvSpPr>
          <p:cNvPr id="6" name="TextBox 1"/>
          <p:cNvSpPr txBox="1"/>
          <p:nvPr/>
        </p:nvSpPr>
        <p:spPr>
          <a:xfrm>
            <a:off x="5034845" y="4439032"/>
            <a:ext cx="3984872" cy="276999"/>
          </a:xfrm>
          <a:prstGeom prst="rect">
            <a:avLst/>
          </a:prstGeom>
          <a:noFill/>
        </p:spPr>
        <p:txBody>
          <a:bodyPr wrap="square" rtlCol="0">
            <a:spAutoFit/>
          </a:bodyPr>
          <a:lstStyle/>
          <a:p>
            <a:pPr rtl="0"/>
            <a:r>
              <a:rPr lang="fr-FR" sz="1200" dirty="0">
                <a:solidFill>
                  <a:srgbClr val="000000"/>
                </a:solidFill>
              </a:rPr>
              <a:t>Sous-domaine API d'intention </a:t>
            </a:r>
            <a:r>
              <a:rPr lang="fr-FR" sz="1200" dirty="0" err="1">
                <a:solidFill>
                  <a:srgbClr val="000000"/>
                </a:solidFill>
              </a:rPr>
              <a:t>DevNet</a:t>
            </a:r>
            <a:endParaRPr lang="fr-FR" sz="1200" dirty="0">
              <a:solidFill>
                <a:srgbClr val="000000"/>
              </a:solidFill>
            </a:endParaRPr>
          </a:p>
        </p:txBody>
      </p:sp>
      <p:pic>
        <p:nvPicPr>
          <p:cNvPr id="17410"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763911" y="1004710"/>
            <a:ext cx="4255805" cy="3434321"/>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Tree>
    <p:extLst>
      <p:ext uri="{BB962C8B-B14F-4D97-AF65-F5344CB8AC3E}">
        <p14:creationId xmlns="" xmlns:c="http://schemas.openxmlformats.org/drawingml/2006/chart" xmlns:c15="http://schemas.microsoft.com/office/drawing/2012/chart" xmlns:p14="http://schemas.microsoft.com/office/powerpoint/2010/main" val="176983339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Centre DNA Cisco - Créer (POST) - Mettre à jour (PUT)</a:t>
            </a:r>
          </a:p>
        </p:txBody>
      </p:sp>
      <p:sp>
        <p:nvSpPr>
          <p:cNvPr id="13315" name="Content Placeholder 1"/>
          <p:cNvSpPr>
            <a:spLocks noGrp="1"/>
          </p:cNvSpPr>
          <p:nvPr>
            <p:ph idx="1"/>
          </p:nvPr>
        </p:nvSpPr>
        <p:spPr>
          <a:xfrm>
            <a:off x="161509" y="892597"/>
            <a:ext cx="8530926" cy="3339920"/>
          </a:xfrm>
        </p:spPr>
        <p:txBody>
          <a:bodyPr/>
          <a:lstStyle/>
          <a:p>
            <a:pPr rtl="0">
              <a:buFont typeface="Arial" pitchFamily="34" charset="0"/>
              <a:buChar char="•"/>
            </a:pPr>
            <a:r>
              <a:rPr lang="fr-FR" sz="1600"/>
              <a:t>Les méthodes PUT et POST API d'intention nécessitent une charge utile de requête JSON. </a:t>
            </a:r>
          </a:p>
          <a:p>
            <a:pPr rtl="0">
              <a:buFont typeface="Arial" pitchFamily="34" charset="0"/>
              <a:buChar char="•"/>
            </a:pPr>
            <a:r>
              <a:rPr lang="fr-FR" sz="1600"/>
              <a:t>Les requêtes POST et PUT sont traitées de manière asynchrone dans Cisco DNA Center, ce qui signifie que la demande d'ajout, de création ou de modification d'une ressource est initiée avec une requête correctement formée, mais pas nécessairement terminée avant de répondre. </a:t>
            </a:r>
          </a:p>
          <a:p>
            <a:pPr rtl="0">
              <a:buFont typeface="Arial" pitchFamily="34" charset="0"/>
              <a:buChar char="•"/>
            </a:pPr>
            <a:r>
              <a:rPr lang="fr-FR" sz="1600"/>
              <a:t>Une requête, qui a été lancée avec succès, répond avec une structure contenant </a:t>
            </a:r>
            <a:r>
              <a:rPr lang="fr-FR" sz="1600">
                <a:solidFill>
                  <a:schemeClr val="bg1"/>
                </a:solidFill>
                <a:highlight>
                  <a:srgbClr val="000000"/>
                </a:highlight>
                <a:latin typeface="Times New Roman" panose="02020603050405020304" pitchFamily="18" charset="0"/>
                <a:cs typeface="Times New Roman" panose="02020603050405020304" pitchFamily="18" charset="0"/>
              </a:rPr>
              <a:t>ExecutionID</a:t>
            </a:r>
            <a:r>
              <a:rPr lang="fr-FR" sz="1600"/>
              <a:t>, </a:t>
            </a:r>
            <a:r>
              <a:rPr lang="fr-FR" sz="1600">
                <a:solidFill>
                  <a:schemeClr val="bg1"/>
                </a:solidFill>
                <a:highlight>
                  <a:srgbClr val="000000"/>
                </a:highlight>
                <a:latin typeface="Times New Roman" panose="02020603050405020304" pitchFamily="18" charset="0"/>
                <a:cs typeface="Times New Roman" panose="02020603050405020304" pitchFamily="18" charset="0"/>
              </a:rPr>
              <a:t>ExecutionStatusURL</a:t>
            </a:r>
            <a:r>
              <a:rPr lang="fr-FR" sz="1600"/>
              <a:t>et un </a:t>
            </a:r>
            <a:r>
              <a:rPr lang="fr-FR" sz="1600">
                <a:solidFill>
                  <a:schemeClr val="bg1"/>
                </a:solidFill>
                <a:highlight>
                  <a:srgbClr val="000000"/>
                </a:highlight>
                <a:latin typeface="Times New Roman" panose="02020603050405020304" pitchFamily="18" charset="0"/>
                <a:cs typeface="Times New Roman" panose="02020603050405020304" pitchFamily="18" charset="0"/>
              </a:rPr>
              <a:t>message</a:t>
            </a:r>
            <a:r>
              <a:rPr lang="fr-FR" sz="1600"/>
              <a:t>d'état.</a:t>
            </a:r>
          </a:p>
          <a:p>
            <a:pPr>
              <a:buNone/>
            </a:pPr>
            <a:endParaRPr lang="en-GB" sz="1800" dirty="0"/>
          </a:p>
        </p:txBody>
      </p:sp>
    </p:spTree>
    <p:extLst>
      <p:ext uri="{BB962C8B-B14F-4D97-AF65-F5344CB8AC3E}">
        <p14:creationId xmlns="" xmlns:c="http://schemas.openxmlformats.org/drawingml/2006/chart" xmlns:c15="http://schemas.microsoft.com/office/drawing/2012/chart" xmlns:p14="http://schemas.microsoft.com/office/powerpoint/2010/main" val="61253024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259644"/>
            <a:ext cx="8896431" cy="539300"/>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Vidéo— Accédez à Cisco DNA Center à l'aide des API REST en Python</a:t>
            </a:r>
          </a:p>
        </p:txBody>
      </p:sp>
      <p:sp>
        <p:nvSpPr>
          <p:cNvPr id="5" name="Content Placeholder 1"/>
          <p:cNvSpPr>
            <a:spLocks noGrp="1"/>
          </p:cNvSpPr>
          <p:nvPr>
            <p:ph idx="1"/>
          </p:nvPr>
        </p:nvSpPr>
        <p:spPr>
          <a:xfrm>
            <a:off x="151918" y="1083733"/>
            <a:ext cx="8791665" cy="263804"/>
          </a:xfrm>
        </p:spPr>
        <p:txBody>
          <a:bodyPr/>
          <a:lstStyle/>
          <a:p>
            <a:pPr marL="0" indent="0" rtl="0">
              <a:spcBef>
                <a:spcPts val="0"/>
              </a:spcBef>
              <a:spcAft>
                <a:spcPts val="300"/>
              </a:spcAft>
              <a:buNone/>
            </a:pPr>
            <a:r>
              <a:rPr lang="fr-FR" sz="1600" dirty="0"/>
              <a:t>Regardez la vidéo pour savoir comment accéder au Cisco DNA Center à l'aide des API REST en Python.</a:t>
            </a:r>
          </a:p>
          <a:p>
            <a:pPr marL="0" indent="0">
              <a:spcBef>
                <a:spcPts val="0"/>
              </a:spcBef>
              <a:spcAft>
                <a:spcPts val="300"/>
              </a:spcAft>
              <a:buNone/>
            </a:pPr>
            <a:endParaRPr lang="en-GB" sz="1800" dirty="0"/>
          </a:p>
          <a:p>
            <a:pPr>
              <a:buNone/>
            </a:pPr>
            <a:endParaRPr lang="en-GB" sz="1800" dirty="0"/>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1" descr="8.4.6.PNG"/>
          <p:cNvPicPr>
            <a:picLocks noChangeAspect="1"/>
          </p:cNvPicPr>
          <p:nvPr/>
        </p:nvPicPr>
        <p:blipFill>
          <a:blip r:embed="rId3"/>
          <a:stretch>
            <a:fillRect/>
          </a:stretch>
        </p:blipFill>
        <p:spPr>
          <a:xfrm>
            <a:off x="1648810" y="1610468"/>
            <a:ext cx="6035913" cy="3379236"/>
          </a:xfrm>
          <a:prstGeom prst="rect">
            <a:avLst/>
          </a:prstGeom>
          <a:ln>
            <a:solidFill>
              <a:schemeClr val="tx2">
                <a:lumMod val="60000"/>
                <a:lumOff val="40000"/>
              </a:schemeClr>
            </a:solidFill>
          </a:ln>
        </p:spPr>
      </p:pic>
    </p:spTree>
    <p:extLst>
      <p:ext uri="{BB962C8B-B14F-4D97-AF65-F5344CB8AC3E}">
        <p14:creationId xmlns="" xmlns:c="http://schemas.openxmlformats.org/drawingml/2006/chart" xmlns:c15="http://schemas.microsoft.com/office/drawing/2012/chart" xmlns:p14="http://schemas.microsoft.com/office/powerpoint/2010/main" val="293124408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pPr rtl="0" eaLnBrk="1" hangingPunct="1"/>
            <a:r>
              <a:rPr lang="fr-FR"/>
              <a:t>Vérifiez vos connaissances</a:t>
            </a:r>
          </a:p>
        </p:txBody>
      </p:sp>
      <p:sp>
        <p:nvSpPr>
          <p:cNvPr id="7171" name="Content Placeholder 1"/>
          <p:cNvSpPr>
            <a:spLocks noGrp="1" noChangeArrowheads="1"/>
          </p:cNvSpPr>
          <p:nvPr>
            <p:ph idx="1"/>
          </p:nvPr>
        </p:nvSpPr>
        <p:spPr>
          <a:xfrm>
            <a:off x="145357" y="965201"/>
            <a:ext cx="8878570" cy="3643747"/>
          </a:xfrm>
        </p:spPr>
        <p:txBody>
          <a:bodyPr/>
          <a:lstStyle/>
          <a:p>
            <a:pPr rtl="0">
              <a:spcBef>
                <a:spcPct val="30000"/>
              </a:spcBef>
              <a:buFont typeface="Arial" panose="020B0604020202020204" pitchFamily="34" charset="0"/>
              <a:buChar char="•"/>
            </a:pPr>
            <a:r>
              <a:rPr lang="fr-FR" sz="1600"/>
              <a:t>Les activités Vérifiez votre compréhension sont conçues pour permettre aux élèves de déterminer rapidement s'ils comprennent le contenu et s'ils peuvent poursuivre ou s'ils ont besoin de revoir. </a:t>
            </a:r>
          </a:p>
          <a:p>
            <a:pPr rtl="0">
              <a:spcBef>
                <a:spcPct val="30000"/>
              </a:spcBef>
              <a:buFont typeface="Arial" panose="020B0604020202020204" pitchFamily="34" charset="0"/>
              <a:buChar char="•"/>
            </a:pPr>
            <a:r>
              <a:rPr lang="fr-FR" sz="1600"/>
              <a:t>Les exercices du module Vérifiez votre compréhension ne sont </a:t>
            </a:r>
            <a:r>
              <a:rPr lang="fr-FR" sz="1600" b="1" i="1"/>
              <a:t>pas</a:t>
            </a:r>
            <a:r>
              <a:rPr lang="fr-FR" sz="1600"/>
              <a:t> comptés dans la note finale des candidats.</a:t>
            </a:r>
          </a:p>
          <a:p>
            <a:pPr rtl="0">
              <a:spcBef>
                <a:spcPct val="30000"/>
              </a:spcBef>
              <a:buFont typeface="Arial" panose="020B0604020202020204" pitchFamily="34" charset="0"/>
              <a:buChar char="•"/>
            </a:pPr>
            <a:r>
              <a:rPr lang="fr-FR" sz="1600"/>
              <a:t>Il n'existe aucune diapositive distincte pour ces exercices dans le fichier PPT. Ils sont répertoriés dans les notes de la diapositive qui apparaissent avant ces exercices.</a:t>
            </a:r>
          </a:p>
          <a:p>
            <a:pPr marL="0" indent="0" eaLnBrk="1" hangingPunct="1">
              <a:spcBef>
                <a:spcPct val="30000"/>
              </a:spcBef>
              <a:buNone/>
            </a:pPr>
            <a:endParaRPr lang="en-US" sz="1600" dirty="0"/>
          </a:p>
          <a:p>
            <a:pPr eaLnBrk="1" hangingPunct="1">
              <a:spcBef>
                <a:spcPct val="30000"/>
              </a:spcBef>
            </a:pPr>
            <a:endParaRPr lang="en-US" sz="1600" dirty="0"/>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lang="en-US" altLang="en-US" sz="1600" dirty="0"/>
              <a:t/>
            </a:r>
            <a:br>
              <a:rPr lang="en-US" altLang="en-US" sz="1600" dirty="0"/>
            </a:br>
            <a:r>
              <a:rPr lang="fr-FR" dirty="0"/>
              <a:t>Cisco ACI</a:t>
            </a:r>
          </a:p>
        </p:txBody>
      </p:sp>
      <p:sp>
        <p:nvSpPr>
          <p:cNvPr id="13315" name="Content Placeholder 1"/>
          <p:cNvSpPr>
            <a:spLocks noGrp="1"/>
          </p:cNvSpPr>
          <p:nvPr>
            <p:ph idx="1"/>
          </p:nvPr>
        </p:nvSpPr>
        <p:spPr>
          <a:xfrm>
            <a:off x="145033" y="751961"/>
            <a:ext cx="8815673" cy="2805043"/>
          </a:xfrm>
          <a:solidFill>
            <a:schemeClr val="bg1"/>
          </a:solidFill>
        </p:spPr>
        <p:txBody>
          <a:bodyPr/>
          <a:lstStyle/>
          <a:p>
            <a:pPr rtl="0">
              <a:buFont typeface="Arial" pitchFamily="34" charset="0"/>
              <a:buChar char="•"/>
            </a:pPr>
            <a:r>
              <a:rPr lang="fr-FR" sz="1600"/>
              <a:t>La plate-forme ACI (Application Centric Infrastructure) de Cisco qui s'exécute sur le matériel Nexus 9000 est la solution Cisco pour le réseau défini par logiciel (SDN).</a:t>
            </a:r>
          </a:p>
          <a:p>
            <a:pPr rtl="0">
              <a:buFont typeface="Arial" pitchFamily="34" charset="0"/>
              <a:buChar char="•"/>
            </a:pPr>
            <a:r>
              <a:rPr lang="fr-FR" sz="1600"/>
              <a:t>Le système de gestion centralisé est le contrôleur APIC (Application Policy Infrastructure Controller), un cluster de contrôleurs. Avec APIC, vous bénéficiez d'un fonctionnement unifié de l'infrastructure physique et virtuelle ou logicielle.</a:t>
            </a:r>
          </a:p>
          <a:p>
            <a:pPr rtl="0">
              <a:buFont typeface="Arial" pitchFamily="34" charset="0"/>
              <a:buChar char="•"/>
            </a:pPr>
            <a:r>
              <a:rPr lang="fr-FR" sz="1600"/>
              <a:t>Au lieu d'ouvrir un sous-ensemble de la fonctionnalité du réseau par des interfaces programmatiques, l'ensemble de l'infrastructure ACI est ouvert à l'accès programmatique.Cet ensemble est réalisé en fournissant un accès au modèle objet Cisco ACI. </a:t>
            </a:r>
          </a:p>
          <a:p>
            <a:pPr rtl="0">
              <a:buFont typeface="Arial" pitchFamily="34" charset="0"/>
              <a:buChar char="•"/>
            </a:pPr>
            <a:r>
              <a:rPr lang="fr-FR" sz="1600"/>
              <a:t>Le modèle d'objet ACI représente la configuration complète et l'état d'exécution de chaque logiciel et matériel composant l'ensemble de l'infrastructure. </a:t>
            </a:r>
          </a:p>
          <a:p>
            <a:pPr>
              <a:buNone/>
            </a:pPr>
            <a:endParaRPr lang="en-GB" sz="1800" dirty="0"/>
          </a:p>
          <a:p>
            <a:pPr>
              <a:buNone/>
            </a:pPr>
            <a:endParaRPr lang="en-GB" sz="1800" dirty="0"/>
          </a:p>
          <a:p>
            <a:pPr>
              <a:buNone/>
            </a:pPr>
            <a:endParaRPr lang="en-GB" sz="1800" dirty="0"/>
          </a:p>
        </p:txBody>
      </p:sp>
      <p:sp>
        <p:nvSpPr>
          <p:cNvPr id="2" name="Content Placeholder 2">
            <a:extLst>
              <a:ext uri="{FF2B5EF4-FFF2-40B4-BE49-F238E27FC236}">
                <a16:creationId xmlns="" xmlns:c="http://schemas.openxmlformats.org/drawingml/2006/chart" xmlns:c15="http://schemas.microsoft.com/office/drawing/2012/chart" xmlns:a16="http://schemas.microsoft.com/office/drawing/2014/main" id="{F9EF1F23-7641-485E-A319-3081AE5288CF}"/>
              </a:ext>
            </a:extLst>
          </p:cNvPr>
          <p:cNvSpPr/>
          <p:nvPr/>
        </p:nvSpPr>
        <p:spPr>
          <a:xfrm>
            <a:off x="371873" y="3858125"/>
            <a:ext cx="8530926" cy="584775"/>
          </a:xfrm>
          <a:prstGeom prst="rect">
            <a:avLst/>
          </a:prstGeom>
        </p:spPr>
        <p:txBody>
          <a:bodyPr wrap="square">
            <a:spAutoFit/>
          </a:bodyPr>
          <a:lstStyle/>
          <a:p>
            <a:pPr rtl="0"/>
            <a:r>
              <a:rPr lang="fr-FR" sz="1600" b="1" i="1">
                <a:solidFill>
                  <a:srgbClr val="000000"/>
                </a:solidFill>
                <a:latin typeface="+mn-lt"/>
              </a:rPr>
              <a:t>Remarque :</a:t>
            </a:r>
            <a:r>
              <a:rPr lang="fr-FR" sz="1600" i="1">
                <a:solidFill>
                  <a:srgbClr val="000000"/>
                </a:solidFill>
                <a:latin typeface="+mn-lt"/>
              </a:rPr>
              <a:t> Plutôt que le mode ACI, les commutateurs Nexus 9000 peuvent être configurés en mode NX-OS pour accéder aux API de niveau périphérique. En mode NX-OS, vous pouvez gérer les commutateurs en tant que périphérique Linux.</a:t>
            </a:r>
          </a:p>
        </p:txBody>
      </p:sp>
    </p:spTree>
    <p:extLst>
      <p:ext uri="{BB962C8B-B14F-4D97-AF65-F5344CB8AC3E}">
        <p14:creationId xmlns="" xmlns:c="http://schemas.openxmlformats.org/drawingml/2006/chart" xmlns:c15="http://schemas.microsoft.com/office/drawing/2012/chart" xmlns:p14="http://schemas.microsoft.com/office/powerpoint/2010/main" val="381657851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Cisco ACI </a:t>
            </a:r>
            <a:r>
              <a:rPr lang="fr-FR" dirty="0" smtClean="0"/>
              <a:t>(suite)</a:t>
            </a:r>
            <a:endParaRPr lang="fr-FR" dirty="0"/>
          </a:p>
        </p:txBody>
      </p:sp>
      <p:sp>
        <p:nvSpPr>
          <p:cNvPr id="13315" name="Content Placeholder 1"/>
          <p:cNvSpPr>
            <a:spLocks noGrp="1"/>
          </p:cNvSpPr>
          <p:nvPr>
            <p:ph idx="1"/>
          </p:nvPr>
        </p:nvSpPr>
        <p:spPr>
          <a:xfrm>
            <a:off x="183213" y="766286"/>
            <a:ext cx="8862816" cy="3217471"/>
          </a:xfrm>
        </p:spPr>
        <p:txBody>
          <a:bodyPr/>
          <a:lstStyle/>
          <a:p>
            <a:pPr rtl="0">
              <a:spcBef>
                <a:spcPts val="300"/>
              </a:spcBef>
              <a:spcAft>
                <a:spcPts val="300"/>
              </a:spcAft>
              <a:buNone/>
            </a:pPr>
            <a:r>
              <a:rPr lang="fr-FR" sz="1600" b="1"/>
              <a:t>Cas d'utilisation ACI</a:t>
            </a:r>
          </a:p>
          <a:p>
            <a:pPr rtl="0">
              <a:spcBef>
                <a:spcPts val="300"/>
              </a:spcBef>
              <a:spcAft>
                <a:spcPts val="300"/>
              </a:spcAft>
              <a:buClrTx/>
              <a:buSzPct val="100000"/>
              <a:buFont typeface="Arial" panose="020B0604020202020204" pitchFamily="34" charset="0"/>
              <a:buChar char="•"/>
            </a:pPr>
            <a:r>
              <a:rPr lang="fr-FR" sz="1600"/>
              <a:t>Les cas d'utilisation courante comprennent :</a:t>
            </a:r>
          </a:p>
          <a:p>
            <a:pPr marL="531813" indent="-173038" rtl="0">
              <a:spcBef>
                <a:spcPts val="300"/>
              </a:spcBef>
              <a:spcAft>
                <a:spcPts val="300"/>
              </a:spcAft>
              <a:buClrTx/>
              <a:buSzPct val="100000"/>
              <a:buFont typeface="Arial" panose="020B0604020202020204" pitchFamily="34" charset="0"/>
              <a:buChar char="•"/>
            </a:pPr>
            <a:r>
              <a:rPr lang="fr-FR" sz="1600"/>
              <a:t>Programmabilité en tant que structure unique, avec accès aux modèles d'objets en lecture et en écriture représentant tous les attributs du système.</a:t>
            </a:r>
          </a:p>
          <a:p>
            <a:pPr marL="531813" indent="-173038" rtl="0">
              <a:spcBef>
                <a:spcPts val="300"/>
              </a:spcBef>
              <a:spcAft>
                <a:spcPts val="300"/>
              </a:spcAft>
              <a:buClrTx/>
              <a:buSzPct val="100000"/>
              <a:buFont typeface="Arial" panose="020B0604020202020204" pitchFamily="34" charset="0"/>
              <a:buChar char="•"/>
            </a:pPr>
            <a:r>
              <a:rPr lang="fr-FR" sz="1600"/>
              <a:t>État souhaité défini et appliqué.</a:t>
            </a:r>
          </a:p>
          <a:p>
            <a:pPr marL="531813" indent="-173038" rtl="0">
              <a:spcBef>
                <a:spcPts val="300"/>
              </a:spcBef>
              <a:spcAft>
                <a:spcPts val="300"/>
              </a:spcAft>
              <a:buClrTx/>
              <a:buSzPct val="100000"/>
              <a:buFont typeface="Arial" panose="020B0604020202020204" pitchFamily="34" charset="0"/>
              <a:buChar char="•"/>
            </a:pPr>
            <a:r>
              <a:rPr lang="fr-FR" sz="1600"/>
              <a:t>Extension aux clouds publics AWS ou Azure (via Multi-Site Orchestrator (MSO) et son API)</a:t>
            </a:r>
          </a:p>
          <a:p>
            <a:pPr rtl="0">
              <a:spcBef>
                <a:spcPts val="300"/>
              </a:spcBef>
              <a:spcAft>
                <a:spcPts val="300"/>
              </a:spcAft>
              <a:buNone/>
            </a:pPr>
            <a:r>
              <a:rPr lang="fr-FR" sz="1600" b="1"/>
              <a:t>Outils utilisés avec ACI</a:t>
            </a:r>
          </a:p>
          <a:p>
            <a:pPr rtl="0">
              <a:spcBef>
                <a:spcPts val="300"/>
              </a:spcBef>
              <a:spcAft>
                <a:spcPts val="300"/>
              </a:spcAft>
              <a:buClrTx/>
              <a:buSzPct val="100000"/>
              <a:buFont typeface="Arial" panose="020B0604020202020204" pitchFamily="34" charset="0"/>
              <a:buChar char="•"/>
            </a:pPr>
            <a:r>
              <a:rPr lang="fr-FR" sz="1600"/>
              <a:t>Boîte à outils ACI, Cobra (Python), ACIRB (Ruby), Puppet et Ansible</a:t>
            </a:r>
          </a:p>
          <a:p>
            <a:pPr>
              <a:spcBef>
                <a:spcPts val="300"/>
              </a:spcBef>
              <a:spcAft>
                <a:spcPts val="300"/>
              </a:spcAft>
              <a:buNone/>
            </a:pPr>
            <a:endParaRPr lang="en-GB" sz="1600" dirty="0"/>
          </a:p>
          <a:p>
            <a:pPr>
              <a:spcBef>
                <a:spcPts val="300"/>
              </a:spcBef>
              <a:spcAft>
                <a:spcPts val="300"/>
              </a:spcAft>
              <a:buNone/>
            </a:pPr>
            <a:endParaRPr lang="en-GB" sz="1600" dirty="0"/>
          </a:p>
          <a:p>
            <a:pPr>
              <a:spcBef>
                <a:spcPts val="300"/>
              </a:spcBef>
              <a:spcAft>
                <a:spcPts val="300"/>
              </a:spcAft>
              <a:buNone/>
            </a:pPr>
            <a:endParaRPr lang="en-GB" sz="1600" dirty="0"/>
          </a:p>
        </p:txBody>
      </p:sp>
      <p:sp>
        <p:nvSpPr>
          <p:cNvPr id="2" name="Content Placeholder 2">
            <a:extLst>
              <a:ext uri="{FF2B5EF4-FFF2-40B4-BE49-F238E27FC236}">
                <a16:creationId xmlns="" xmlns:c="http://schemas.openxmlformats.org/drawingml/2006/chart" xmlns:c15="http://schemas.microsoft.com/office/drawing/2012/chart" xmlns:a16="http://schemas.microsoft.com/office/drawing/2014/main" id="{F43BCF9C-BF8F-4666-91E1-3BFF0B46A35F}"/>
              </a:ext>
            </a:extLst>
          </p:cNvPr>
          <p:cNvSpPr/>
          <p:nvPr/>
        </p:nvSpPr>
        <p:spPr>
          <a:xfrm>
            <a:off x="197829" y="3493703"/>
            <a:ext cx="8826428" cy="830997"/>
          </a:xfrm>
          <a:prstGeom prst="rect">
            <a:avLst/>
          </a:prstGeom>
        </p:spPr>
        <p:txBody>
          <a:bodyPr wrap="square">
            <a:spAutoFit/>
          </a:bodyPr>
          <a:lstStyle/>
          <a:p>
            <a:pPr rtl="0"/>
            <a:r>
              <a:rPr lang="fr-FR" sz="1600" b="1" i="1">
                <a:solidFill>
                  <a:srgbClr val="000000"/>
                </a:solidFill>
                <a:latin typeface="+mn-lt"/>
              </a:rPr>
              <a:t>Remarque :</a:t>
            </a:r>
            <a:r>
              <a:rPr lang="fr-FR" sz="1600" i="1">
                <a:solidFill>
                  <a:srgbClr val="000000"/>
                </a:solidFill>
                <a:latin typeface="+mn-lt"/>
              </a:rPr>
              <a:t> Les outils ci-dessus sont également disponibles pour accéder au Multi-Site Orchestrator (MSO) pour les clouds hybrides. L'API de MSO est différente de celle d'ACI, ce dernier est utilisé pour accéder à un fabric ACI privé via son contrôleur d'interface de stratégie d'application (APIC).</a:t>
            </a:r>
          </a:p>
        </p:txBody>
      </p:sp>
    </p:spTree>
    <p:extLst>
      <p:ext uri="{BB962C8B-B14F-4D97-AF65-F5344CB8AC3E}">
        <p14:creationId xmlns="" xmlns:c="http://schemas.openxmlformats.org/drawingml/2006/chart" xmlns:c15="http://schemas.microsoft.com/office/drawing/2012/chart" xmlns:p14="http://schemas.microsoft.com/office/powerpoint/2010/main" val="186919688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Cisco ACI </a:t>
            </a:r>
            <a:r>
              <a:rPr lang="fr-FR" dirty="0" smtClean="0"/>
              <a:t>(suite)</a:t>
            </a:r>
            <a:endParaRPr lang="fr-FR" dirty="0"/>
          </a:p>
        </p:txBody>
      </p:sp>
      <p:sp>
        <p:nvSpPr>
          <p:cNvPr id="13315" name="Content Placeholder 2"/>
          <p:cNvSpPr>
            <a:spLocks noGrp="1"/>
          </p:cNvSpPr>
          <p:nvPr>
            <p:ph idx="1"/>
          </p:nvPr>
        </p:nvSpPr>
        <p:spPr>
          <a:xfrm>
            <a:off x="154153" y="781753"/>
            <a:ext cx="3536104" cy="3339920"/>
          </a:xfrm>
        </p:spPr>
        <p:txBody>
          <a:bodyPr/>
          <a:lstStyle/>
          <a:p>
            <a:pPr marL="0" indent="0" rtl="0">
              <a:buNone/>
            </a:pPr>
            <a:r>
              <a:rPr lang="fr-FR" sz="1600" b="1"/>
              <a:t>Inspecteur API</a:t>
            </a:r>
          </a:p>
          <a:p>
            <a:pPr rtl="0">
              <a:buClr>
                <a:srgbClr val="000000"/>
              </a:buClr>
              <a:buSzPct val="100000"/>
              <a:buFont typeface="Arial" panose="020B0604020202020204" pitchFamily="34" charset="0"/>
              <a:buChar char="•"/>
            </a:pPr>
            <a:r>
              <a:rPr lang="fr-FR" sz="1600"/>
              <a:t>Lorsqu'une tâche est exécutée dans l'interface graphique Cisco APIC, l'interface graphique crée et envoie des messages d'API internes au système d'exploitation pour exécuter la tâche. </a:t>
            </a:r>
          </a:p>
          <a:p>
            <a:pPr rtl="0">
              <a:buClr>
                <a:srgbClr val="000000"/>
              </a:buClr>
              <a:buSzPct val="100000"/>
              <a:buFont typeface="Arial" panose="020B0604020202020204" pitchFamily="34" charset="0"/>
              <a:buChar char="•"/>
            </a:pPr>
            <a:r>
              <a:rPr lang="fr-FR" sz="1600"/>
              <a:t>En utilisant l'API Inspector, qui est un outil intégré de l'APIC Cisco, vous pouvez afficher et copier ces messages d'API. </a:t>
            </a:r>
          </a:p>
          <a:p>
            <a:pPr rtl="0">
              <a:buClr>
                <a:srgbClr val="000000"/>
              </a:buClr>
              <a:buSzPct val="100000"/>
              <a:buFont typeface="Arial" panose="020B0604020202020204" pitchFamily="34" charset="0"/>
              <a:buChar char="•"/>
            </a:pPr>
            <a:r>
              <a:rPr lang="fr-FR" sz="1600"/>
              <a:t>Un administrateur peut répliquer ces messages pour automatiser les opérations clés.</a:t>
            </a:r>
          </a:p>
          <a:p>
            <a:pPr marL="0" indent="0">
              <a:buNone/>
            </a:pPr>
            <a:endParaRPr lang="en-GB" sz="1800" dirty="0"/>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1E5DAB27-D9DD-4094-ABAC-E4B77759F0E0}"/>
              </a:ext>
            </a:extLst>
          </p:cNvPr>
          <p:cNvPicPr>
            <a:picLocks noChangeAspect="1"/>
          </p:cNvPicPr>
          <p:nvPr/>
        </p:nvPicPr>
        <p:blipFill>
          <a:blip r:embed="rId3"/>
          <a:stretch>
            <a:fillRect/>
          </a:stretch>
        </p:blipFill>
        <p:spPr>
          <a:xfrm>
            <a:off x="4139871" y="847069"/>
            <a:ext cx="4746136" cy="3539736"/>
          </a:xfrm>
          <a:prstGeom prst="rect">
            <a:avLst/>
          </a:prstGeom>
          <a:ln w="6350">
            <a:solidFill>
              <a:schemeClr val="tx1"/>
            </a:solidFill>
          </a:ln>
        </p:spPr>
      </p:pic>
      <p:sp>
        <p:nvSpPr>
          <p:cNvPr id="6" name="TextBox 5"/>
          <p:cNvSpPr txBox="1"/>
          <p:nvPr/>
        </p:nvSpPr>
        <p:spPr>
          <a:xfrm>
            <a:off x="5640198" y="4434930"/>
            <a:ext cx="1941429" cy="338554"/>
          </a:xfrm>
          <a:prstGeom prst="rect">
            <a:avLst/>
          </a:prstGeom>
          <a:noFill/>
        </p:spPr>
        <p:txBody>
          <a:bodyPr wrap="none" rtlCol="0">
            <a:spAutoFit/>
          </a:bodyPr>
          <a:lstStyle/>
          <a:p>
            <a:pPr rtl="0"/>
            <a:r>
              <a:rPr lang="fr-FR" sz="1600">
                <a:solidFill>
                  <a:srgbClr val="000000"/>
                </a:solidFill>
                <a:latin typeface="+mn-lt"/>
              </a:rPr>
              <a:t>Inspecteur API APIC</a:t>
            </a:r>
          </a:p>
        </p:txBody>
      </p:sp>
    </p:spTree>
    <p:extLst>
      <p:ext uri="{BB962C8B-B14F-4D97-AF65-F5344CB8AC3E}">
        <p14:creationId xmlns="" xmlns:c="http://schemas.openxmlformats.org/drawingml/2006/chart" xmlns:c15="http://schemas.microsoft.com/office/drawing/2012/chart" xmlns:p14="http://schemas.microsoft.com/office/powerpoint/2010/main" val="209477110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a:t>
            </a:r>
            <a:r>
              <a:rPr altLang="en-US" sz="1600" dirty="0"/>
              <a:t/>
            </a:r>
            <a:br>
              <a:rPr altLang="en-US" sz="1600" dirty="0"/>
            </a:br>
            <a:r>
              <a:rPr lang="fr-FR"/>
              <a:t>Cisco ACI - Modules Ansibles</a:t>
            </a:r>
          </a:p>
        </p:txBody>
      </p:sp>
      <p:sp>
        <p:nvSpPr>
          <p:cNvPr id="13315" name="Content Placeholder 1"/>
          <p:cNvSpPr>
            <a:spLocks noGrp="1"/>
          </p:cNvSpPr>
          <p:nvPr>
            <p:ph idx="1"/>
          </p:nvPr>
        </p:nvSpPr>
        <p:spPr>
          <a:xfrm>
            <a:off x="125819" y="732618"/>
            <a:ext cx="8854895" cy="2810745"/>
          </a:xfrm>
        </p:spPr>
        <p:txBody>
          <a:bodyPr/>
          <a:lstStyle/>
          <a:p>
            <a:pPr marL="0" indent="0" rtl="0">
              <a:buClrTx/>
              <a:buSzPct val="100000"/>
              <a:buNone/>
            </a:pPr>
            <a:r>
              <a:rPr lang="fr-FR" sz="1600" b="1"/>
              <a:t>Modules ansibles pour ACI (et MSO)</a:t>
            </a:r>
          </a:p>
          <a:p>
            <a:pPr rtl="0">
              <a:buClrTx/>
              <a:buSzPct val="100000"/>
              <a:buFont typeface="Arial" panose="020B0604020202020204" pitchFamily="34" charset="0"/>
              <a:buChar char="•"/>
            </a:pPr>
            <a:r>
              <a:rPr lang="fr-FR" sz="1600"/>
              <a:t>Cisco et l'ensemble de la communauté ont collaboré sur une vaste gamme de modules open source pour Ansible.  Ainsi, l'activation de la configuration et de la gestion des structures ACI en tant que code, aux côtés d'autres stocks gérés par Ansible. </a:t>
            </a:r>
          </a:p>
          <a:p>
            <a:pPr rtl="0">
              <a:buClrTx/>
              <a:buSzPct val="100000"/>
              <a:buFont typeface="Arial" panose="020B0604020202020204" pitchFamily="34" charset="0"/>
              <a:buChar char="•"/>
            </a:pPr>
            <a:r>
              <a:rPr lang="fr-FR" sz="1600"/>
              <a:t>Des modules ont également été créés pour traiter les ressources cloud multi-sites et hybrides via les API MSO (Multi-Site Orchestrator).</a:t>
            </a:r>
          </a:p>
          <a:p>
            <a:pPr rtl="0">
              <a:buClrTx/>
              <a:buSzPct val="100000"/>
              <a:buFont typeface="Arial" panose="020B0604020202020204" pitchFamily="34" charset="0"/>
              <a:buChar char="•"/>
            </a:pPr>
            <a:r>
              <a:rPr lang="fr-FR" sz="1600"/>
              <a:t>Les modules ACI/MSO permettent la création simple d'éléments de playbook pour effectuer des tâches de recherche, d'administration et de gestion sur une structure ACI.</a:t>
            </a:r>
          </a:p>
          <a:p>
            <a:pPr marL="0" indent="0">
              <a:buClrTx/>
              <a:buSzPct val="100000"/>
              <a:buNone/>
            </a:pPr>
            <a:endParaRPr lang="en-GB" sz="1600" dirty="0"/>
          </a:p>
          <a:p>
            <a:pPr>
              <a:spcBef>
                <a:spcPts val="0"/>
              </a:spcBef>
              <a:spcAft>
                <a:spcPts val="300"/>
              </a:spcAft>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p:txBody>
      </p:sp>
      <p:sp>
        <p:nvSpPr>
          <p:cNvPr id="3" name="Content Placeholder 2">
            <a:extLst>
              <a:ext uri="{FF2B5EF4-FFF2-40B4-BE49-F238E27FC236}">
                <a16:creationId xmlns="" xmlns:c="http://schemas.openxmlformats.org/drawingml/2006/chart" xmlns:c15="http://schemas.microsoft.com/office/drawing/2012/chart" xmlns:a16="http://schemas.microsoft.com/office/drawing/2014/main" id="{8F4CB5B5-D6C4-4EB2-AD37-332D0B27B52A}"/>
              </a:ext>
            </a:extLst>
          </p:cNvPr>
          <p:cNvSpPr/>
          <p:nvPr/>
        </p:nvSpPr>
        <p:spPr>
          <a:xfrm>
            <a:off x="202023" y="3374703"/>
            <a:ext cx="5502091" cy="1323439"/>
          </a:xfrm>
          <a:prstGeom prst="rect">
            <a:avLst/>
          </a:prstGeom>
        </p:spPr>
        <p:txBody>
          <a:bodyPr wrap="square">
            <a:spAutoFit/>
          </a:bodyPr>
          <a:lstStyle/>
          <a:p>
            <a:pPr marL="173038" indent="-173038" rtl="0">
              <a:buFont typeface="Arial" panose="020B0604020202020204" pitchFamily="34" charset="0"/>
              <a:buChar char="•"/>
            </a:pPr>
            <a:r>
              <a:rPr lang="fr-FR" sz="1600">
                <a:solidFill>
                  <a:srgbClr val="000000"/>
                </a:solidFill>
                <a:latin typeface="+mn-lt"/>
              </a:rPr>
              <a:t>Par exemple, la tâche de la figure, tirée de la documentation Ansible, garantit de manière idempotente qu'un compte locataire donné existe (si ce n'est pas le cas). Il utilise le module aci_tenant, qui fournit une gamme de fonctionnalités de gestion des locataires.</a:t>
            </a: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0121F34E-A052-46E7-A48A-70FD70610192}"/>
              </a:ext>
            </a:extLst>
          </p:cNvPr>
          <p:cNvPicPr>
            <a:picLocks noChangeAspect="1"/>
          </p:cNvPicPr>
          <p:nvPr/>
        </p:nvPicPr>
        <p:blipFill>
          <a:blip r:embed="rId3"/>
          <a:stretch>
            <a:fillRect/>
          </a:stretch>
        </p:blipFill>
        <p:spPr>
          <a:xfrm>
            <a:off x="5738627" y="3313188"/>
            <a:ext cx="3177060" cy="1679168"/>
          </a:xfrm>
          <a:prstGeom prst="rect">
            <a:avLst/>
          </a:prstGeom>
        </p:spPr>
      </p:pic>
    </p:spTree>
    <p:extLst>
      <p:ext uri="{BB962C8B-B14F-4D97-AF65-F5344CB8AC3E}">
        <p14:creationId xmlns="" xmlns:c="http://schemas.openxmlformats.org/drawingml/2006/chart" xmlns:c15="http://schemas.microsoft.com/office/drawing/2012/chart" xmlns:p14="http://schemas.microsoft.com/office/powerpoint/2010/main" val="79369963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a:t>
            </a:r>
            <a:r>
              <a:rPr altLang="en-US" sz="1600" dirty="0"/>
              <a:t/>
            </a:r>
            <a:br>
              <a:rPr altLang="en-US" sz="1600" dirty="0"/>
            </a:br>
            <a:r>
              <a:rPr lang="fr-FR"/>
              <a:t>Cisco ACI - Modules Ansibles (suite)</a:t>
            </a:r>
          </a:p>
        </p:txBody>
      </p:sp>
      <p:sp>
        <p:nvSpPr>
          <p:cNvPr id="13315" name="Content Placeholder 1"/>
          <p:cNvSpPr>
            <a:spLocks noGrp="1"/>
          </p:cNvSpPr>
          <p:nvPr>
            <p:ph idx="1"/>
          </p:nvPr>
        </p:nvSpPr>
        <p:spPr>
          <a:xfrm>
            <a:off x="147592" y="754390"/>
            <a:ext cx="8826476" cy="3851477"/>
          </a:xfrm>
          <a:solidFill>
            <a:schemeClr val="bg1"/>
          </a:solidFill>
        </p:spPr>
        <p:txBody>
          <a:bodyPr/>
          <a:lstStyle/>
          <a:p>
            <a:pPr marL="0" indent="0" rtl="0">
              <a:spcBef>
                <a:spcPts val="300"/>
              </a:spcBef>
              <a:spcAft>
                <a:spcPts val="300"/>
              </a:spcAft>
              <a:buClrTx/>
              <a:buSzPct val="100000"/>
              <a:buNone/>
            </a:pPr>
            <a:r>
              <a:rPr lang="fr-FR" sz="1600" b="1"/>
              <a:t>Exemple d'API REST Cisco ACI</a:t>
            </a:r>
          </a:p>
          <a:p>
            <a:pPr rtl="0">
              <a:spcBef>
                <a:spcPts val="300"/>
              </a:spcBef>
              <a:spcAft>
                <a:spcPts val="300"/>
              </a:spcAft>
              <a:buClrTx/>
              <a:buSzPct val="100000"/>
              <a:buFont typeface="Arial" panose="020B0604020202020204" pitchFamily="34" charset="0"/>
              <a:buChar char="•"/>
            </a:pPr>
            <a:r>
              <a:rPr lang="fr-FR" sz="1600"/>
              <a:t>L'interface CLI, l'interface graphique et le SDK d'APIC utilisent la même interface API REST de sorte que chaque fois que des informations sont affichées et que des modifications de configuration sont apportées, les données sont lues et écrites par l'intermédiaire de l'API REST, respectivement.</a:t>
            </a:r>
          </a:p>
          <a:p>
            <a:pPr rtl="0">
              <a:spcBef>
                <a:spcPts val="300"/>
              </a:spcBef>
              <a:spcAft>
                <a:spcPts val="300"/>
              </a:spcAft>
              <a:buFont typeface="Arial" panose="020B0604020202020204" pitchFamily="34" charset="0"/>
              <a:buChar char="•"/>
            </a:pPr>
            <a:r>
              <a:rPr lang="fr-FR" sz="1600" b="1"/>
              <a:t>Nom distinctif (DN)</a:t>
            </a:r>
            <a:r>
              <a:rPr lang="fr-FR" sz="1600"/>
              <a:t>  : identifie un objet cible spécifique, ce qui vous permet de mapper le nom directement aux URL.</a:t>
            </a:r>
            <a:r>
              <a:rPr lang="fr-FR" sz="1600" b="1"/>
              <a:t> </a:t>
            </a:r>
          </a:p>
          <a:p>
            <a:pPr rtl="0">
              <a:spcBef>
                <a:spcPts val="300"/>
              </a:spcBef>
              <a:spcAft>
                <a:spcPts val="300"/>
              </a:spcAft>
              <a:buFont typeface="Arial" panose="020B0604020202020204" pitchFamily="34" charset="0"/>
              <a:buChar char="•"/>
            </a:pPr>
            <a:r>
              <a:rPr lang="fr-FR" sz="1600" b="1"/>
              <a:t>Nom relatif (RN)</a:t>
            </a:r>
            <a:r>
              <a:rPr lang="fr-FR" sz="1600"/>
              <a:t>  : nomme l'objet en dehors de ses frères et sœurs dans le contexte d'un objet parent.</a:t>
            </a:r>
          </a:p>
          <a:p>
            <a:pPr rtl="0">
              <a:spcBef>
                <a:spcPts val="300"/>
              </a:spcBef>
              <a:spcAft>
                <a:spcPts val="300"/>
              </a:spcAft>
              <a:buFont typeface="Arial" panose="020B0604020202020204" pitchFamily="34" charset="0"/>
              <a:buChar char="•"/>
            </a:pPr>
            <a:r>
              <a:rPr lang="fr-FR" sz="1600"/>
              <a:t>Les instances d'objets sont appelées objets gérés (MO). </a:t>
            </a:r>
          </a:p>
          <a:p>
            <a:pPr rtl="0">
              <a:spcBef>
                <a:spcPts val="300"/>
              </a:spcBef>
              <a:spcAft>
                <a:spcPts val="300"/>
              </a:spcAft>
              <a:buFont typeface="Arial" panose="020B0604020202020204" pitchFamily="34" charset="0"/>
              <a:buChar char="•"/>
            </a:pPr>
            <a:r>
              <a:rPr lang="fr-FR" sz="1600"/>
              <a:t>Chaque MO du système peut être identifié par un DN unique. </a:t>
            </a:r>
          </a:p>
          <a:p>
            <a:pPr rtl="0">
              <a:spcBef>
                <a:spcPts val="300"/>
              </a:spcBef>
              <a:spcAft>
                <a:spcPts val="300"/>
              </a:spcAft>
              <a:buFont typeface="Arial" panose="020B0604020202020204" pitchFamily="34" charset="0"/>
              <a:buChar char="•"/>
            </a:pPr>
            <a:r>
              <a:rPr lang="fr-FR" sz="1600"/>
              <a:t>Avec le MO et son DN, vous pouvez faire référence à n'importe quel objet globalement. </a:t>
            </a:r>
          </a:p>
          <a:p>
            <a:pPr rtl="0">
              <a:spcBef>
                <a:spcPts val="300"/>
              </a:spcBef>
              <a:spcAft>
                <a:spcPts val="300"/>
              </a:spcAft>
              <a:buFont typeface="Arial" panose="020B0604020202020204" pitchFamily="34" charset="0"/>
              <a:buChar char="•"/>
            </a:pPr>
            <a:r>
              <a:rPr lang="fr-FR" sz="1600"/>
              <a:t>En plus d'un DN, vous pouvez faire référence à chaque objet par son RN. </a:t>
            </a:r>
          </a:p>
          <a:p>
            <a:pPr rtl="0">
              <a:spcBef>
                <a:spcPts val="300"/>
              </a:spcBef>
              <a:spcAft>
                <a:spcPts val="300"/>
              </a:spcAft>
              <a:buFont typeface="Arial" panose="020B0604020202020204" pitchFamily="34" charset="0"/>
              <a:buChar char="•"/>
            </a:pPr>
            <a:r>
              <a:rPr lang="fr-FR" sz="1600"/>
              <a:t>Le RN identifie un objet par rapport à son objet parent.</a:t>
            </a:r>
          </a:p>
          <a:p>
            <a:pPr marL="0" indent="0">
              <a:spcBef>
                <a:spcPts val="300"/>
              </a:spcBef>
              <a:spcAft>
                <a:spcPts val="300"/>
              </a:spcAft>
              <a:buClrTx/>
              <a:buSzPct val="100000"/>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261253101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7" y="19237"/>
            <a:ext cx="8896431" cy="757551"/>
          </a:xfrm>
        </p:spPr>
        <p:txBody>
          <a:bodyPr/>
          <a:lstStyle/>
          <a:p>
            <a:pPr rtl="0"/>
            <a:r>
              <a:rPr lang="fr-FR" sz="1600"/>
              <a:t>Gestion de réseau Cisco </a:t>
            </a:r>
            <a:r>
              <a:rPr altLang="en-US" sz="1600" dirty="0"/>
              <a:t/>
            </a:r>
            <a:br>
              <a:rPr altLang="en-US" sz="1600" dirty="0"/>
            </a:br>
            <a:r>
              <a:rPr lang="fr-FR"/>
              <a:t>Cisco Format d'URL Cisco ACI</a:t>
            </a: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FB6F1F03-060A-4041-B04D-7F43A4D96BE6}"/>
              </a:ext>
            </a:extLst>
          </p:cNvPr>
          <p:cNvPicPr>
            <a:picLocks noChangeAspect="1"/>
          </p:cNvPicPr>
          <p:nvPr/>
        </p:nvPicPr>
        <p:blipFill>
          <a:blip r:embed="rId3"/>
          <a:stretch>
            <a:fillRect/>
          </a:stretch>
        </p:blipFill>
        <p:spPr>
          <a:xfrm>
            <a:off x="581891" y="776788"/>
            <a:ext cx="7855822" cy="1835196"/>
          </a:xfrm>
          <a:prstGeom prst="rect">
            <a:avLst/>
          </a:prstGeom>
          <a:ln w="6350">
            <a:solidFill>
              <a:schemeClr val="tx1"/>
            </a:solidFill>
          </a:ln>
        </p:spPr>
      </p:pic>
      <p:sp>
        <p:nvSpPr>
          <p:cNvPr id="6" name="TextBox 1"/>
          <p:cNvSpPr txBox="1"/>
          <p:nvPr/>
        </p:nvSpPr>
        <p:spPr>
          <a:xfrm>
            <a:off x="3228622" y="2635305"/>
            <a:ext cx="2040261" cy="307777"/>
          </a:xfrm>
          <a:prstGeom prst="rect">
            <a:avLst/>
          </a:prstGeom>
          <a:noFill/>
        </p:spPr>
        <p:txBody>
          <a:bodyPr wrap="square" rtlCol="0">
            <a:spAutoFit/>
          </a:bodyPr>
          <a:lstStyle/>
          <a:p>
            <a:pPr rtl="0"/>
            <a:r>
              <a:rPr lang="fr-FR" sz="1400" dirty="0">
                <a:solidFill>
                  <a:srgbClr val="000000"/>
                </a:solidFill>
                <a:latin typeface="+mn-lt"/>
              </a:rPr>
              <a:t>Format d'URL ACI</a:t>
            </a:r>
          </a:p>
        </p:txBody>
      </p:sp>
      <p:sp>
        <p:nvSpPr>
          <p:cNvPr id="4" name="Content Placeholder">
            <a:extLst>
              <a:ext uri="{FF2B5EF4-FFF2-40B4-BE49-F238E27FC236}">
                <a16:creationId xmlns="" xmlns:c="http://schemas.openxmlformats.org/drawingml/2006/chart" xmlns:c15="http://schemas.microsoft.com/office/drawing/2012/chart" xmlns:a16="http://schemas.microsoft.com/office/drawing/2014/main" id="{87BB1632-DA07-4DD6-853F-86FF7B020E4B}"/>
              </a:ext>
            </a:extLst>
          </p:cNvPr>
          <p:cNvSpPr/>
          <p:nvPr/>
        </p:nvSpPr>
        <p:spPr>
          <a:xfrm>
            <a:off x="160022" y="2946175"/>
            <a:ext cx="8823956" cy="1733808"/>
          </a:xfrm>
          <a:prstGeom prst="rect">
            <a:avLst/>
          </a:prstGeom>
        </p:spPr>
        <p:txBody>
          <a:bodyPr wrap="square">
            <a:spAutoFit/>
          </a:bodyPr>
          <a:lstStyle/>
          <a:p>
            <a:pPr marL="177800" indent="-177800" rtl="0">
              <a:spcBef>
                <a:spcPts val="400"/>
              </a:spcBef>
              <a:spcAft>
                <a:spcPts val="400"/>
              </a:spcAft>
              <a:buClrTx/>
              <a:buSzPct val="100000"/>
              <a:buFont typeface="Arial" panose="020B0604020202020204" pitchFamily="34" charset="0"/>
              <a:buChar char="•"/>
            </a:pPr>
            <a:r>
              <a:rPr lang="fr-FR" sz="1600">
                <a:solidFill>
                  <a:srgbClr val="000000"/>
                </a:solidFill>
              </a:rPr>
              <a:t>Un URI fournit l'accès à une ressource cible. </a:t>
            </a:r>
          </a:p>
          <a:p>
            <a:pPr marL="177800" indent="-177800" rtl="0">
              <a:spcBef>
                <a:spcPts val="400"/>
              </a:spcBef>
              <a:spcAft>
                <a:spcPts val="400"/>
              </a:spcAft>
              <a:buClrTx/>
              <a:buSzPct val="100000"/>
              <a:buFont typeface="Arial" panose="020B0604020202020204" pitchFamily="34" charset="0"/>
              <a:buChar char="•"/>
            </a:pPr>
            <a:r>
              <a:rPr lang="fr-FR" sz="1600">
                <a:solidFill>
                  <a:srgbClr val="000000"/>
                </a:solidFill>
              </a:rPr>
              <a:t>La chaîne littérale </a:t>
            </a:r>
            <a:r>
              <a:rPr lang="fr-FR" sz="1600">
                <a:solidFill>
                  <a:schemeClr val="bg1"/>
                </a:solidFill>
                <a:highlight>
                  <a:srgbClr val="000000"/>
                </a:highlight>
                <a:latin typeface="Times New Roman" panose="02020603050405020304" pitchFamily="18" charset="0"/>
                <a:cs typeface="Times New Roman" panose="02020603050405020304" pitchFamily="18" charset="0"/>
              </a:rPr>
              <a:t>api</a:t>
            </a:r>
            <a:r>
              <a:rPr lang="fr-FR" sz="1600">
                <a:solidFill>
                  <a:srgbClr val="000000"/>
                </a:solidFill>
              </a:rPr>
              <a:t>, indique que l'API doit être invoquée. </a:t>
            </a:r>
          </a:p>
          <a:p>
            <a:pPr marL="177800" indent="-177800" rtl="0">
              <a:spcBef>
                <a:spcPts val="400"/>
              </a:spcBef>
              <a:spcAft>
                <a:spcPts val="400"/>
              </a:spcAft>
              <a:buClrTx/>
              <a:buSzPct val="100000"/>
              <a:buFont typeface="Arial" panose="020B0604020202020204" pitchFamily="34" charset="0"/>
              <a:buChar char="•"/>
            </a:pPr>
            <a:r>
              <a:rPr lang="fr-FR" sz="1600">
                <a:solidFill>
                  <a:srgbClr val="000000"/>
                </a:solidFill>
              </a:rPr>
              <a:t>La dernière partie obligatoire de l'URI de requête est le format d'encodage : </a:t>
            </a:r>
            <a:r>
              <a:rPr lang="fr-FR" sz="1600">
                <a:solidFill>
                  <a:schemeClr val="bg1"/>
                </a:solidFill>
                <a:highlight>
                  <a:srgbClr val="000000"/>
                </a:highlight>
                <a:latin typeface="Times New Roman" panose="02020603050405020304" pitchFamily="18" charset="0"/>
                <a:cs typeface="Times New Roman" panose="02020603050405020304" pitchFamily="18" charset="0"/>
              </a:rPr>
              <a:t>.xml</a:t>
            </a:r>
            <a:r>
              <a:rPr lang="fr-FR" sz="1600">
                <a:solidFill>
                  <a:srgbClr val="000000"/>
                </a:solidFill>
              </a:rPr>
              <a:t> ou </a:t>
            </a:r>
            <a:r>
              <a:rPr lang="fr-FR" sz="1600">
                <a:solidFill>
                  <a:schemeClr val="bg1"/>
                </a:solidFill>
                <a:highlight>
                  <a:srgbClr val="000000"/>
                </a:highlight>
                <a:latin typeface="Times New Roman" panose="02020603050405020304" pitchFamily="18" charset="0"/>
                <a:cs typeface="Times New Roman" panose="02020603050405020304" pitchFamily="18" charset="0"/>
              </a:rPr>
              <a:t>.json</a:t>
            </a:r>
            <a:r>
              <a:rPr lang="fr-FR" sz="1600">
                <a:solidFill>
                  <a:srgbClr val="000000"/>
                </a:solidFill>
              </a:rPr>
              <a:t>.</a:t>
            </a:r>
          </a:p>
          <a:p>
            <a:pPr marL="177800" indent="-177800" rtl="0">
              <a:spcBef>
                <a:spcPts val="400"/>
              </a:spcBef>
              <a:spcAft>
                <a:spcPts val="400"/>
              </a:spcAft>
              <a:buClrTx/>
              <a:buSzPct val="100000"/>
              <a:buFont typeface="Arial" panose="020B0604020202020204" pitchFamily="34" charset="0"/>
              <a:buChar char="•"/>
            </a:pPr>
            <a:r>
              <a:rPr lang="fr-FR" sz="1600">
                <a:solidFill>
                  <a:srgbClr val="000000"/>
                </a:solidFill>
              </a:rPr>
              <a:t>L'API REST prend en charge une large gamme de filtres flexibles.</a:t>
            </a:r>
          </a:p>
          <a:p>
            <a:pPr marL="177800" indent="-177800" rtl="0">
              <a:spcBef>
                <a:spcPts val="400"/>
              </a:spcBef>
              <a:spcAft>
                <a:spcPts val="400"/>
              </a:spcAft>
              <a:buClrTx/>
              <a:buSzPct val="100000"/>
              <a:buFont typeface="Arial" panose="020B0604020202020204" pitchFamily="34" charset="0"/>
              <a:buChar char="•"/>
            </a:pPr>
            <a:r>
              <a:rPr lang="fr-FR" sz="1600">
                <a:solidFill>
                  <a:srgbClr val="000000"/>
                </a:solidFill>
              </a:rPr>
              <a:t>L'un des cas d'utilisation les plus courants de cette API est la surveillance du Cisco ACI Fabric.</a:t>
            </a:r>
          </a:p>
        </p:txBody>
      </p:sp>
    </p:spTree>
    <p:extLst>
      <p:ext uri="{BB962C8B-B14F-4D97-AF65-F5344CB8AC3E}">
        <p14:creationId xmlns="" xmlns:c="http://schemas.openxmlformats.org/drawingml/2006/chart" xmlns:c15="http://schemas.microsoft.com/office/drawing/2012/chart" xmlns:p14="http://schemas.microsoft.com/office/powerpoint/2010/main" val="276522198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Cisco ACI Format d'URL Cisco </a:t>
            </a:r>
            <a:r>
              <a:rPr lang="fr-FR" dirty="0" smtClean="0"/>
              <a:t>(suite)</a:t>
            </a:r>
            <a:endParaRPr lang="fr-FR" dirty="0"/>
          </a:p>
        </p:txBody>
      </p:sp>
      <p:sp>
        <p:nvSpPr>
          <p:cNvPr id="13315" name="Content Placeholder 2"/>
          <p:cNvSpPr>
            <a:spLocks noGrp="1"/>
          </p:cNvSpPr>
          <p:nvPr>
            <p:ph idx="1"/>
          </p:nvPr>
        </p:nvSpPr>
        <p:spPr>
          <a:xfrm>
            <a:off x="132381" y="822780"/>
            <a:ext cx="3298595" cy="3726455"/>
          </a:xfrm>
        </p:spPr>
        <p:txBody>
          <a:bodyPr/>
          <a:lstStyle/>
          <a:p>
            <a:pPr rtl="0">
              <a:buClrTx/>
              <a:buSzPct val="100000"/>
              <a:buFont typeface="Arial" panose="020B0604020202020204" pitchFamily="34" charset="0"/>
              <a:buChar char="•"/>
            </a:pPr>
            <a:r>
              <a:rPr lang="fr-FR" sz="1600"/>
              <a:t>Outre l'interrogation manuelle, vous pouvez collecter automatiquement des informations, puis appliquer des stratégies, réduisant ainsi les risques d'erreur humaine.</a:t>
            </a:r>
          </a:p>
          <a:p>
            <a:pPr rtl="0">
              <a:buClrTx/>
              <a:buSzPct val="100000"/>
              <a:buFont typeface="Arial" panose="020B0604020202020204" pitchFamily="34" charset="0"/>
              <a:buChar char="•"/>
            </a:pPr>
            <a:r>
              <a:rPr lang="fr-FR" sz="1600"/>
              <a:t>Lorsque vous commencez à utiliser l'automatisation lors de la surveillance de la structure ACI, vous pouvez créer différentes applications qui peuvent exécuter différentes tâches en cas de modification spécifique du réseau.</a:t>
            </a: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95066CF8-4715-42BB-93E1-E8D394E573E5}"/>
              </a:ext>
            </a:extLst>
          </p:cNvPr>
          <p:cNvPicPr>
            <a:picLocks noChangeAspect="1"/>
          </p:cNvPicPr>
          <p:nvPr/>
        </p:nvPicPr>
        <p:blipFill>
          <a:blip r:embed="rId3"/>
          <a:stretch>
            <a:fillRect/>
          </a:stretch>
        </p:blipFill>
        <p:spPr>
          <a:xfrm>
            <a:off x="3496242" y="958710"/>
            <a:ext cx="5306050" cy="2955470"/>
          </a:xfrm>
          <a:prstGeom prst="rect">
            <a:avLst/>
          </a:prstGeom>
          <a:ln w="6350">
            <a:solidFill>
              <a:schemeClr val="tx1"/>
            </a:solidFill>
          </a:ln>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DB371D8F-2285-43B8-BE92-34016CBE53DD}"/>
              </a:ext>
            </a:extLst>
          </p:cNvPr>
          <p:cNvSpPr/>
          <p:nvPr/>
        </p:nvSpPr>
        <p:spPr>
          <a:xfrm>
            <a:off x="3634386" y="4022708"/>
            <a:ext cx="5306049" cy="338554"/>
          </a:xfrm>
          <a:prstGeom prst="rect">
            <a:avLst/>
          </a:prstGeom>
        </p:spPr>
        <p:txBody>
          <a:bodyPr wrap="square">
            <a:spAutoFit/>
          </a:bodyPr>
          <a:lstStyle/>
          <a:p>
            <a:pPr marL="0" indent="0" algn="ctr" rtl="0">
              <a:buNone/>
            </a:pPr>
            <a:r>
              <a:rPr lang="fr-FR" sz="1600">
                <a:solidFill>
                  <a:srgbClr val="000000"/>
                </a:solidFill>
                <a:latin typeface="+mn-lt"/>
              </a:rPr>
              <a:t>Surveillance proactive de la structure ACI </a:t>
            </a:r>
          </a:p>
        </p:txBody>
      </p:sp>
    </p:spTree>
    <p:extLst>
      <p:ext uri="{BB962C8B-B14F-4D97-AF65-F5344CB8AC3E}">
        <p14:creationId xmlns="" xmlns:c="http://schemas.openxmlformats.org/drawingml/2006/chart" xmlns:c15="http://schemas.microsoft.com/office/drawing/2012/chart" xmlns:p14="http://schemas.microsoft.com/office/powerpoint/2010/main" val="123027362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 </a:t>
            </a:r>
            <a:r>
              <a:rPr altLang="en-US" sz="1600" dirty="0"/>
              <a:t/>
            </a:r>
            <a:br>
              <a:rPr altLang="en-US" sz="1600" dirty="0"/>
            </a:br>
            <a:r>
              <a:rPr lang="fr-FR"/>
              <a:t>Cisco ACI Cobra</a:t>
            </a:r>
          </a:p>
        </p:txBody>
      </p:sp>
      <p:sp>
        <p:nvSpPr>
          <p:cNvPr id="2" name="Content Placeholder 1"/>
          <p:cNvSpPr txBox="1"/>
          <p:nvPr/>
        </p:nvSpPr>
        <p:spPr>
          <a:xfrm>
            <a:off x="137564" y="760652"/>
            <a:ext cx="8825283" cy="584775"/>
          </a:xfrm>
          <a:prstGeom prst="rect">
            <a:avLst/>
          </a:prstGeom>
          <a:noFill/>
        </p:spPr>
        <p:txBody>
          <a:bodyPr wrap="square" rtlCol="0">
            <a:spAutoFit/>
          </a:bodyPr>
          <a:lstStyle/>
          <a:p>
            <a:pPr marL="177800" indent="-177800" rtl="0">
              <a:buFont typeface="Arial" panose="020B0604020202020204" pitchFamily="34" charset="0"/>
              <a:buChar char="•"/>
            </a:pPr>
            <a:r>
              <a:rPr lang="fr-FR" sz="1600">
                <a:solidFill>
                  <a:schemeClr val="tx1">
                    <a:lumMod val="50000"/>
                  </a:schemeClr>
                </a:solidFill>
              </a:rPr>
              <a:t>Pour simplifier le développement d'applications avec ACI, Cisco a développé Cobra, une bibliothèque Python robuste pour l'API REST APIC.</a:t>
            </a:r>
          </a:p>
        </p:txBody>
      </p:sp>
      <p:sp>
        <p:nvSpPr>
          <p:cNvPr id="5" name="Content Placeholder 2"/>
          <p:cNvSpPr>
            <a:spLocks noGrp="1"/>
          </p:cNvSpPr>
          <p:nvPr>
            <p:ph idx="1"/>
          </p:nvPr>
        </p:nvSpPr>
        <p:spPr>
          <a:xfrm>
            <a:off x="143827" y="1391645"/>
            <a:ext cx="4108704" cy="2728567"/>
          </a:xfrm>
        </p:spPr>
        <p:txBody>
          <a:bodyPr/>
          <a:lstStyle/>
          <a:p>
            <a:pPr rtl="0">
              <a:spcBef>
                <a:spcPts val="500"/>
              </a:spcBef>
              <a:spcAft>
                <a:spcPts val="500"/>
              </a:spcAft>
              <a:buSzPct val="100000"/>
              <a:buFont typeface="Arial" pitchFamily="34" charset="0"/>
              <a:buChar char="•"/>
            </a:pPr>
            <a:r>
              <a:rPr lang="fr-FR" sz="1600"/>
              <a:t>Cobra SDK peut être utilisé pour manipuler le MIT en général via le flux de travail ci-dessous :</a:t>
            </a:r>
          </a:p>
          <a:p>
            <a:pPr marL="444500" indent="-177800" rtl="0">
              <a:spcBef>
                <a:spcPts val="100"/>
              </a:spcBef>
              <a:spcAft>
                <a:spcPts val="100"/>
              </a:spcAft>
              <a:buClrTx/>
              <a:buSzPct val="100000"/>
              <a:buFont typeface="Arial" panose="020B0604020202020204" pitchFamily="34" charset="0"/>
              <a:buChar char="•"/>
            </a:pPr>
            <a:r>
              <a:rPr lang="fr-FR" sz="1600"/>
              <a:t>Créez un objet de session.</a:t>
            </a:r>
          </a:p>
          <a:p>
            <a:pPr marL="444500" indent="-177800" rtl="0">
              <a:spcBef>
                <a:spcPts val="100"/>
              </a:spcBef>
              <a:spcAft>
                <a:spcPts val="100"/>
              </a:spcAft>
              <a:buClrTx/>
              <a:buSzPct val="100000"/>
              <a:buFont typeface="Arial" panose="020B0604020202020204" pitchFamily="34" charset="0"/>
              <a:buChar char="•"/>
            </a:pPr>
            <a:r>
              <a:rPr lang="fr-FR" sz="1600"/>
              <a:t>Connectez-vous à Cisco APIC.</a:t>
            </a:r>
          </a:p>
          <a:p>
            <a:pPr marL="444500" indent="-177800" rtl="0">
              <a:spcBef>
                <a:spcPts val="100"/>
              </a:spcBef>
              <a:spcAft>
                <a:spcPts val="100"/>
              </a:spcAft>
              <a:buClrTx/>
              <a:buSzPct val="100000"/>
              <a:buFont typeface="Arial" panose="020B0604020202020204" pitchFamily="34" charset="0"/>
              <a:buChar char="•"/>
            </a:pPr>
            <a:r>
              <a:rPr lang="fr-FR" sz="1600"/>
              <a:t>Créez un objet de configuration.</a:t>
            </a:r>
          </a:p>
          <a:p>
            <a:pPr marL="444500" indent="-177800" rtl="0">
              <a:spcBef>
                <a:spcPts val="100"/>
              </a:spcBef>
              <a:spcAft>
                <a:spcPts val="100"/>
              </a:spcAft>
              <a:buClrTx/>
              <a:buSzPct val="100000"/>
              <a:buFont typeface="Arial" panose="020B0604020202020204" pitchFamily="34" charset="0"/>
              <a:buChar char="•"/>
            </a:pPr>
            <a:r>
              <a:rPr lang="fr-FR" sz="1600"/>
              <a:t>Créez un objet de demande de configuration.</a:t>
            </a:r>
          </a:p>
          <a:p>
            <a:pPr marL="444500" indent="-177800" rtl="0">
              <a:spcBef>
                <a:spcPts val="100"/>
              </a:spcBef>
              <a:spcAft>
                <a:spcPts val="100"/>
              </a:spcAft>
              <a:buClrTx/>
              <a:buSzPct val="100000"/>
              <a:buFont typeface="Arial" panose="020B0604020202020204" pitchFamily="34" charset="0"/>
              <a:buChar char="•"/>
            </a:pPr>
            <a:r>
              <a:rPr lang="fr-FR" sz="1600"/>
              <a:t>Ajoutez votre objet Config à la requête.</a:t>
            </a:r>
          </a:p>
          <a:p>
            <a:pPr marL="444500" indent="-177800" rtl="0">
              <a:spcBef>
                <a:spcPts val="100"/>
              </a:spcBef>
              <a:spcAft>
                <a:spcPts val="100"/>
              </a:spcAft>
              <a:buClrTx/>
              <a:buSzPct val="100000"/>
              <a:buFont typeface="Arial" panose="020B0604020202020204" pitchFamily="34" charset="0"/>
              <a:buChar char="•"/>
            </a:pPr>
            <a:r>
              <a:rPr lang="fr-FR" sz="1600"/>
              <a:t>Envoyer</a:t>
            </a:r>
          </a:p>
        </p:txBody>
      </p:sp>
      <p:pic>
        <p:nvPicPr>
          <p:cNvPr id="4"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092498" y="1521333"/>
            <a:ext cx="4902718" cy="2177880"/>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3" name="TextBox 2"/>
          <p:cNvSpPr txBox="1"/>
          <p:nvPr/>
        </p:nvSpPr>
        <p:spPr>
          <a:xfrm>
            <a:off x="4092498" y="3699213"/>
            <a:ext cx="4902718" cy="338554"/>
          </a:xfrm>
          <a:prstGeom prst="rect">
            <a:avLst/>
          </a:prstGeom>
          <a:noFill/>
        </p:spPr>
        <p:txBody>
          <a:bodyPr wrap="square" rtlCol="0">
            <a:spAutoFit/>
          </a:bodyPr>
          <a:lstStyle/>
          <a:p>
            <a:pPr algn="ctr" rtl="0"/>
            <a:r>
              <a:rPr lang="fr-FR" sz="1600">
                <a:solidFill>
                  <a:schemeClr val="tx1">
                    <a:lumMod val="50000"/>
                  </a:schemeClr>
                </a:solidFill>
              </a:rPr>
              <a:t>Flux de travail des objets SDK Cobra</a:t>
            </a:r>
          </a:p>
        </p:txBody>
      </p:sp>
    </p:spTree>
    <p:extLst>
      <p:ext uri="{BB962C8B-B14F-4D97-AF65-F5344CB8AC3E}">
        <p14:creationId xmlns="" xmlns:c="http://schemas.openxmlformats.org/drawingml/2006/chart" xmlns:c15="http://schemas.microsoft.com/office/drawing/2012/chart" xmlns:p14="http://schemas.microsoft.com/office/powerpoint/2010/main" val="8158250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395110"/>
            <a:ext cx="8896431" cy="403833"/>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Vidéo— Accédez à un APIC Cisco à l'aide des API REST en Python</a:t>
            </a:r>
          </a:p>
        </p:txBody>
      </p:sp>
      <p:sp>
        <p:nvSpPr>
          <p:cNvPr id="5" name="Content Placeholder 2"/>
          <p:cNvSpPr>
            <a:spLocks noGrp="1"/>
          </p:cNvSpPr>
          <p:nvPr>
            <p:ph idx="1"/>
          </p:nvPr>
        </p:nvSpPr>
        <p:spPr>
          <a:xfrm>
            <a:off x="151918" y="1298222"/>
            <a:ext cx="8791665" cy="3323882"/>
          </a:xfrm>
        </p:spPr>
        <p:txBody>
          <a:bodyPr/>
          <a:lstStyle/>
          <a:p>
            <a:pPr marL="0" indent="0" rtl="0">
              <a:spcBef>
                <a:spcPts val="0"/>
              </a:spcBef>
              <a:spcAft>
                <a:spcPts val="300"/>
              </a:spcAft>
              <a:buNone/>
            </a:pPr>
            <a:r>
              <a:rPr lang="fr-FR" sz="1600" dirty="0"/>
              <a:t>Regardez la vidéo pour savoir comment accéder à un APIC Cisco à l'aide des API REST en Python</a:t>
            </a:r>
          </a:p>
          <a:p>
            <a:pPr marL="0" indent="0">
              <a:spcBef>
                <a:spcPts val="0"/>
              </a:spcBef>
              <a:spcAft>
                <a:spcPts val="300"/>
              </a:spcAft>
              <a:buNone/>
            </a:pPr>
            <a:endParaRPr lang="en-GB" sz="1800" dirty="0"/>
          </a:p>
          <a:p>
            <a:pPr>
              <a:buNone/>
            </a:pPr>
            <a:endParaRPr lang="en-GB" sz="1800" dirty="0"/>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3" descr="8.4.11.PNG"/>
          <p:cNvPicPr>
            <a:picLocks noChangeAspect="1"/>
          </p:cNvPicPr>
          <p:nvPr/>
        </p:nvPicPr>
        <p:blipFill>
          <a:blip r:embed="rId3"/>
          <a:stretch>
            <a:fillRect/>
          </a:stretch>
        </p:blipFill>
        <p:spPr>
          <a:xfrm>
            <a:off x="1423199" y="1778983"/>
            <a:ext cx="6009597" cy="3176815"/>
          </a:xfrm>
          <a:prstGeom prst="rect">
            <a:avLst/>
          </a:prstGeom>
        </p:spPr>
      </p:pic>
    </p:spTree>
    <p:extLst>
      <p:ext uri="{BB962C8B-B14F-4D97-AF65-F5344CB8AC3E}">
        <p14:creationId xmlns="" xmlns:c="http://schemas.openxmlformats.org/drawingml/2006/chart" xmlns:c15="http://schemas.microsoft.com/office/drawing/2012/chart" xmlns:p14="http://schemas.microsoft.com/office/powerpoint/2010/main" val="164832799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de réseau </a:t>
            </a:r>
            <a:r>
              <a:rPr lang="fr-FR" sz="1600" dirty="0" smtClean="0"/>
              <a:t>Cisco</a:t>
            </a:r>
            <a:r>
              <a:rPr altLang="en-US" sz="1600" dirty="0"/>
              <a:t/>
            </a:r>
            <a:br>
              <a:rPr altLang="en-US" sz="1600" dirty="0"/>
            </a:br>
            <a:r>
              <a:rPr lang="fr-FR" dirty="0"/>
              <a:t>Cisco </a:t>
            </a:r>
            <a:r>
              <a:rPr lang="fr-FR" dirty="0" err="1"/>
              <a:t>Meraki</a:t>
            </a:r>
            <a:endParaRPr lang="fr-FR" dirty="0"/>
          </a:p>
        </p:txBody>
      </p:sp>
      <p:sp>
        <p:nvSpPr>
          <p:cNvPr id="13315" name="Content Placeholder 1"/>
          <p:cNvSpPr>
            <a:spLocks noGrp="1"/>
          </p:cNvSpPr>
          <p:nvPr>
            <p:ph idx="1"/>
          </p:nvPr>
        </p:nvSpPr>
        <p:spPr>
          <a:xfrm>
            <a:off x="151920" y="728962"/>
            <a:ext cx="3778812" cy="3962927"/>
          </a:xfrm>
        </p:spPr>
        <p:txBody>
          <a:bodyPr/>
          <a:lstStyle/>
          <a:p>
            <a:pPr rtl="0">
              <a:buFont typeface="Arial" panose="020B0604020202020204" pitchFamily="34" charset="0"/>
              <a:buChar char="•"/>
            </a:pPr>
            <a:r>
              <a:rPr lang="fr-FR" sz="1400" dirty="0"/>
              <a:t>Cisco </a:t>
            </a:r>
            <a:r>
              <a:rPr lang="fr-FR" sz="1400" dirty="0" err="1"/>
              <a:t>Meraki</a:t>
            </a:r>
            <a:r>
              <a:rPr lang="fr-FR" sz="1400" dirty="0"/>
              <a:t> est une suite de solutions réseau gérées dans le </a:t>
            </a:r>
            <a:r>
              <a:rPr lang="fr-FR" sz="1400" dirty="0" err="1"/>
              <a:t>cloud</a:t>
            </a:r>
            <a:r>
              <a:rPr lang="fr-FR" sz="1400" dirty="0"/>
              <a:t> qui offre une source unique de gestion pour l'infrastructure, les emplacements et les périphériques.</a:t>
            </a:r>
          </a:p>
          <a:p>
            <a:pPr rtl="0">
              <a:buNone/>
            </a:pPr>
            <a:r>
              <a:rPr lang="fr-FR" sz="1400" dirty="0"/>
              <a:t>Les composantes comprennent :</a:t>
            </a:r>
          </a:p>
          <a:p>
            <a:pPr marL="355600" indent="-177800" rtl="0">
              <a:spcBef>
                <a:spcPts val="0"/>
              </a:spcBef>
              <a:buFont typeface="Arial" pitchFamily="34" charset="0"/>
              <a:buChar char="•"/>
            </a:pPr>
            <a:r>
              <a:rPr lang="fr-FR" sz="1400" dirty="0"/>
              <a:t>API d'intégration</a:t>
            </a:r>
          </a:p>
          <a:p>
            <a:pPr marL="355600" indent="-177800" rtl="0">
              <a:spcBef>
                <a:spcPts val="0"/>
              </a:spcBef>
              <a:buFont typeface="Arial" pitchFamily="34" charset="0"/>
              <a:buChar char="•"/>
            </a:pPr>
            <a:r>
              <a:rPr lang="fr-FR" sz="1400" dirty="0"/>
              <a:t>Une solution complète d'infrastructure réseau gérée par le </a:t>
            </a:r>
            <a:r>
              <a:rPr lang="fr-FR" sz="1400" dirty="0" err="1"/>
              <a:t>cloud</a:t>
            </a:r>
            <a:endParaRPr lang="fr-FR" sz="1400" dirty="0"/>
          </a:p>
          <a:p>
            <a:pPr marL="355600" indent="-177800" rtl="0">
              <a:spcBef>
                <a:spcPts val="0"/>
              </a:spcBef>
              <a:buFont typeface="Arial" pitchFamily="34" charset="0"/>
              <a:buChar char="•"/>
            </a:pPr>
            <a:r>
              <a:rPr lang="fr-FR" sz="1400" dirty="0"/>
              <a:t>Sans fil, commutation, sécurité, SD-WAN, gestion des périphériques mobiles (MDM) et caméras intelligentes</a:t>
            </a:r>
          </a:p>
          <a:p>
            <a:pPr marL="355600" indent="-177800" rtl="0">
              <a:spcBef>
                <a:spcPts val="0"/>
              </a:spcBef>
              <a:buFont typeface="Arial" pitchFamily="34" charset="0"/>
              <a:buChar char="•"/>
            </a:pPr>
            <a:r>
              <a:rPr lang="fr-FR" sz="1400" dirty="0"/>
              <a:t>Services </a:t>
            </a:r>
            <a:r>
              <a:rPr lang="fr-FR" sz="1400" dirty="0" err="1"/>
              <a:t>cloud</a:t>
            </a:r>
            <a:r>
              <a:rPr lang="fr-FR" sz="1400" dirty="0"/>
              <a:t>, logiciels et matériel intégrés</a:t>
            </a:r>
          </a:p>
          <a:p>
            <a:pPr marL="0" indent="0">
              <a:buNone/>
            </a:pPr>
            <a:endParaRPr lang="en-GB" sz="1800" dirty="0"/>
          </a:p>
          <a:p>
            <a:pPr marL="0" indent="0">
              <a:buNone/>
            </a:pPr>
            <a:endParaRPr lang="en-GB" sz="1800" dirty="0"/>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3F9257F1-E115-4212-8506-03DA3D4B0840}"/>
              </a:ext>
            </a:extLst>
          </p:cNvPr>
          <p:cNvPicPr>
            <a:picLocks noChangeAspect="1"/>
          </p:cNvPicPr>
          <p:nvPr/>
        </p:nvPicPr>
        <p:blipFill>
          <a:blip r:embed="rId3"/>
          <a:stretch>
            <a:fillRect/>
          </a:stretch>
        </p:blipFill>
        <p:spPr>
          <a:xfrm>
            <a:off x="3996567" y="798944"/>
            <a:ext cx="4809506" cy="3390986"/>
          </a:xfrm>
          <a:prstGeom prst="rect">
            <a:avLst/>
          </a:prstGeom>
          <a:ln w="6350">
            <a:solidFill>
              <a:schemeClr val="tx1"/>
            </a:solidFill>
          </a:ln>
        </p:spPr>
      </p:pic>
      <p:sp>
        <p:nvSpPr>
          <p:cNvPr id="7" name="TextBox 1"/>
          <p:cNvSpPr txBox="1"/>
          <p:nvPr/>
        </p:nvSpPr>
        <p:spPr>
          <a:xfrm>
            <a:off x="3996567" y="4247980"/>
            <a:ext cx="4809505" cy="338554"/>
          </a:xfrm>
          <a:prstGeom prst="rect">
            <a:avLst/>
          </a:prstGeom>
          <a:noFill/>
        </p:spPr>
        <p:txBody>
          <a:bodyPr wrap="square" rtlCol="0">
            <a:spAutoFit/>
          </a:bodyPr>
          <a:lstStyle/>
          <a:p>
            <a:pPr algn="ctr" rtl="0"/>
            <a:r>
              <a:rPr lang="fr-FR" sz="1600">
                <a:solidFill>
                  <a:srgbClr val="000000"/>
                </a:solidFill>
                <a:latin typeface="+mn-lt"/>
              </a:rPr>
              <a:t>plate-forme cloud Meraki </a:t>
            </a:r>
          </a:p>
        </p:txBody>
      </p:sp>
    </p:spTree>
    <p:extLst>
      <p:ext uri="{BB962C8B-B14F-4D97-AF65-F5344CB8AC3E}">
        <p14:creationId xmlns="" xmlns:c="http://schemas.openxmlformats.org/drawingml/2006/chart" xmlns:c15="http://schemas.microsoft.com/office/drawing/2012/chart" xmlns:p14="http://schemas.microsoft.com/office/powerpoint/2010/main" val="44576908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a:xfrm>
            <a:off x="1" y="41393"/>
            <a:ext cx="9144000" cy="568207"/>
          </a:xfrm>
        </p:spPr>
        <p:txBody>
          <a:bodyPr/>
          <a:lstStyle/>
          <a:p>
            <a:pPr rtl="0" eaLnBrk="1" hangingPunct="1"/>
            <a:r>
              <a:rPr lang="fr-FR"/>
              <a:t>Module 8 : Activités</a:t>
            </a:r>
          </a:p>
        </p:txBody>
      </p:sp>
      <p:sp>
        <p:nvSpPr>
          <p:cNvPr id="6147" name="Content Placeholder 1"/>
          <p:cNvSpPr>
            <a:spLocks noGrp="1" noChangeArrowheads="1"/>
          </p:cNvSpPr>
          <p:nvPr>
            <p:ph idx="1"/>
          </p:nvPr>
        </p:nvSpPr>
        <p:spPr>
          <a:xfrm>
            <a:off x="136631" y="609600"/>
            <a:ext cx="8695135" cy="348414"/>
          </a:xfrm>
        </p:spPr>
        <p:txBody>
          <a:bodyPr/>
          <a:lstStyle/>
          <a:p>
            <a:pPr marL="0" indent="0" rtl="0">
              <a:spcBef>
                <a:spcPct val="30000"/>
              </a:spcBef>
              <a:buNone/>
            </a:pPr>
            <a:r>
              <a:rPr lang="fr-FR"/>
              <a:t>Quelles sont les activités associées à ce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Table 1"/>
          <p:cNvGraphicFramePr>
            <a:graphicFrameLocks/>
          </p:cNvGraphicFramePr>
          <p:nvPr>
            <p:extLst>
              <p:ext uri="{D42A27DB-BD31-4B8C-83A1-F6EECF244321}">
                <p14:modId xmlns="" xmlns:c="http://schemas.openxmlformats.org/drawingml/2006/chart" xmlns:c15="http://schemas.microsoft.com/office/drawing/2012/chart" xmlns:p14="http://schemas.microsoft.com/office/powerpoint/2010/main" val="145083283"/>
              </p:ext>
            </p:extLst>
          </p:nvPr>
        </p:nvGraphicFramePr>
        <p:xfrm>
          <a:off x="369489" y="1141174"/>
          <a:ext cx="8229418" cy="3235082"/>
        </p:xfrm>
        <a:graphic>
          <a:graphicData uri="http://schemas.openxmlformats.org/drawingml/2006/table">
            <a:tbl>
              <a:tblPr firstRow="1" bandRow="1">
                <a:tableStyleId>{5C22544A-7EE6-4342-B048-85BDC9FD1C3A}</a:tableStyleId>
              </a:tblPr>
              <a:tblGrid>
                <a:gridCol w="1129733">
                  <a:extLst>
                    <a:ext uri="{9D8B030D-6E8A-4147-A177-3AD203B41FA5}">
                      <a16:colId xmlns="" xmlns:c="http://schemas.openxmlformats.org/drawingml/2006/chart" xmlns:c15="http://schemas.microsoft.com/office/drawing/2012/chart" xmlns:a16="http://schemas.microsoft.com/office/drawing/2014/main" val="20001"/>
                    </a:ext>
                  </a:extLst>
                </a:gridCol>
                <a:gridCol w="1303355">
                  <a:extLst>
                    <a:ext uri="{9D8B030D-6E8A-4147-A177-3AD203B41FA5}">
                      <a16:colId xmlns="" xmlns:c="http://schemas.openxmlformats.org/drawingml/2006/chart" xmlns:c15="http://schemas.microsoft.com/office/drawing/2012/chart" xmlns:a16="http://schemas.microsoft.com/office/drawing/2014/main" val="3156509146"/>
                    </a:ext>
                  </a:extLst>
                </a:gridCol>
                <a:gridCol w="4401412">
                  <a:extLst>
                    <a:ext uri="{9D8B030D-6E8A-4147-A177-3AD203B41FA5}">
                      <a16:colId xmlns="" xmlns:c="http://schemas.openxmlformats.org/drawingml/2006/chart" xmlns:c15="http://schemas.microsoft.com/office/drawing/2012/chart" xmlns:a16="http://schemas.microsoft.com/office/drawing/2014/main" val="20002"/>
                    </a:ext>
                  </a:extLst>
                </a:gridCol>
                <a:gridCol w="1394918">
                  <a:extLst>
                    <a:ext uri="{9D8B030D-6E8A-4147-A177-3AD203B41FA5}">
                      <a16:colId xmlns="" xmlns:c="http://schemas.openxmlformats.org/drawingml/2006/chart" xmlns:c15="http://schemas.microsoft.com/office/drawing/2012/chart"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t>N° de page</a:t>
                      </a:r>
                    </a:p>
                  </a:txBody>
                  <a:tcPr marL="68580" marR="68580" marT="34290" marB="34290"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t>Type d'exercice</a:t>
                      </a:r>
                    </a:p>
                  </a:txBody>
                  <a:tcPr marL="68580" marR="68580" marT="34290" marB="34290" anchor="ctr"/>
                </a:tc>
                <a:tc>
                  <a:txBody>
                    <a:bodyPr/>
                    <a:lstStyle/>
                    <a:p>
                      <a:pPr algn="ctr" rtl="0"/>
                      <a:r>
                        <a:rPr lang="fr-FR" sz="1100"/>
                        <a:t>Nom de l'exercice</a:t>
                      </a:r>
                    </a:p>
                  </a:txBody>
                  <a:tcPr marL="68580" marR="68580" marT="34290" marB="34290" anchor="ctr"/>
                </a:tc>
                <a:tc>
                  <a:txBody>
                    <a:bodyPr/>
                    <a:lstStyle/>
                    <a:p>
                      <a:pPr algn="ctr" rtl="0"/>
                      <a:r>
                        <a:rPr lang="fr-FR" sz="1100"/>
                        <a:t>Facultatif ?</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00"/>
                  </a:ext>
                </a:extLst>
              </a:tr>
              <a:tr h="236179">
                <a:tc>
                  <a:txBody>
                    <a:bodyPr/>
                    <a:lstStyle/>
                    <a:p>
                      <a:pPr algn="l" rtl="0"/>
                      <a:r>
                        <a:rPr lang="fr-FR" sz="1100">
                          <a:latin typeface="+mn-lt"/>
                        </a:rPr>
                        <a:t>8.3.5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Travaux pratiques</a:t>
                      </a:r>
                    </a:p>
                  </a:txBody>
                  <a:tcPr marL="68580" marR="68580" marT="34290" marB="34290" anchor="ctr"/>
                </a:tc>
                <a:tc>
                  <a:txBody>
                    <a:bodyPr/>
                    <a:lstStyle/>
                    <a:p>
                      <a:pPr rtl="0"/>
                      <a:r>
                        <a:rPr lang="fr-FR" sz="1100">
                          <a:latin typeface="+mn-lt"/>
                        </a:rPr>
                        <a:t>Découvrez les modèles YANG</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01"/>
                  </a:ext>
                </a:extLst>
              </a:tr>
              <a:tr h="236179">
                <a:tc>
                  <a:txBody>
                    <a:bodyPr/>
                    <a:lstStyle/>
                    <a:p>
                      <a:pPr algn="l" rtl="0"/>
                      <a:r>
                        <a:rPr lang="fr-FR" sz="1100">
                          <a:latin typeface="+mn-lt"/>
                        </a:rPr>
                        <a:t>8.3.6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Travaux pratiques</a:t>
                      </a:r>
                    </a:p>
                  </a:txBody>
                  <a:tcPr marL="68580" marR="68580" marT="34290" marB="34290" anchor="ctr"/>
                </a:tc>
                <a:tc>
                  <a:txBody>
                    <a:bodyPr/>
                    <a:lstStyle/>
                    <a:p>
                      <a:pPr rtl="0"/>
                      <a:r>
                        <a:rPr lang="fr-FR" sz="1100" kern="1200">
                          <a:solidFill>
                            <a:schemeClr val="dk1"/>
                          </a:solidFill>
                          <a:latin typeface="+mn-lt"/>
                          <a:ea typeface="+mn-ea"/>
                          <a:cs typeface="+mn-cs"/>
                        </a:rPr>
                        <a:t>Utiliser NETCONF pour accéder à un périphérique IOS XE</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3039725069"/>
                  </a:ext>
                </a:extLst>
              </a:tr>
              <a:tr h="144760">
                <a:tc>
                  <a:txBody>
                    <a:bodyPr/>
                    <a:lstStyle/>
                    <a:p>
                      <a:pPr algn="l" rtl="0"/>
                      <a:r>
                        <a:rPr lang="fr-FR" sz="1100">
                          <a:latin typeface="+mn-lt"/>
                        </a:rPr>
                        <a:t>8.3.7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Travaux pratiques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kern="1200">
                          <a:solidFill>
                            <a:schemeClr val="dk1"/>
                          </a:solidFill>
                          <a:latin typeface="+mn-lt"/>
                          <a:ea typeface="+mn-ea"/>
                          <a:cs typeface="+mn-cs"/>
                        </a:rPr>
                        <a:t>Utiliser RESTCONF pour accéder à un périphérique IOS XE</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03"/>
                  </a:ext>
                </a:extLst>
              </a:tr>
              <a:tr h="144760">
                <a:tc>
                  <a:txBody>
                    <a:bodyPr/>
                    <a:lstStyle/>
                    <a:p>
                      <a:pPr algn="l" rtl="0"/>
                      <a:r>
                        <a:rPr lang="fr-FR" sz="1100">
                          <a:latin typeface="+mn-lt"/>
                        </a:rPr>
                        <a:t>8.4.6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Vidéo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kern="1200">
                          <a:solidFill>
                            <a:schemeClr val="dk1"/>
                          </a:solidFill>
                          <a:latin typeface="+mn-lt"/>
                          <a:ea typeface="+mn-ea"/>
                          <a:cs typeface="+mn-cs"/>
                        </a:rPr>
                        <a:t>Accédez à Cisco DNA Center à l'aide des API REST en Python</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04"/>
                  </a:ext>
                </a:extLst>
              </a:tr>
              <a:tr h="144760">
                <a:tc>
                  <a:txBody>
                    <a:bodyPr/>
                    <a:lstStyle/>
                    <a:p>
                      <a:pPr algn="l" rtl="0"/>
                      <a:r>
                        <a:rPr lang="fr-FR" sz="1100">
                          <a:latin typeface="+mn-lt"/>
                        </a:rPr>
                        <a:t>8.4.11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Vidéo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b="0" i="0" kern="1200">
                          <a:solidFill>
                            <a:schemeClr val="dk1"/>
                          </a:solidFill>
                          <a:latin typeface="+mn-lt"/>
                          <a:ea typeface="+mn-ea"/>
                          <a:cs typeface="+mn-cs"/>
                        </a:rPr>
                        <a:t>Accéder à un APIC Cisco à l'aide des API REST en Python</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05"/>
                  </a:ext>
                </a:extLst>
              </a:tr>
              <a:tr h="144760">
                <a:tc>
                  <a:txBody>
                    <a:bodyPr/>
                    <a:lstStyle/>
                    <a:p>
                      <a:pPr algn="l" rtl="0"/>
                      <a:r>
                        <a:rPr lang="fr-FR" sz="1100">
                          <a:latin typeface="+mn-lt"/>
                        </a:rPr>
                        <a:t>8.4.14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Vidéo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b="0" i="0" kern="1200">
                          <a:solidFill>
                            <a:schemeClr val="dk1"/>
                          </a:solidFill>
                          <a:latin typeface="+mn-lt"/>
                          <a:ea typeface="+mn-ea"/>
                          <a:cs typeface="+mn-cs"/>
                        </a:rPr>
                        <a:t>Accéder au tableau de bord Meraki en utilisant les API REST en Python</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06"/>
                  </a:ext>
                </a:extLst>
              </a:tr>
              <a:tr h="144760">
                <a:tc>
                  <a:txBody>
                    <a:bodyPr/>
                    <a:lstStyle/>
                    <a:p>
                      <a:pPr algn="l" rtl="0"/>
                      <a:r>
                        <a:rPr lang="fr-FR" sz="1100">
                          <a:latin typeface="+mn-lt"/>
                        </a:rPr>
                        <a:t>8.4.18</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Vidéo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b="0" i="0" kern="1200">
                          <a:solidFill>
                            <a:schemeClr val="dk1"/>
                          </a:solidFill>
                          <a:latin typeface="+mn-lt"/>
                          <a:ea typeface="+mn-ea"/>
                          <a:cs typeface="+mn-cs"/>
                        </a:rPr>
                        <a:t>Accéder à Cisco NSO à l'aide des API REST en Python</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07"/>
                  </a:ext>
                </a:extLst>
              </a:tr>
              <a:tr h="144760">
                <a:tc>
                  <a:txBody>
                    <a:bodyPr/>
                    <a:lstStyle/>
                    <a:p>
                      <a:pPr algn="l" rtl="0"/>
                      <a:r>
                        <a:rPr lang="fr-FR" sz="1100">
                          <a:latin typeface="+mn-lt"/>
                        </a:rPr>
                        <a:t>8.4.20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Vidéo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b="0" i="0" kern="1200">
                          <a:solidFill>
                            <a:schemeClr val="dk1"/>
                          </a:solidFill>
                          <a:latin typeface="+mn-lt"/>
                          <a:ea typeface="+mn-ea"/>
                          <a:cs typeface="+mn-cs"/>
                        </a:rPr>
                        <a:t>Accéder à Cisco SD-WAN à l'aide des API REST en Python</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08"/>
                  </a:ext>
                </a:extLst>
              </a:tr>
              <a:tr h="144760">
                <a:tc>
                  <a:txBody>
                    <a:bodyPr/>
                    <a:lstStyle/>
                    <a:p>
                      <a:pPr algn="l" rtl="0"/>
                      <a:r>
                        <a:rPr lang="fr-FR" sz="1100">
                          <a:latin typeface="+mn-lt"/>
                        </a:rPr>
                        <a:t>8.6.7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Travaux pratiques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b="0" i="0" kern="1200">
                          <a:solidFill>
                            <a:schemeClr val="dk1"/>
                          </a:solidFill>
                          <a:latin typeface="+mn-lt"/>
                          <a:ea typeface="+mn-ea"/>
                          <a:cs typeface="+mn-cs"/>
                        </a:rPr>
                        <a:t>Construire un script Python pour gérer les équipes Webex</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09"/>
                  </a:ext>
                </a:extLst>
              </a:tr>
              <a:tr h="144760">
                <a:tc>
                  <a:txBody>
                    <a:bodyPr/>
                    <a:lstStyle/>
                    <a:p>
                      <a:pPr algn="l" rtl="0"/>
                      <a:r>
                        <a:rPr lang="fr-FR" sz="1100">
                          <a:latin typeface="+mn-lt"/>
                        </a:rPr>
                        <a:t>8.8.2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b="0" i="0" kern="1200">
                          <a:solidFill>
                            <a:schemeClr val="dk1"/>
                          </a:solidFill>
                          <a:latin typeface="+mn-lt"/>
                          <a:ea typeface="+mn-ea"/>
                          <a:cs typeface="+mn-cs"/>
                        </a:rPr>
                        <a:t>Comparer à l'aide de l'interface de ligne de commande et d'un contrôleur SDN pour gérer un réseau</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10"/>
                  </a:ext>
                </a:extLst>
              </a:tr>
              <a:tr h="144760">
                <a:tc>
                  <a:txBody>
                    <a:bodyPr/>
                    <a:lstStyle/>
                    <a:p>
                      <a:pPr algn="l" rtl="0"/>
                      <a:r>
                        <a:rPr lang="fr-FR" sz="1100">
                          <a:latin typeface="+mn-lt"/>
                        </a:rPr>
                        <a:t>8.8.3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latin typeface="+mn-lt"/>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b="0" i="0" kern="1200">
                          <a:solidFill>
                            <a:schemeClr val="dk1"/>
                          </a:solidFill>
                          <a:latin typeface="+mn-lt"/>
                          <a:ea typeface="+mn-ea"/>
                          <a:cs typeface="+mn-cs"/>
                        </a:rPr>
                        <a:t>Implémenter les API REST avec un contrôleur SDN</a:t>
                      </a:r>
                    </a:p>
                  </a:txBody>
                  <a:tcPr marL="68580" marR="68580" marT="34290" marB="34290" anchor="ctr"/>
                </a:tc>
                <a:tc>
                  <a:txBody>
                    <a:bodyPr/>
                    <a:lstStyle/>
                    <a:p>
                      <a:pPr rtl="0"/>
                      <a:r>
                        <a:rPr lang="fr-FR" sz="1100">
                          <a:latin typeface="+mn-lt"/>
                        </a:rPr>
                        <a:t>Recommandation</a:t>
                      </a:r>
                    </a:p>
                  </a:txBody>
                  <a:tcPr marL="68580" marR="68580" marT="34290" marB="34290" anchor="ctr"/>
                </a:tc>
                <a:extLst>
                  <a:ext uri="{0D108BD9-81ED-4DB2-BD59-A6C34878D82A}">
                    <a16:rowId xmlns="" xmlns:c="http://schemas.openxmlformats.org/drawingml/2006/chart" xmlns:c15="http://schemas.microsoft.com/office/drawing/2012/chart" xmlns:a16="http://schemas.microsoft.com/office/drawing/2014/main" val="10011"/>
                  </a:ext>
                </a:extLst>
              </a:tr>
            </a:tbl>
          </a:graphicData>
        </a:graphic>
      </p:graphicFrame>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79465384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484451" cy="757551"/>
          </a:xfrm>
        </p:spPr>
        <p:txBody>
          <a:bodyPr/>
          <a:lstStyle/>
          <a:p>
            <a:pPr rtl="0"/>
            <a:r>
              <a:rPr lang="fr-FR" sz="1600" dirty="0"/>
              <a:t>Gestion de réseau </a:t>
            </a:r>
            <a:r>
              <a:rPr lang="fr-FR" sz="1600" dirty="0" smtClean="0"/>
              <a:t>Cisco</a:t>
            </a:r>
            <a:r>
              <a:rPr altLang="en-US" sz="1600" dirty="0"/>
              <a:t/>
            </a:r>
            <a:br>
              <a:rPr altLang="en-US" sz="1600" dirty="0"/>
            </a:br>
            <a:r>
              <a:rPr lang="fr-FR" dirty="0" smtClean="0"/>
              <a:t>Cisco </a:t>
            </a:r>
            <a:r>
              <a:rPr lang="fr-FR" dirty="0" err="1"/>
              <a:t>Meraki</a:t>
            </a:r>
            <a:r>
              <a:rPr lang="fr-FR" dirty="0"/>
              <a:t> </a:t>
            </a:r>
            <a:r>
              <a:rPr lang="fr-FR" dirty="0" smtClean="0"/>
              <a:t>(suite)</a:t>
            </a:r>
            <a:endParaRPr lang="fr-FR" dirty="0"/>
          </a:p>
        </p:txBody>
      </p:sp>
      <p:sp>
        <p:nvSpPr>
          <p:cNvPr id="13315" name="Content Placeholder 1"/>
          <p:cNvSpPr>
            <a:spLocks noGrp="1"/>
          </p:cNvSpPr>
          <p:nvPr>
            <p:ph idx="1"/>
          </p:nvPr>
        </p:nvSpPr>
        <p:spPr>
          <a:xfrm>
            <a:off x="151919" y="772508"/>
            <a:ext cx="8817910" cy="958322"/>
          </a:xfrm>
        </p:spPr>
        <p:txBody>
          <a:bodyPr/>
          <a:lstStyle/>
          <a:p>
            <a:pPr marL="0" indent="0" rtl="0">
              <a:buNone/>
            </a:pPr>
            <a:r>
              <a:rPr lang="fr-FR" sz="1600" b="1"/>
              <a:t>Intégrations Meraki</a:t>
            </a:r>
          </a:p>
          <a:p>
            <a:pPr rtl="0">
              <a:buClrTx/>
              <a:buSzPct val="100000"/>
              <a:buFont typeface="Arial" panose="020B0604020202020204" pitchFamily="34" charset="0"/>
              <a:buChar char="•"/>
            </a:pPr>
            <a:r>
              <a:rPr lang="fr-FR" sz="1600"/>
              <a:t>Le service d'infrastructure réseau gérée par le cloud d'entreprise Meraki dispose de cinq API différentes pour l'intégration, comme indiqué ci-dessous. </a:t>
            </a:r>
          </a:p>
          <a:p>
            <a:pPr marL="0" indent="0">
              <a:buNone/>
            </a:pPr>
            <a:endParaRPr lang="en-IN" sz="1600" dirty="0"/>
          </a:p>
          <a:p>
            <a:pPr marL="0" indent="0">
              <a:buNone/>
            </a:pPr>
            <a:endParaRPr lang="en-GB" sz="1600" dirty="0"/>
          </a:p>
          <a:p>
            <a:pPr marL="0" indent="0">
              <a:buNone/>
            </a:pPr>
            <a:endParaRPr lang="en-GB" sz="1600" dirty="0"/>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BE5BD256-FCF7-44D8-B089-CEDF16ABDA4A}"/>
              </a:ext>
            </a:extLst>
          </p:cNvPr>
          <p:cNvPicPr>
            <a:picLocks noChangeAspect="1"/>
          </p:cNvPicPr>
          <p:nvPr/>
        </p:nvPicPr>
        <p:blipFill>
          <a:blip r:embed="rId3"/>
          <a:stretch>
            <a:fillRect/>
          </a:stretch>
        </p:blipFill>
        <p:spPr>
          <a:xfrm>
            <a:off x="935884" y="1810711"/>
            <a:ext cx="7295140" cy="2766538"/>
          </a:xfrm>
          <a:prstGeom prst="rect">
            <a:avLst/>
          </a:prstGeom>
          <a:ln w="3175">
            <a:solidFill>
              <a:schemeClr val="bg1">
                <a:lumMod val="85000"/>
              </a:schemeClr>
            </a:solidFill>
          </a:ln>
        </p:spPr>
      </p:pic>
      <p:sp>
        <p:nvSpPr>
          <p:cNvPr id="7" name="TextBox 1"/>
          <p:cNvSpPr txBox="1"/>
          <p:nvPr/>
        </p:nvSpPr>
        <p:spPr>
          <a:xfrm>
            <a:off x="2968842" y="4618003"/>
            <a:ext cx="2683823" cy="338554"/>
          </a:xfrm>
          <a:prstGeom prst="rect">
            <a:avLst/>
          </a:prstGeom>
          <a:noFill/>
        </p:spPr>
        <p:txBody>
          <a:bodyPr wrap="square" rtlCol="0">
            <a:spAutoFit/>
          </a:bodyPr>
          <a:lstStyle/>
          <a:p>
            <a:pPr algn="ctr" rtl="0"/>
            <a:r>
              <a:rPr lang="fr-FR" sz="1600">
                <a:solidFill>
                  <a:srgbClr val="000000"/>
                </a:solidFill>
              </a:rPr>
              <a:t>Services API Meraki</a:t>
            </a:r>
          </a:p>
        </p:txBody>
      </p:sp>
    </p:spTree>
    <p:extLst>
      <p:ext uri="{BB962C8B-B14F-4D97-AF65-F5344CB8AC3E}">
        <p14:creationId xmlns="" xmlns:c="http://schemas.openxmlformats.org/drawingml/2006/chart" xmlns:c15="http://schemas.microsoft.com/office/drawing/2012/chart" xmlns:p14="http://schemas.microsoft.com/office/powerpoint/2010/main" val="385730070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6301962" cy="757551"/>
          </a:xfrm>
        </p:spPr>
        <p:txBody>
          <a:bodyPr/>
          <a:lstStyle/>
          <a:p>
            <a:pPr rtl="0"/>
            <a:r>
              <a:rPr lang="fr-FR" sz="1600" dirty="0"/>
              <a:t>Gestion de réseau </a:t>
            </a:r>
            <a:r>
              <a:rPr lang="fr-FR" sz="1600" dirty="0" smtClean="0"/>
              <a:t>Cisco</a:t>
            </a:r>
            <a:r>
              <a:rPr altLang="en-US" sz="1600" dirty="0"/>
              <a:t/>
            </a:r>
            <a:br>
              <a:rPr altLang="en-US" sz="1600" dirty="0"/>
            </a:br>
            <a:r>
              <a:rPr lang="fr-FR" dirty="0" smtClean="0"/>
              <a:t>Cisco </a:t>
            </a:r>
            <a:r>
              <a:rPr lang="fr-FR" dirty="0" err="1"/>
              <a:t>Meraki</a:t>
            </a:r>
            <a:r>
              <a:rPr lang="fr-FR" dirty="0"/>
              <a:t> </a:t>
            </a:r>
            <a:r>
              <a:rPr lang="fr-FR" dirty="0" smtClean="0"/>
              <a:t>(suite)</a:t>
            </a:r>
            <a:endParaRPr lang="fr-FR" dirty="0"/>
          </a:p>
        </p:txBody>
      </p:sp>
      <p:sp>
        <p:nvSpPr>
          <p:cNvPr id="13315" name="Content Placeholder 1"/>
          <p:cNvSpPr>
            <a:spLocks noGrp="1"/>
          </p:cNvSpPr>
          <p:nvPr>
            <p:ph idx="1"/>
          </p:nvPr>
        </p:nvSpPr>
        <p:spPr>
          <a:xfrm>
            <a:off x="127643" y="702763"/>
            <a:ext cx="4485546" cy="2857382"/>
          </a:xfrm>
        </p:spPr>
        <p:txBody>
          <a:bodyPr/>
          <a:lstStyle/>
          <a:p>
            <a:pPr marL="0" indent="0" rtl="0">
              <a:spcBef>
                <a:spcPts val="500"/>
              </a:spcBef>
              <a:spcAft>
                <a:spcPts val="500"/>
              </a:spcAft>
              <a:buNone/>
            </a:pPr>
            <a:r>
              <a:rPr lang="fr-FR" sz="1600" b="1"/>
              <a:t>Meraki Dashboard API</a:t>
            </a:r>
          </a:p>
          <a:p>
            <a:pPr rtl="0">
              <a:spcBef>
                <a:spcPts val="500"/>
              </a:spcBef>
              <a:spcAft>
                <a:spcPts val="500"/>
              </a:spcAft>
              <a:buClrTx/>
              <a:buSzPct val="100000"/>
              <a:buFont typeface="Arial" panose="020B0604020202020204" pitchFamily="34" charset="0"/>
              <a:buChar char="•"/>
            </a:pPr>
            <a:r>
              <a:rPr lang="fr-FR" sz="1600"/>
              <a:t>L'API Cisco Meraki Dashboard est une API RESTful qui utilise HTTPS pour le transport et JSON pour la sérialisation d'objets.</a:t>
            </a:r>
          </a:p>
          <a:p>
            <a:pPr marL="358775" indent="-184150" rtl="0">
              <a:spcBef>
                <a:spcPts val="500"/>
              </a:spcBef>
              <a:spcAft>
                <a:spcPts val="500"/>
              </a:spcAft>
              <a:buClrTx/>
              <a:buSzPct val="100000"/>
              <a:buFont typeface="Arial" panose="020B0604020202020204" pitchFamily="34" charset="0"/>
              <a:buChar char="•"/>
            </a:pPr>
            <a:r>
              <a:rPr lang="fr-FR" sz="1600"/>
              <a:t>Pour fournir l'accès à l'API d'une organisation, activez d'abord l'API de l'organisation sous </a:t>
            </a:r>
            <a:r>
              <a:rPr lang="fr-FR" sz="1600" b="1"/>
              <a:t>Organization › Settings</a:t>
            </a:r>
            <a:r>
              <a:rPr lang="fr-FR" sz="1600"/>
              <a:t>.</a:t>
            </a:r>
          </a:p>
        </p:txBody>
      </p:sp>
      <p:sp>
        <p:nvSpPr>
          <p:cNvPr id="5" name="Content Placeholder 2">
            <a:extLst>
              <a:ext uri="{FF2B5EF4-FFF2-40B4-BE49-F238E27FC236}">
                <a16:creationId xmlns="" xmlns:c="http://schemas.openxmlformats.org/drawingml/2006/chart" xmlns:c15="http://schemas.microsoft.com/office/drawing/2012/chart" xmlns:a16="http://schemas.microsoft.com/office/drawing/2014/main" id="{2A2C17E8-BFCD-4640-881B-F477C6C33BC7}"/>
              </a:ext>
            </a:extLst>
          </p:cNvPr>
          <p:cNvSpPr/>
          <p:nvPr/>
        </p:nvSpPr>
        <p:spPr>
          <a:xfrm>
            <a:off x="111459" y="3168114"/>
            <a:ext cx="4314884" cy="1569660"/>
          </a:xfrm>
          <a:prstGeom prst="rect">
            <a:avLst/>
          </a:prstGeom>
        </p:spPr>
        <p:txBody>
          <a:bodyPr wrap="square">
            <a:spAutoFit/>
          </a:bodyPr>
          <a:lstStyle/>
          <a:p>
            <a:pPr rtl="0"/>
            <a:r>
              <a:rPr lang="fr-FR" sz="1600" b="1" i="1">
                <a:solidFill>
                  <a:srgbClr val="000000"/>
                </a:solidFill>
                <a:latin typeface="+mn-lt"/>
              </a:rPr>
              <a:t>Remarque :</a:t>
            </a:r>
            <a:r>
              <a:rPr lang="fr-FR" sz="1600" i="1">
                <a:solidFill>
                  <a:srgbClr val="000000"/>
                </a:solidFill>
                <a:latin typeface="+mn-lt"/>
              </a:rPr>
              <a:t>Ces instructions ne sont qu'un exemple. Pour effectuer ces étapes, vous devez être un utilisateur disposant d'un accès administrateur dans une organisation Meraki. L'organisation Meraki dans ce cours dispose déjà d'un accès API et la clé API est fournie dans les exemples.</a:t>
            </a:r>
          </a:p>
        </p:txBody>
      </p:sp>
      <p:pic>
        <p:nvPicPr>
          <p:cNvPr id="7171" name="Picture 1"/>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447250" y="1098528"/>
            <a:ext cx="4498208" cy="3207866"/>
          </a:xfrm>
          <a:prstGeom prst="rect">
            <a:avLst/>
          </a:prstGeom>
          <a:noFill/>
          <a:ln w="9525">
            <a:solidFill>
              <a:schemeClr val="tx1"/>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Tree>
    <p:extLst>
      <p:ext uri="{BB962C8B-B14F-4D97-AF65-F5344CB8AC3E}">
        <p14:creationId xmlns="" xmlns:c="http://schemas.openxmlformats.org/drawingml/2006/chart" xmlns:c15="http://schemas.microsoft.com/office/drawing/2012/chart" xmlns:p14="http://schemas.microsoft.com/office/powerpoint/2010/main" val="50219390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7487295" cy="757551"/>
          </a:xfrm>
        </p:spPr>
        <p:txBody>
          <a:bodyPr/>
          <a:lstStyle/>
          <a:p>
            <a:pPr rtl="0"/>
            <a:r>
              <a:rPr lang="fr-FR" sz="1600" dirty="0"/>
              <a:t>Gestion de réseau </a:t>
            </a:r>
            <a:r>
              <a:rPr lang="fr-FR" sz="1600" dirty="0" smtClean="0"/>
              <a:t>Cisco</a:t>
            </a:r>
            <a:r>
              <a:rPr altLang="en-US" sz="1600" dirty="0"/>
              <a:t/>
            </a:r>
            <a:br>
              <a:rPr altLang="en-US" sz="1600" dirty="0"/>
            </a:br>
            <a:r>
              <a:rPr lang="fr-FR" dirty="0" smtClean="0"/>
              <a:t>Cisco </a:t>
            </a:r>
            <a:r>
              <a:rPr lang="fr-FR" dirty="0" err="1"/>
              <a:t>Meraki</a:t>
            </a:r>
            <a:r>
              <a:rPr lang="fr-FR" dirty="0"/>
              <a:t> </a:t>
            </a:r>
            <a:r>
              <a:rPr lang="fr-FR" dirty="0" smtClean="0"/>
              <a:t>(suite)</a:t>
            </a:r>
            <a:endParaRPr lang="fr-FR" dirty="0"/>
          </a:p>
        </p:txBody>
      </p:sp>
      <p:sp>
        <p:nvSpPr>
          <p:cNvPr id="13315" name="Content Placeholder 1"/>
          <p:cNvSpPr>
            <a:spLocks noGrp="1"/>
          </p:cNvSpPr>
          <p:nvPr>
            <p:ph idx="1"/>
          </p:nvPr>
        </p:nvSpPr>
        <p:spPr>
          <a:xfrm>
            <a:off x="66830" y="859595"/>
            <a:ext cx="1975725" cy="351688"/>
          </a:xfrm>
        </p:spPr>
        <p:txBody>
          <a:bodyPr/>
          <a:lstStyle/>
          <a:p>
            <a:pPr marL="534988" indent="-179388" rtl="0">
              <a:buFont typeface="Arial" panose="020B0604020202020204" pitchFamily="34" charset="0"/>
              <a:buChar char="•"/>
            </a:pPr>
            <a:r>
              <a:rPr lang="fr-FR" sz="1600"/>
              <a:t>Faire défiler</a:t>
            </a:r>
            <a:r>
              <a:rPr lang="fr-FR"/>
              <a:t> vers le bas</a:t>
            </a:r>
            <a:r>
              <a:rPr lang="fr-FR" sz="1600"/>
              <a:t>.</a:t>
            </a: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C78723D8-DAB9-46BE-AAB4-3B331586BF2C}"/>
              </a:ext>
            </a:extLst>
          </p:cNvPr>
          <p:cNvPicPr>
            <a:picLocks noChangeAspect="1"/>
          </p:cNvPicPr>
          <p:nvPr/>
        </p:nvPicPr>
        <p:blipFill>
          <a:blip r:embed="rId3"/>
          <a:stretch>
            <a:fillRect/>
          </a:stretch>
        </p:blipFill>
        <p:spPr>
          <a:xfrm>
            <a:off x="1948270" y="804208"/>
            <a:ext cx="7130734" cy="804434"/>
          </a:xfrm>
          <a:prstGeom prst="rect">
            <a:avLst/>
          </a:prstGeom>
          <a:ln w="3175">
            <a:solidFill>
              <a:schemeClr val="bg1">
                <a:lumMod val="85000"/>
              </a:schemeClr>
            </a:solidFill>
          </a:ln>
        </p:spPr>
      </p:pic>
      <p:sp>
        <p:nvSpPr>
          <p:cNvPr id="3" name="Content Placeholder 2">
            <a:extLst>
              <a:ext uri="{FF2B5EF4-FFF2-40B4-BE49-F238E27FC236}">
                <a16:creationId xmlns="" xmlns:c="http://schemas.openxmlformats.org/drawingml/2006/chart" xmlns:c15="http://schemas.microsoft.com/office/drawing/2012/chart" xmlns:a16="http://schemas.microsoft.com/office/drawing/2014/main" id="{6E912FCF-E933-4F46-AE4C-6AA1596723AD}"/>
              </a:ext>
            </a:extLst>
          </p:cNvPr>
          <p:cNvSpPr/>
          <p:nvPr/>
        </p:nvSpPr>
        <p:spPr>
          <a:xfrm>
            <a:off x="66830" y="1648420"/>
            <a:ext cx="9010340" cy="830997"/>
          </a:xfrm>
          <a:prstGeom prst="rect">
            <a:avLst/>
          </a:prstGeom>
        </p:spPr>
        <p:txBody>
          <a:bodyPr wrap="square">
            <a:spAutoFit/>
          </a:bodyPr>
          <a:lstStyle/>
          <a:p>
            <a:pPr marL="534988" indent="-179388" rtl="0">
              <a:buFont typeface="Arial" panose="020B0604020202020204" pitchFamily="34" charset="0"/>
              <a:buChar char="•"/>
            </a:pPr>
            <a:r>
              <a:rPr lang="fr-FR" sz="1600" dirty="0">
                <a:solidFill>
                  <a:srgbClr val="000000"/>
                </a:solidFill>
                <a:latin typeface="+mn-lt"/>
              </a:rPr>
              <a:t>Après avoir activé l'API, accédez à la </a:t>
            </a:r>
            <a:r>
              <a:rPr lang="fr-FR" sz="1600" dirty="0" err="1">
                <a:solidFill>
                  <a:srgbClr val="000000"/>
                </a:solidFill>
                <a:latin typeface="+mn-lt"/>
              </a:rPr>
              <a:t>page</a:t>
            </a:r>
            <a:r>
              <a:rPr lang="fr-FR" sz="1600" b="1" dirty="0" err="1">
                <a:solidFill>
                  <a:srgbClr val="000000"/>
                </a:solidFill>
                <a:latin typeface="+mn-lt"/>
              </a:rPr>
              <a:t>Mon</a:t>
            </a:r>
            <a:r>
              <a:rPr lang="fr-FR" sz="1600" b="1" dirty="0">
                <a:solidFill>
                  <a:srgbClr val="000000"/>
                </a:solidFill>
                <a:latin typeface="+mn-lt"/>
              </a:rPr>
              <a:t> </a:t>
            </a:r>
            <a:r>
              <a:rPr lang="fr-FR" sz="1600" b="1" dirty="0" err="1">
                <a:solidFill>
                  <a:srgbClr val="000000"/>
                </a:solidFill>
                <a:latin typeface="+mn-lt"/>
              </a:rPr>
              <a:t>profil</a:t>
            </a:r>
            <a:r>
              <a:rPr lang="fr-FR" sz="1600" dirty="0" err="1">
                <a:solidFill>
                  <a:srgbClr val="000000"/>
                </a:solidFill>
                <a:latin typeface="+mn-lt"/>
              </a:rPr>
              <a:t>pour</a:t>
            </a:r>
            <a:r>
              <a:rPr lang="fr-FR" sz="1600" dirty="0">
                <a:solidFill>
                  <a:srgbClr val="000000"/>
                </a:solidFill>
                <a:latin typeface="+mn-lt"/>
              </a:rPr>
              <a:t> générer une clé API. La clé API est associée à un compte d'administrateur </a:t>
            </a:r>
            <a:r>
              <a:rPr lang="fr-FR" sz="1600" dirty="0" err="1">
                <a:solidFill>
                  <a:srgbClr val="000000"/>
                </a:solidFill>
                <a:latin typeface="+mn-lt"/>
              </a:rPr>
              <a:t>Meraki</a:t>
            </a:r>
            <a:r>
              <a:rPr lang="fr-FR" sz="1600" dirty="0">
                <a:solidFill>
                  <a:srgbClr val="000000"/>
                </a:solidFill>
                <a:latin typeface="+mn-lt"/>
              </a:rPr>
              <a:t> Dashboard. </a:t>
            </a:r>
            <a:r>
              <a:rPr lang="fr-FR" sz="1600" b="1" dirty="0">
                <a:solidFill>
                  <a:srgbClr val="000000"/>
                </a:solidFill>
                <a:latin typeface="+mn-lt"/>
              </a:rPr>
              <a:t>La clé API doit être gardée en sécurité</a:t>
            </a:r>
            <a:r>
              <a:rPr lang="fr-FR" sz="1600" dirty="0">
                <a:solidFill>
                  <a:srgbClr val="000000"/>
                </a:solidFill>
                <a:latin typeface="+mn-lt"/>
              </a:rPr>
              <a:t>, car elle fournit une authentification à toutes les organisations sur lesquelles l'API est activée. </a:t>
            </a:r>
          </a:p>
        </p:txBody>
      </p:sp>
      <p:pic>
        <p:nvPicPr>
          <p:cNvPr id="6" name="Picture 2">
            <a:extLst>
              <a:ext uri="{FF2B5EF4-FFF2-40B4-BE49-F238E27FC236}">
                <a16:creationId xmlns="" xmlns:c="http://schemas.openxmlformats.org/drawingml/2006/chart" xmlns:c15="http://schemas.microsoft.com/office/drawing/2012/chart" xmlns:a16="http://schemas.microsoft.com/office/drawing/2014/main" id="{E33A6585-8397-4B91-94A0-CCE2F3C96F59}"/>
              </a:ext>
            </a:extLst>
          </p:cNvPr>
          <p:cNvPicPr>
            <a:picLocks noChangeAspect="1"/>
          </p:cNvPicPr>
          <p:nvPr/>
        </p:nvPicPr>
        <p:blipFill>
          <a:blip r:embed="rId4"/>
          <a:stretch>
            <a:fillRect/>
          </a:stretch>
        </p:blipFill>
        <p:spPr>
          <a:xfrm>
            <a:off x="379611" y="2906791"/>
            <a:ext cx="4322618" cy="2101002"/>
          </a:xfrm>
          <a:prstGeom prst="rect">
            <a:avLst/>
          </a:prstGeom>
          <a:ln w="3175">
            <a:solidFill>
              <a:schemeClr val="bg1">
                <a:lumMod val="85000"/>
              </a:schemeClr>
            </a:solidFill>
          </a:ln>
        </p:spPr>
      </p:pic>
      <p:pic>
        <p:nvPicPr>
          <p:cNvPr id="7" name="Picture 3">
            <a:extLst>
              <a:ext uri="{FF2B5EF4-FFF2-40B4-BE49-F238E27FC236}">
                <a16:creationId xmlns="" xmlns:c="http://schemas.openxmlformats.org/drawingml/2006/chart" xmlns:c15="http://schemas.microsoft.com/office/drawing/2012/chart" xmlns:a16="http://schemas.microsoft.com/office/drawing/2014/main" id="{63F13046-C523-4D36-A042-1BE3D77D31D0}"/>
              </a:ext>
            </a:extLst>
          </p:cNvPr>
          <p:cNvPicPr>
            <a:picLocks noChangeAspect="1"/>
          </p:cNvPicPr>
          <p:nvPr/>
        </p:nvPicPr>
        <p:blipFill>
          <a:blip r:embed="rId5"/>
          <a:stretch>
            <a:fillRect/>
          </a:stretch>
        </p:blipFill>
        <p:spPr>
          <a:xfrm>
            <a:off x="4829296" y="2991608"/>
            <a:ext cx="4230236" cy="756000"/>
          </a:xfrm>
          <a:prstGeom prst="rect">
            <a:avLst/>
          </a:prstGeom>
          <a:ln w="3175">
            <a:solidFill>
              <a:schemeClr val="bg1">
                <a:lumMod val="85000"/>
              </a:schemeClr>
            </a:solidFill>
          </a:ln>
        </p:spPr>
      </p:pic>
    </p:spTree>
    <p:extLst>
      <p:ext uri="{BB962C8B-B14F-4D97-AF65-F5344CB8AC3E}">
        <p14:creationId xmlns="" xmlns:c="http://schemas.openxmlformats.org/drawingml/2006/chart" xmlns:c15="http://schemas.microsoft.com/office/drawing/2012/chart" xmlns:p14="http://schemas.microsoft.com/office/powerpoint/2010/main" val="188900902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de </a:t>
            </a:r>
            <a:r>
              <a:rPr lang="fr-FR" sz="1600" dirty="0" smtClean="0"/>
              <a:t>réseau Cisco </a:t>
            </a:r>
            <a:r>
              <a:rPr altLang="en-US" sz="1600" dirty="0"/>
              <a:t/>
            </a:r>
            <a:br>
              <a:rPr altLang="en-US" sz="1600" dirty="0"/>
            </a:br>
            <a:r>
              <a:rPr lang="fr-FR" dirty="0"/>
              <a:t>Cisco API d'analyse de localisation Cisco </a:t>
            </a:r>
            <a:r>
              <a:rPr lang="fr-FR" dirty="0" err="1"/>
              <a:t>Meraki</a:t>
            </a:r>
            <a:endParaRPr lang="fr-FR" dirty="0"/>
          </a:p>
        </p:txBody>
      </p:sp>
      <p:sp>
        <p:nvSpPr>
          <p:cNvPr id="13315" name="Content Placeholder 2"/>
          <p:cNvSpPr>
            <a:spLocks noGrp="1"/>
          </p:cNvSpPr>
          <p:nvPr>
            <p:ph idx="1"/>
          </p:nvPr>
        </p:nvSpPr>
        <p:spPr>
          <a:xfrm>
            <a:off x="160020" y="785086"/>
            <a:ext cx="8741560" cy="3890014"/>
          </a:xfrm>
        </p:spPr>
        <p:txBody>
          <a:bodyPr/>
          <a:lstStyle/>
          <a:p>
            <a:pPr marL="0" indent="0" rtl="0">
              <a:spcBef>
                <a:spcPts val="300"/>
              </a:spcBef>
              <a:spcAft>
                <a:spcPts val="300"/>
              </a:spcAft>
              <a:buClrTx/>
              <a:buSzPct val="100000"/>
              <a:buNone/>
            </a:pPr>
            <a:r>
              <a:rPr lang="fr-FR" sz="1600" b="1"/>
              <a:t>Analyse de localisation : </a:t>
            </a:r>
          </a:p>
          <a:p>
            <a:pPr rtl="0">
              <a:spcBef>
                <a:spcPts val="300"/>
              </a:spcBef>
              <a:spcAft>
                <a:spcPts val="300"/>
              </a:spcAft>
              <a:buClrTx/>
              <a:buSzPct val="100000"/>
              <a:buFont typeface="Arial" panose="020B0604020202020204" pitchFamily="34" charset="0"/>
              <a:buChar char="•"/>
            </a:pPr>
            <a:r>
              <a:rPr lang="fr-FR" sz="1600"/>
              <a:t>L'API Analyse de localisation peut être utilisée par les magasins de détail disposant de plusieurs emplacements, les déploiements de conférences où les informations de localisation peuvent être utiles pour les participants, ou les déploiements où l'entreprise souhaite connaître les tendances en matière d'engagement des utilisateurs.</a:t>
            </a:r>
          </a:p>
          <a:p>
            <a:pPr marL="0" indent="0" rtl="0">
              <a:spcBef>
                <a:spcPts val="300"/>
              </a:spcBef>
              <a:spcAft>
                <a:spcPts val="300"/>
              </a:spcAft>
              <a:buClrTx/>
              <a:buSzPct val="100000"/>
              <a:buNone/>
            </a:pPr>
            <a:r>
              <a:rPr lang="fr-FR" sz="1600" b="1"/>
              <a:t>API de numérisation Bluetooth</a:t>
            </a:r>
          </a:p>
          <a:p>
            <a:pPr rtl="0">
              <a:spcBef>
                <a:spcPts val="300"/>
              </a:spcBef>
              <a:spcAft>
                <a:spcPts val="300"/>
              </a:spcAft>
              <a:buClrTx/>
              <a:buSzPct val="100000"/>
              <a:buFont typeface="Arial" panose="020B0604020202020204" pitchFamily="34" charset="0"/>
              <a:buChar char="•"/>
            </a:pPr>
            <a:r>
              <a:rPr lang="fr-FR" sz="1600"/>
              <a:t>Les points d'accès Meraki (AP) peuvent détecter et localiser les appareils Bluetooth Low Energy (BLE) lorsqu'ils sont à proximité. </a:t>
            </a:r>
          </a:p>
          <a:p>
            <a:pPr marL="0" indent="0" rtl="0">
              <a:spcBef>
                <a:spcPts val="300"/>
              </a:spcBef>
              <a:spcAft>
                <a:spcPts val="300"/>
              </a:spcAft>
              <a:buClrTx/>
              <a:buSzPct val="100000"/>
              <a:buNone/>
            </a:pPr>
            <a:r>
              <a:rPr lang="fr-FR" sz="1600" b="1"/>
              <a:t>Localisation et confidentialité</a:t>
            </a:r>
          </a:p>
          <a:p>
            <a:pPr rtl="0">
              <a:spcBef>
                <a:spcPts val="300"/>
              </a:spcBef>
              <a:spcAft>
                <a:spcPts val="300"/>
              </a:spcAft>
              <a:buClrTx/>
              <a:buSzPct val="100000"/>
              <a:buFont typeface="Arial" panose="020B0604020202020204" pitchFamily="34" charset="0"/>
              <a:buChar char="•"/>
            </a:pPr>
            <a:r>
              <a:rPr lang="fr-FR" sz="1600"/>
              <a:t>Meraki Smart Caméras peut effectuer la détection d'objets, la classification et le suivi direct sur la périphérie du réseau, plaçant ainsi les besoins informatiques dans le point de terminaison.</a:t>
            </a:r>
          </a:p>
          <a:p>
            <a:pPr marL="0" indent="0" rtl="0">
              <a:spcBef>
                <a:spcPts val="300"/>
              </a:spcBef>
              <a:spcAft>
                <a:spcPts val="300"/>
              </a:spcAft>
              <a:buClr>
                <a:srgbClr val="000000"/>
              </a:buClr>
              <a:buSzPct val="100000"/>
              <a:buNone/>
            </a:pPr>
            <a:r>
              <a:rPr lang="fr-FR" sz="1600" b="1"/>
              <a:t>Catégories d'API de caméra</a:t>
            </a:r>
          </a:p>
          <a:p>
            <a:pPr rtl="0">
              <a:spcBef>
                <a:spcPts val="300"/>
              </a:spcBef>
              <a:spcAft>
                <a:spcPts val="300"/>
              </a:spcAft>
              <a:buClr>
                <a:srgbClr val="000000"/>
              </a:buClr>
              <a:buSzPct val="100000"/>
              <a:buFont typeface="Arial" panose="020B0604020202020204" pitchFamily="34" charset="0"/>
              <a:buChar char="•"/>
            </a:pPr>
            <a:r>
              <a:rPr lang="fr-FR" sz="1600"/>
              <a:t>Les API de caméra disponibles sont MV Sense, Live Link API et Snapshot API</a:t>
            </a:r>
          </a:p>
          <a:p>
            <a:pPr marL="0" indent="0">
              <a:spcBef>
                <a:spcPts val="200"/>
              </a:spcBef>
              <a:spcAft>
                <a:spcPts val="200"/>
              </a:spcAft>
              <a:buClrTx/>
              <a:buSzPct val="100000"/>
              <a:buNone/>
            </a:pPr>
            <a:endParaRPr lang="en-US" sz="1600" dirty="0"/>
          </a:p>
          <a:p>
            <a:pPr marL="0" indent="0">
              <a:spcBef>
                <a:spcPts val="300"/>
              </a:spcBef>
              <a:spcAft>
                <a:spcPts val="300"/>
              </a:spcAft>
              <a:buClrTx/>
              <a:buSzPct val="100000"/>
              <a:buNone/>
            </a:pPr>
            <a:endParaRPr lang="en-US" sz="1600" dirty="0"/>
          </a:p>
          <a:p>
            <a:pPr marL="0" indent="0">
              <a:spcBef>
                <a:spcPts val="300"/>
              </a:spcBef>
              <a:spcAft>
                <a:spcPts val="300"/>
              </a:spcAft>
              <a:buClrTx/>
              <a:buSzPct val="100000"/>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250382609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259644"/>
            <a:ext cx="8896431" cy="539300"/>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Vidéo— Accédez au tableau de bord </a:t>
            </a:r>
            <a:r>
              <a:rPr lang="fr-FR" dirty="0" err="1"/>
              <a:t>Meraki</a:t>
            </a:r>
            <a:r>
              <a:rPr lang="fr-FR" dirty="0"/>
              <a:t> à l'aide des API REST en Python</a:t>
            </a:r>
          </a:p>
        </p:txBody>
      </p:sp>
      <p:sp>
        <p:nvSpPr>
          <p:cNvPr id="5" name="Content Placeholder 2"/>
          <p:cNvSpPr>
            <a:spLocks noGrp="1"/>
          </p:cNvSpPr>
          <p:nvPr>
            <p:ph idx="1"/>
          </p:nvPr>
        </p:nvSpPr>
        <p:spPr>
          <a:xfrm>
            <a:off x="151918" y="1095022"/>
            <a:ext cx="8791665" cy="3527082"/>
          </a:xfrm>
        </p:spPr>
        <p:txBody>
          <a:bodyPr/>
          <a:lstStyle/>
          <a:p>
            <a:pPr rtl="0">
              <a:buNone/>
            </a:pPr>
            <a:r>
              <a:rPr lang="fr-FR" sz="1600" dirty="0"/>
              <a:t>Regardez la vidéo pour savoir comment accéder au tableau de bord </a:t>
            </a:r>
            <a:r>
              <a:rPr lang="fr-FR" sz="1600" dirty="0" err="1"/>
              <a:t>Meraki</a:t>
            </a:r>
            <a:r>
              <a:rPr lang="fr-FR" sz="1600" dirty="0"/>
              <a:t> à l'aide des API REST en Python.</a:t>
            </a:r>
          </a:p>
          <a:p>
            <a:pPr>
              <a:buNone/>
            </a:pPr>
            <a:endParaRPr lang="en-GB" sz="1800" dirty="0"/>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3" descr="8.4.14.PNG"/>
          <p:cNvPicPr>
            <a:picLocks noChangeAspect="1"/>
          </p:cNvPicPr>
          <p:nvPr/>
        </p:nvPicPr>
        <p:blipFill>
          <a:blip r:embed="rId3"/>
          <a:stretch>
            <a:fillRect/>
          </a:stretch>
        </p:blipFill>
        <p:spPr>
          <a:xfrm>
            <a:off x="1397716" y="1663186"/>
            <a:ext cx="6271949" cy="3307443"/>
          </a:xfrm>
          <a:prstGeom prst="rect">
            <a:avLst/>
          </a:prstGeom>
        </p:spPr>
      </p:pic>
    </p:spTree>
    <p:extLst>
      <p:ext uri="{BB962C8B-B14F-4D97-AF65-F5344CB8AC3E}">
        <p14:creationId xmlns="" xmlns:c="http://schemas.openxmlformats.org/drawingml/2006/chart" xmlns:c15="http://schemas.microsoft.com/office/drawing/2012/chart" xmlns:p14="http://schemas.microsoft.com/office/powerpoint/2010/main" val="91625557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 </a:t>
            </a:r>
            <a:r>
              <a:rPr altLang="en-US" sz="1600" dirty="0"/>
              <a:t/>
            </a:r>
            <a:br>
              <a:rPr altLang="en-US" sz="1600" dirty="0"/>
            </a:br>
            <a:r>
              <a:rPr lang="fr-FR"/>
              <a:t>Cisco Plateforme Cisco NX-OS</a:t>
            </a:r>
          </a:p>
        </p:txBody>
      </p:sp>
      <p:sp>
        <p:nvSpPr>
          <p:cNvPr id="13315" name="Content Placeholder 2"/>
          <p:cNvSpPr>
            <a:spLocks noGrp="1"/>
          </p:cNvSpPr>
          <p:nvPr>
            <p:ph idx="1"/>
          </p:nvPr>
        </p:nvSpPr>
        <p:spPr>
          <a:xfrm>
            <a:off x="128009" y="730157"/>
            <a:ext cx="8960800" cy="3922952"/>
          </a:xfrm>
        </p:spPr>
        <p:txBody>
          <a:bodyPr/>
          <a:lstStyle/>
          <a:p>
            <a:pPr marL="0" indent="0" rtl="0">
              <a:spcBef>
                <a:spcPts val="300"/>
              </a:spcBef>
              <a:spcAft>
                <a:spcPts val="300"/>
              </a:spcAft>
              <a:buClr>
                <a:srgbClr val="000000"/>
              </a:buClr>
              <a:buSzPct val="100000"/>
              <a:buNone/>
            </a:pPr>
            <a:r>
              <a:rPr lang="fr-FR" sz="1400" b="1" dirty="0"/>
              <a:t>Qu'est-ce que la plate-forme Cisco NX-OS ?</a:t>
            </a:r>
          </a:p>
          <a:p>
            <a:pPr rtl="0">
              <a:spcBef>
                <a:spcPts val="300"/>
              </a:spcBef>
              <a:spcAft>
                <a:spcPts val="300"/>
              </a:spcAft>
              <a:buClr>
                <a:srgbClr val="000000"/>
              </a:buClr>
              <a:buSzPct val="100000"/>
              <a:buFont typeface="Arial" panose="020B0604020202020204" pitchFamily="34" charset="0"/>
              <a:buChar char="•"/>
            </a:pPr>
            <a:r>
              <a:rPr lang="fr-FR" sz="1400" dirty="0" err="1"/>
              <a:t>Nexus</a:t>
            </a:r>
            <a:r>
              <a:rPr lang="fr-FR" sz="1400" dirty="0"/>
              <a:t> Operating System (NX-OS) est un système d'exploitation de </a:t>
            </a:r>
            <a:r>
              <a:rPr lang="fr-FR" sz="1400" dirty="0" err="1"/>
              <a:t>datacenter</a:t>
            </a:r>
            <a:r>
              <a:rPr lang="fr-FR" sz="1400" dirty="0"/>
              <a:t> pour le commutateur </a:t>
            </a:r>
            <a:r>
              <a:rPr lang="fr-FR" sz="1400" dirty="0" err="1"/>
              <a:t>Nexus</a:t>
            </a:r>
            <a:r>
              <a:rPr lang="fr-FR" sz="1400" dirty="0"/>
              <a:t>.</a:t>
            </a:r>
          </a:p>
          <a:p>
            <a:pPr rtl="0">
              <a:spcBef>
                <a:spcPts val="300"/>
              </a:spcBef>
              <a:spcAft>
                <a:spcPts val="300"/>
              </a:spcAft>
              <a:buClr>
                <a:srgbClr val="000000"/>
              </a:buClr>
              <a:buSzPct val="100000"/>
              <a:buFont typeface="Arial" panose="020B0604020202020204" pitchFamily="34" charset="0"/>
              <a:buChar char="•"/>
            </a:pPr>
            <a:r>
              <a:rPr lang="fr-FR" sz="1400" dirty="0"/>
              <a:t>Les commutateurs </a:t>
            </a:r>
            <a:r>
              <a:rPr lang="fr-FR" sz="1400" dirty="0" err="1"/>
              <a:t>Nexus</a:t>
            </a:r>
            <a:r>
              <a:rPr lang="fr-FR" sz="1400" dirty="0"/>
              <a:t> sont très performants dans les </a:t>
            </a:r>
            <a:r>
              <a:rPr lang="fr-FR" sz="1400" dirty="0" err="1"/>
              <a:t>datacenters</a:t>
            </a:r>
            <a:r>
              <a:rPr lang="fr-FR" sz="1400" dirty="0"/>
              <a:t> et s'intègrent à de nombreux systèmes.</a:t>
            </a:r>
          </a:p>
          <a:p>
            <a:pPr marL="0" indent="0" rtl="0">
              <a:spcBef>
                <a:spcPts val="300"/>
              </a:spcBef>
              <a:spcAft>
                <a:spcPts val="300"/>
              </a:spcAft>
              <a:buNone/>
            </a:pPr>
            <a:r>
              <a:rPr lang="fr-FR" sz="1400" b="1" dirty="0"/>
              <a:t>Architecture</a:t>
            </a:r>
          </a:p>
          <a:p>
            <a:pPr marL="174625" indent="-174625" rtl="0">
              <a:spcBef>
                <a:spcPts val="300"/>
              </a:spcBef>
              <a:spcAft>
                <a:spcPts val="300"/>
              </a:spcAft>
              <a:buFont typeface="Arial" pitchFamily="34" charset="0"/>
              <a:buChar char="•"/>
            </a:pPr>
            <a:r>
              <a:rPr lang="fr-FR" sz="1400" dirty="0"/>
              <a:t>Cisco Open NX-OS exploite la pile réseau Linux native, au lieu d'une pile d'espace utilisateur personnalisée (</a:t>
            </a:r>
            <a:r>
              <a:rPr lang="fr-FR" sz="1400" dirty="0" err="1"/>
              <a:t>NetStack</a:t>
            </a:r>
            <a:r>
              <a:rPr lang="fr-FR" sz="1400" dirty="0"/>
              <a:t>) utilisée dans les versions antérieures de NX-OS. </a:t>
            </a:r>
          </a:p>
          <a:p>
            <a:pPr rtl="0">
              <a:spcBef>
                <a:spcPts val="300"/>
              </a:spcBef>
              <a:spcAft>
                <a:spcPts val="300"/>
              </a:spcAft>
              <a:buFont typeface="Arial" pitchFamily="34" charset="0"/>
              <a:buChar char="•"/>
            </a:pPr>
            <a:r>
              <a:rPr lang="fr-FR" sz="1400" dirty="0"/>
              <a:t>Les interfaces de commutateur </a:t>
            </a:r>
            <a:r>
              <a:rPr lang="fr-FR" sz="1400" dirty="0" err="1"/>
              <a:t>Nexus</a:t>
            </a:r>
            <a:r>
              <a:rPr lang="fr-FR" sz="1400" dirty="0"/>
              <a:t>, y compris les interfaces physiques, port-</a:t>
            </a:r>
            <a:r>
              <a:rPr lang="fr-FR" sz="1400" dirty="0" err="1"/>
              <a:t>channel</a:t>
            </a:r>
            <a:r>
              <a:rPr lang="fr-FR" sz="1400" dirty="0"/>
              <a:t>, </a:t>
            </a:r>
            <a:r>
              <a:rPr lang="fr-FR" sz="1400" dirty="0" err="1"/>
              <a:t>vPC</a:t>
            </a:r>
            <a:r>
              <a:rPr lang="fr-FR" sz="1400" dirty="0"/>
              <a:t>, VLAN et autres interfaces logiques, sont mappées au noyau en tant que </a:t>
            </a:r>
            <a:r>
              <a:rPr lang="fr-FR" sz="1400" dirty="0" err="1"/>
              <a:t>netdevs</a:t>
            </a:r>
            <a:r>
              <a:rPr lang="fr-FR" sz="1400" dirty="0"/>
              <a:t> Linux standard.</a:t>
            </a:r>
          </a:p>
          <a:p>
            <a:pPr marL="174625" indent="-174625" rtl="0">
              <a:buNone/>
            </a:pPr>
            <a:r>
              <a:rPr lang="fr-FR" sz="1400" b="1" dirty="0"/>
              <a:t>Environnement et échelle</a:t>
            </a:r>
          </a:p>
          <a:p>
            <a:pPr rtl="0">
              <a:spcBef>
                <a:spcPts val="0"/>
              </a:spcBef>
              <a:buFont typeface="Arial" pitchFamily="34" charset="0"/>
              <a:buChar char="•"/>
            </a:pPr>
            <a:r>
              <a:rPr lang="fr-FR" sz="1400" dirty="0"/>
              <a:t>La famille </a:t>
            </a:r>
            <a:r>
              <a:rPr lang="fr-FR" sz="1400" dirty="0" err="1"/>
              <a:t>Nexus</a:t>
            </a:r>
            <a:r>
              <a:rPr lang="fr-FR" sz="1400" dirty="0"/>
              <a:t> est performante et préférée par les développeurs, les professionnels </a:t>
            </a:r>
            <a:r>
              <a:rPr lang="fr-FR" sz="1400" dirty="0" err="1"/>
              <a:t>DevOps</a:t>
            </a:r>
            <a:r>
              <a:rPr lang="fr-FR" sz="1400" dirty="0"/>
              <a:t> et d'autres utilisateurs qui souhaitent fournir des modèles d'infrastructure réseau en libre-service.</a:t>
            </a:r>
          </a:p>
          <a:p>
            <a:pPr rtl="0">
              <a:spcBef>
                <a:spcPts val="0"/>
              </a:spcBef>
              <a:buFont typeface="Arial" pitchFamily="34" charset="0"/>
              <a:buChar char="•"/>
            </a:pPr>
            <a:r>
              <a:rPr lang="fr-FR" sz="1400" dirty="0"/>
              <a:t>Le document Cisco </a:t>
            </a:r>
            <a:r>
              <a:rPr lang="fr-FR" sz="1400" dirty="0" err="1"/>
              <a:t>Nexus</a:t>
            </a:r>
            <a:r>
              <a:rPr lang="fr-FR" sz="1400" dirty="0"/>
              <a:t> 9000 </a:t>
            </a:r>
            <a:r>
              <a:rPr lang="fr-FR" sz="1400" dirty="0" err="1"/>
              <a:t>Series</a:t>
            </a:r>
            <a:r>
              <a:rPr lang="fr-FR" sz="1400" dirty="0"/>
              <a:t> NX-OS </a:t>
            </a:r>
            <a:r>
              <a:rPr lang="fr-FR" sz="1400" dirty="0" err="1"/>
              <a:t>Verified</a:t>
            </a:r>
            <a:r>
              <a:rPr lang="fr-FR" sz="1400" dirty="0"/>
              <a:t> </a:t>
            </a:r>
            <a:r>
              <a:rPr lang="fr-FR" sz="1400" dirty="0" err="1"/>
              <a:t>Scalability</a:t>
            </a:r>
            <a:r>
              <a:rPr lang="fr-FR" sz="1400" dirty="0"/>
              <a:t> Guide décrit les limites de configuration de Cisco NX-OS pour les commutateurs Cisco </a:t>
            </a:r>
            <a:r>
              <a:rPr lang="fr-FR" sz="1400" dirty="0" err="1"/>
              <a:t>Nexus</a:t>
            </a:r>
            <a:r>
              <a:rPr lang="fr-FR" sz="1400" dirty="0"/>
              <a:t> 9000 </a:t>
            </a:r>
            <a:r>
              <a:rPr lang="fr-FR" sz="1400" dirty="0" err="1"/>
              <a:t>Series</a:t>
            </a:r>
            <a:r>
              <a:rPr lang="fr-FR" sz="1400" dirty="0"/>
              <a:t>.</a:t>
            </a:r>
          </a:p>
          <a:p>
            <a:pPr marL="0" indent="0">
              <a:spcBef>
                <a:spcPts val="300"/>
              </a:spcBef>
              <a:spcAft>
                <a:spcPts val="300"/>
              </a:spcAft>
              <a:buClr>
                <a:srgbClr val="000000"/>
              </a:buClr>
              <a:buSzPct val="100000"/>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219035471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 </a:t>
            </a:r>
            <a:r>
              <a:rPr altLang="en-US" sz="1600" dirty="0"/>
              <a:t/>
            </a:r>
            <a:br>
              <a:rPr altLang="en-US" sz="1600" dirty="0"/>
            </a:br>
            <a:r>
              <a:rPr lang="fr-FR"/>
              <a:t>Cisco Plateforme Cisco NX-OS (suite)</a:t>
            </a:r>
          </a:p>
        </p:txBody>
      </p:sp>
      <p:sp>
        <p:nvSpPr>
          <p:cNvPr id="13315" name="Content Placeholder 2"/>
          <p:cNvSpPr>
            <a:spLocks noGrp="1"/>
          </p:cNvSpPr>
          <p:nvPr>
            <p:ph idx="1"/>
          </p:nvPr>
        </p:nvSpPr>
        <p:spPr>
          <a:xfrm>
            <a:off x="151919" y="777979"/>
            <a:ext cx="8741560" cy="4000504"/>
          </a:xfrm>
        </p:spPr>
        <p:txBody>
          <a:bodyPr/>
          <a:lstStyle/>
          <a:p>
            <a:pPr rtl="0">
              <a:spcAft>
                <a:spcPts val="0"/>
              </a:spcAft>
              <a:buNone/>
            </a:pPr>
            <a:r>
              <a:rPr lang="fr-FR" sz="1600" b="1"/>
              <a:t>Support de conteneur</a:t>
            </a:r>
          </a:p>
          <a:p>
            <a:pPr marL="174625" indent="-174625" rtl="0">
              <a:spcBef>
                <a:spcPts val="0"/>
              </a:spcBef>
              <a:buFont typeface="Arial" pitchFamily="34" charset="0"/>
              <a:buChar char="•"/>
            </a:pPr>
            <a:r>
              <a:rPr lang="fr-FR" sz="1600"/>
              <a:t>NX-OS prend en charge l'exécution de Linux Containers (LXC) directement sur la plate-forme. Il permet d'accéder à un Shell Guest Shell basé sur CentOS 7, qui prend en charge les fonctionnalités personnalisées directement sur l'appareil dans un shell sécurisé et isolé.</a:t>
            </a:r>
          </a:p>
          <a:p>
            <a:pPr rtl="0">
              <a:spcAft>
                <a:spcPts val="0"/>
              </a:spcAft>
              <a:buNone/>
            </a:pPr>
            <a:r>
              <a:rPr lang="fr-FR" sz="1600" b="1"/>
              <a:t>Télémétrie</a:t>
            </a:r>
          </a:p>
          <a:p>
            <a:pPr marL="174625" indent="-174625" rtl="0">
              <a:spcBef>
                <a:spcPts val="0"/>
              </a:spcBef>
              <a:buFont typeface="Arial" pitchFamily="34" charset="0"/>
              <a:buChar char="•"/>
            </a:pPr>
            <a:r>
              <a:rPr lang="fr-FR" sz="1600"/>
              <a:t>Vous pouvez intégrer différentes applications de télémétrie telles que Ganglia, Splunk ou Nagios sur le commutateur avec NX-OS.</a:t>
            </a:r>
          </a:p>
          <a:p>
            <a:pPr marL="0" indent="0" rtl="0">
              <a:spcAft>
                <a:spcPts val="300"/>
              </a:spcAft>
              <a:buNone/>
            </a:pPr>
            <a:r>
              <a:rPr lang="fr-FR" sz="1600" b="1"/>
              <a:t>Interfaces programmatiques NX-OS ouvertes</a:t>
            </a:r>
          </a:p>
          <a:p>
            <a:pPr marL="174625" indent="-174625" rtl="0">
              <a:spcBef>
                <a:spcPts val="0"/>
              </a:spcBef>
              <a:buFont typeface="Arial" pitchFamily="34" charset="0"/>
              <a:buChar char="•"/>
            </a:pPr>
            <a:r>
              <a:rPr lang="fr-FR" sz="1600"/>
              <a:t>Open NX-OS est l'ensemble de logiciels utilisés pour fournir les API, les modèles de données et l'accès programmatique, y compris le service REST NX-API et la programmabilité pilotée par modèle à l'aide de la modélisation YANG.</a:t>
            </a:r>
          </a:p>
          <a:p>
            <a:pPr marL="174625" indent="-174625" rtl="0">
              <a:spcBef>
                <a:spcPts val="0"/>
              </a:spcBef>
              <a:buFont typeface="Arial" pitchFamily="34" charset="0"/>
              <a:buChar char="•"/>
            </a:pPr>
            <a:r>
              <a:rPr lang="fr-FR" sz="1600"/>
              <a:t>Open NX-OS inclut le modèle de données NX-OS natif dans l'image logicielle elle-même. Si vous utilisez uniquement Open NX-OS, vous n'avez pas à télécharger des modèles supplémentaires.</a:t>
            </a:r>
          </a:p>
          <a:p>
            <a:pPr marL="0" indent="0">
              <a:buNone/>
            </a:pPr>
            <a:endParaRPr lang="en-GB" sz="1600" dirty="0"/>
          </a:p>
          <a:p>
            <a:pPr marL="0" indent="0">
              <a:buNone/>
            </a:pPr>
            <a:endParaRPr lang="en-GB" sz="1600" b="1" dirty="0"/>
          </a:p>
          <a:p>
            <a:pPr marL="174625" indent="-174625">
              <a:spcBef>
                <a:spcPts val="0"/>
              </a:spcBef>
              <a:buNone/>
            </a:pPr>
            <a:endParaRPr lang="en-GB" sz="1600" dirty="0"/>
          </a:p>
          <a:p>
            <a:pPr marL="174625" indent="-174625">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60834391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 </a:t>
            </a:r>
            <a:r>
              <a:rPr altLang="en-US" sz="1600" dirty="0"/>
              <a:t/>
            </a:r>
            <a:br>
              <a:rPr altLang="en-US" sz="1600" dirty="0"/>
            </a:br>
            <a:r>
              <a:rPr lang="fr-FR"/>
              <a:t>Cisco Plateforme Cisco NX-OS (suite)</a:t>
            </a:r>
          </a:p>
        </p:txBody>
      </p:sp>
      <p:sp>
        <p:nvSpPr>
          <p:cNvPr id="13315" name="Content Placeholder 1"/>
          <p:cNvSpPr>
            <a:spLocks noGrp="1"/>
          </p:cNvSpPr>
          <p:nvPr>
            <p:ph idx="1"/>
          </p:nvPr>
        </p:nvSpPr>
        <p:spPr>
          <a:xfrm>
            <a:off x="123784" y="738198"/>
            <a:ext cx="9126541" cy="2356974"/>
          </a:xfrm>
        </p:spPr>
        <p:txBody>
          <a:bodyPr/>
          <a:lstStyle/>
          <a:p>
            <a:pPr marL="0" indent="0" rtl="0">
              <a:spcBef>
                <a:spcPts val="200"/>
              </a:spcBef>
              <a:spcAft>
                <a:spcPts val="200"/>
              </a:spcAft>
              <a:buNone/>
            </a:pPr>
            <a:r>
              <a:rPr lang="fr-FR" sz="1400" b="1" dirty="0"/>
              <a:t>YANG, NETCONF, and RESTCONF</a:t>
            </a:r>
          </a:p>
          <a:p>
            <a:pPr marL="174625" indent="-174625" rtl="0">
              <a:spcBef>
                <a:spcPts val="200"/>
              </a:spcBef>
              <a:spcAft>
                <a:spcPts val="200"/>
              </a:spcAft>
              <a:buFont typeface="Arial" pitchFamily="34" charset="0"/>
              <a:buChar char="•"/>
            </a:pPr>
            <a:r>
              <a:rPr lang="fr-FR" sz="1400" dirty="0"/>
              <a:t>Cisco NX-OS prend en charge les modèles YANG via les interfaces de NETCONF, RESTCONF sur Open NX-OS.</a:t>
            </a:r>
          </a:p>
          <a:p>
            <a:pPr marL="174625" indent="-174625" rtl="0">
              <a:spcBef>
                <a:spcPts val="200"/>
              </a:spcBef>
              <a:spcAft>
                <a:spcPts val="200"/>
              </a:spcAft>
              <a:buFont typeface="Arial" pitchFamily="34" charset="0"/>
              <a:buChar char="•"/>
            </a:pPr>
            <a:r>
              <a:rPr lang="fr-FR" sz="1400" dirty="0"/>
              <a:t>Le système d'exploitation Cisco NX-OS utilise un agent NETCONF comme interface client pour fournir un transport sécurisé pour les demandes du client et les réponses du serveur. </a:t>
            </a:r>
          </a:p>
          <a:p>
            <a:pPr marL="0" indent="0">
              <a:lnSpc>
                <a:spcPct val="50000"/>
              </a:lnSpc>
              <a:spcBef>
                <a:spcPts val="0"/>
              </a:spcBef>
              <a:spcAft>
                <a:spcPts val="0"/>
              </a:spcAft>
              <a:buNone/>
            </a:pPr>
            <a:endParaRPr lang="en-GB" sz="1400" b="1" dirty="0"/>
          </a:p>
          <a:p>
            <a:pPr marL="0" indent="0" rtl="0">
              <a:spcBef>
                <a:spcPts val="200"/>
              </a:spcBef>
              <a:spcAft>
                <a:spcPts val="200"/>
              </a:spcAft>
              <a:buNone/>
            </a:pPr>
            <a:r>
              <a:rPr lang="fr-FR" sz="1400" b="1" dirty="0"/>
              <a:t>Activation des fonctionnalités de </a:t>
            </a:r>
            <a:r>
              <a:rPr lang="fr-FR" sz="1400" b="1" dirty="0" err="1"/>
              <a:t>programmabilité</a:t>
            </a:r>
            <a:r>
              <a:rPr lang="fr-FR" sz="1400" b="1" dirty="0"/>
              <a:t> pilotée par modèle dans NX-OS</a:t>
            </a:r>
          </a:p>
          <a:p>
            <a:pPr rtl="0">
              <a:spcBef>
                <a:spcPts val="200"/>
              </a:spcBef>
              <a:spcAft>
                <a:spcPts val="200"/>
              </a:spcAft>
              <a:buFont typeface="Arial" pitchFamily="34" charset="0"/>
              <a:buChar char="•"/>
            </a:pPr>
            <a:r>
              <a:rPr lang="fr-FR" sz="1400" dirty="0"/>
              <a:t>Activez les fonctionnalités suivantes sur le commutateur à l'aide de l'interface de ligne de commande ou d'une autre méthode (telle que NX-API). Activez les protocoles de transport que vous souhaitez exploiter.</a:t>
            </a:r>
          </a:p>
          <a:p>
            <a:pPr marL="0" indent="0">
              <a:spcBef>
                <a:spcPts val="200"/>
              </a:spcBef>
              <a:spcAft>
                <a:spcPts val="200"/>
              </a:spcAft>
              <a:buNone/>
            </a:pPr>
            <a:endParaRPr lang="en-GB" sz="1400" b="1" dirty="0"/>
          </a:p>
          <a:p>
            <a:pPr marL="174625" indent="-174625">
              <a:spcBef>
                <a:spcPts val="200"/>
              </a:spcBef>
              <a:spcAft>
                <a:spcPts val="200"/>
              </a:spcAft>
              <a:buNone/>
            </a:pPr>
            <a:endParaRPr lang="en-GB" sz="1400" dirty="0"/>
          </a:p>
          <a:p>
            <a:pPr marL="174625" indent="-174625">
              <a:spcBef>
                <a:spcPts val="200"/>
              </a:spcBef>
              <a:spcAft>
                <a:spcPts val="200"/>
              </a:spcAft>
              <a:buNone/>
            </a:pPr>
            <a:endParaRPr lang="en-GB" sz="1400" dirty="0"/>
          </a:p>
        </p:txBody>
      </p:sp>
      <p:pic>
        <p:nvPicPr>
          <p:cNvPr id="1026"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46029" y="2932700"/>
            <a:ext cx="8144442" cy="77802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2" name="Content Placeholder 2">
            <a:extLst>
              <a:ext uri="{FF2B5EF4-FFF2-40B4-BE49-F238E27FC236}">
                <a16:creationId xmlns="" xmlns:c="http://schemas.openxmlformats.org/drawingml/2006/chart" xmlns:c15="http://schemas.microsoft.com/office/drawing/2012/chart" xmlns:a16="http://schemas.microsoft.com/office/drawing/2014/main" id="{ACF53D3D-9C06-49AA-92CD-857D4D1CC111}"/>
              </a:ext>
            </a:extLst>
          </p:cNvPr>
          <p:cNvSpPr/>
          <p:nvPr/>
        </p:nvSpPr>
        <p:spPr>
          <a:xfrm>
            <a:off x="70784" y="3914252"/>
            <a:ext cx="8957883" cy="738664"/>
          </a:xfrm>
          <a:prstGeom prst="rect">
            <a:avLst/>
          </a:prstGeom>
        </p:spPr>
        <p:txBody>
          <a:bodyPr wrap="square">
            <a:spAutoFit/>
          </a:bodyPr>
          <a:lstStyle/>
          <a:p>
            <a:pPr rtl="0"/>
            <a:r>
              <a:rPr lang="fr-FR" sz="1400" b="1" i="1" dirty="0">
                <a:solidFill>
                  <a:schemeClr val="tx1">
                    <a:lumMod val="50000"/>
                  </a:schemeClr>
                </a:solidFill>
              </a:rPr>
              <a:t>Remarque</a:t>
            </a:r>
            <a:r>
              <a:rPr lang="fr-FR" sz="1400" i="1" dirty="0">
                <a:solidFill>
                  <a:schemeClr val="tx1">
                    <a:lumMod val="50000"/>
                  </a:schemeClr>
                </a:solidFill>
              </a:rPr>
              <a:t> : Ces instructions s'appliquent à Open NX-OS 9.2.1+. Les versions précédentes d'Open NX-OS nécessitent l'installation manuelle et l'activation des RPM pour les agents de protocole. Consultez les Guides de programmation de votre plate-forme si vous utilisez une version antérieure.</a:t>
            </a:r>
          </a:p>
        </p:txBody>
      </p:sp>
    </p:spTree>
    <p:extLst>
      <p:ext uri="{BB962C8B-B14F-4D97-AF65-F5344CB8AC3E}">
        <p14:creationId xmlns="" xmlns:c="http://schemas.openxmlformats.org/drawingml/2006/chart" xmlns:c15="http://schemas.microsoft.com/office/drawing/2012/chart" xmlns:p14="http://schemas.microsoft.com/office/powerpoint/2010/main" val="2242364485"/>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a:t>
            </a:r>
            <a:r>
              <a:rPr altLang="en-US" sz="1600" dirty="0"/>
              <a:t/>
            </a:r>
            <a:br>
              <a:rPr altLang="en-US" sz="1600" dirty="0"/>
            </a:br>
            <a:r>
              <a:rPr lang="fr-FR"/>
              <a:t>Cisco Plateforme Cisco NX-OS (suite)</a:t>
            </a:r>
          </a:p>
        </p:txBody>
      </p:sp>
      <p:sp>
        <p:nvSpPr>
          <p:cNvPr id="13315" name="Content Placeholder 1"/>
          <p:cNvSpPr>
            <a:spLocks noGrp="1"/>
          </p:cNvSpPr>
          <p:nvPr>
            <p:ph idx="1"/>
          </p:nvPr>
        </p:nvSpPr>
        <p:spPr>
          <a:xfrm>
            <a:off x="87549" y="798944"/>
            <a:ext cx="9056451" cy="1423580"/>
          </a:xfrm>
        </p:spPr>
        <p:txBody>
          <a:bodyPr/>
          <a:lstStyle/>
          <a:p>
            <a:pPr marL="0" indent="0" rtl="0">
              <a:spcBef>
                <a:spcPts val="300"/>
              </a:spcBef>
              <a:spcAft>
                <a:spcPts val="300"/>
              </a:spcAft>
              <a:buNone/>
            </a:pPr>
            <a:r>
              <a:rPr lang="fr-FR" sz="1600" b="1"/>
              <a:t>OpenConfig</a:t>
            </a:r>
            <a:r>
              <a:rPr lang="fr-FR" sz="1600"/>
              <a:t> </a:t>
            </a:r>
          </a:p>
          <a:p>
            <a:pPr marL="174625" indent="-174625" rtl="0">
              <a:spcBef>
                <a:spcPts val="300"/>
              </a:spcBef>
              <a:spcAft>
                <a:spcPts val="300"/>
              </a:spcAft>
              <a:buFont typeface="Arial" pitchFamily="34" charset="0"/>
              <a:buChar char="•"/>
            </a:pPr>
            <a:r>
              <a:rPr lang="fr-FR" sz="1600"/>
              <a:t>Les modèles OpenConfig pris en charge par Open NX-OS peuvent être téléchargés à partir des agents Cisco Artifactory Open NX-OS. </a:t>
            </a:r>
          </a:p>
          <a:p>
            <a:pPr marL="174625" indent="-174625" rtl="0">
              <a:spcBef>
                <a:spcPts val="300"/>
              </a:spcBef>
              <a:spcAft>
                <a:spcPts val="300"/>
              </a:spcAft>
              <a:buFont typeface="Arial" pitchFamily="34" charset="0"/>
              <a:buChar char="•"/>
            </a:pPr>
            <a:r>
              <a:rPr lang="fr-FR" sz="1600"/>
              <a:t>Téléchargez les modèles souhaités sur votre poste de travail local, puis copiez-les sur le commutateur Open NX-OS où vous souhaitez les installer.</a:t>
            </a:r>
          </a:p>
          <a:p>
            <a:pPr marL="174625" indent="-174625">
              <a:spcBef>
                <a:spcPts val="300"/>
              </a:spcBef>
              <a:spcAft>
                <a:spcPts val="300"/>
              </a:spcAft>
              <a:buNone/>
            </a:pPr>
            <a:endParaRPr lang="en-GB" sz="1600" dirty="0"/>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3EC89BCC-F93C-4415-9C33-60F6BB7CBAB4}"/>
              </a:ext>
            </a:extLst>
          </p:cNvPr>
          <p:cNvPicPr>
            <a:picLocks noChangeAspect="1"/>
          </p:cNvPicPr>
          <p:nvPr/>
        </p:nvPicPr>
        <p:blipFill>
          <a:blip r:embed="rId3"/>
          <a:stretch>
            <a:fillRect/>
          </a:stretch>
        </p:blipFill>
        <p:spPr>
          <a:xfrm>
            <a:off x="399144" y="2290733"/>
            <a:ext cx="8273239" cy="594032"/>
          </a:xfrm>
          <a:prstGeom prst="rect">
            <a:avLst/>
          </a:prstGeom>
        </p:spPr>
      </p:pic>
      <p:sp>
        <p:nvSpPr>
          <p:cNvPr id="6" name="Content Placeholder 2">
            <a:extLst>
              <a:ext uri="{FF2B5EF4-FFF2-40B4-BE49-F238E27FC236}">
                <a16:creationId xmlns="" xmlns:c="http://schemas.openxmlformats.org/drawingml/2006/chart" xmlns:c15="http://schemas.microsoft.com/office/drawing/2012/chart" xmlns:a16="http://schemas.microsoft.com/office/drawing/2014/main" id="{F18E4FBA-76F4-4D58-A502-76BFCE58B8E5}"/>
              </a:ext>
            </a:extLst>
          </p:cNvPr>
          <p:cNvSpPr/>
          <p:nvPr/>
        </p:nvSpPr>
        <p:spPr>
          <a:xfrm>
            <a:off x="87550" y="3054957"/>
            <a:ext cx="8896430" cy="584775"/>
          </a:xfrm>
          <a:prstGeom prst="rect">
            <a:avLst/>
          </a:prstGeom>
        </p:spPr>
        <p:txBody>
          <a:bodyPr wrap="square">
            <a:spAutoFit/>
          </a:bodyPr>
          <a:lstStyle/>
          <a:p>
            <a:pPr marL="180975" indent="-180975" rtl="0">
              <a:buFont typeface="Arial" panose="020B0604020202020204" pitchFamily="34" charset="0"/>
              <a:buChar char="•"/>
            </a:pPr>
            <a:r>
              <a:rPr lang="fr-FR" sz="1600">
                <a:solidFill>
                  <a:srgbClr val="000000"/>
                </a:solidFill>
                <a:latin typeface="+mn-lt"/>
              </a:rPr>
              <a:t>Utilisez la fonctionnalité </a:t>
            </a:r>
            <a:r>
              <a:rPr lang="fr-FR" sz="1600">
                <a:solidFill>
                  <a:schemeClr val="bg1"/>
                </a:solidFill>
                <a:highlight>
                  <a:srgbClr val="000000"/>
                </a:highlight>
                <a:latin typeface="Times New Roman" panose="02020603050405020304" pitchFamily="18" charset="0"/>
                <a:cs typeface="Times New Roman" panose="02020603050405020304" pitchFamily="18" charset="0"/>
              </a:rPr>
              <a:t>bash-shell</a:t>
            </a:r>
            <a:r>
              <a:rPr lang="fr-FR" sz="1600">
                <a:solidFill>
                  <a:srgbClr val="000000"/>
                </a:solidFill>
                <a:latin typeface="+mn-lt"/>
              </a:rPr>
              <a:t> sur Open NX-OS pour installer les fichiers RPM nouvellement copiés. Assurez-vous que la fonctionnalité </a:t>
            </a:r>
            <a:r>
              <a:rPr lang="fr-FR" sz="1600">
                <a:solidFill>
                  <a:schemeClr val="bg1"/>
                </a:solidFill>
                <a:highlight>
                  <a:srgbClr val="000000"/>
                </a:highlight>
                <a:latin typeface="Times New Roman" panose="02020603050405020304" pitchFamily="18" charset="0"/>
                <a:cs typeface="Times New Roman" panose="02020603050405020304" pitchFamily="18" charset="0"/>
              </a:rPr>
              <a:t>bash-shell</a:t>
            </a:r>
            <a:r>
              <a:rPr lang="fr-FR" sz="1600">
                <a:solidFill>
                  <a:srgbClr val="000000"/>
                </a:solidFill>
                <a:latin typeface="+mn-lt"/>
              </a:rPr>
              <a:t> doit être activée sur votre commutateur.</a:t>
            </a:r>
          </a:p>
        </p:txBody>
      </p:sp>
      <p:pic>
        <p:nvPicPr>
          <p:cNvPr id="3074" name="Picture 2"/>
          <p:cNvPicPr>
            <a:picLocks noChangeAspect="1" noChangeArrowheads="1"/>
          </p:cNvPicPr>
          <p:nvPr/>
        </p:nvPicPr>
        <p:blipFill>
          <a:blip r:embed="rId4">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25368" y="3643603"/>
            <a:ext cx="8061704" cy="97069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Tree>
    <p:extLst>
      <p:ext uri="{BB962C8B-B14F-4D97-AF65-F5344CB8AC3E}">
        <p14:creationId xmlns="" xmlns:c="http://schemas.openxmlformats.org/drawingml/2006/chart" xmlns:c15="http://schemas.microsoft.com/office/drawing/2012/chart" xmlns:p14="http://schemas.microsoft.com/office/powerpoint/2010/main" val="67504951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 </a:t>
            </a:r>
            <a:r>
              <a:rPr altLang="en-US" sz="1600" dirty="0"/>
              <a:t/>
            </a:r>
            <a:br>
              <a:rPr altLang="en-US" sz="1600" dirty="0"/>
            </a:br>
            <a:r>
              <a:rPr lang="fr-FR"/>
              <a:t>Cisco NSO</a:t>
            </a:r>
          </a:p>
        </p:txBody>
      </p:sp>
      <p:sp>
        <p:nvSpPr>
          <p:cNvPr id="13315" name="Content Placeholder 2"/>
          <p:cNvSpPr>
            <a:spLocks noGrp="1"/>
          </p:cNvSpPr>
          <p:nvPr>
            <p:ph idx="1"/>
          </p:nvPr>
        </p:nvSpPr>
        <p:spPr>
          <a:xfrm>
            <a:off x="120501" y="716564"/>
            <a:ext cx="9279735" cy="4000504"/>
          </a:xfrm>
        </p:spPr>
        <p:txBody>
          <a:bodyPr/>
          <a:lstStyle/>
          <a:p>
            <a:pPr marL="0" indent="0" rtl="0">
              <a:spcBef>
                <a:spcPts val="200"/>
              </a:spcBef>
              <a:spcAft>
                <a:spcPts val="200"/>
              </a:spcAft>
              <a:buNone/>
            </a:pPr>
            <a:r>
              <a:rPr lang="fr-FR" sz="1400" b="1" dirty="0"/>
              <a:t>Qu'est-ce que Cisco NSO ?</a:t>
            </a:r>
          </a:p>
          <a:p>
            <a:pPr marL="174625" indent="-174625" rtl="0">
              <a:spcBef>
                <a:spcPts val="200"/>
              </a:spcBef>
              <a:spcAft>
                <a:spcPts val="200"/>
              </a:spcAft>
              <a:buFont typeface="Arial" pitchFamily="34" charset="0"/>
              <a:buChar char="•"/>
            </a:pPr>
            <a:r>
              <a:rPr lang="fr-FR" sz="1400" dirty="0"/>
              <a:t>Network Services </a:t>
            </a:r>
            <a:r>
              <a:rPr lang="fr-FR" sz="1400" dirty="0" err="1"/>
              <a:t>Orchestrator</a:t>
            </a:r>
            <a:r>
              <a:rPr lang="fr-FR" sz="1400" dirty="0"/>
              <a:t> (NSO) permet aux opérateurs d'adopter dynamiquement la solution de configuration de service, en fonction des changements intervenus dans le portefeuille de services proposé.</a:t>
            </a:r>
          </a:p>
          <a:p>
            <a:pPr marL="174625" indent="-174625" rtl="0">
              <a:spcBef>
                <a:spcPts val="200"/>
              </a:spcBef>
              <a:spcAft>
                <a:spcPts val="200"/>
              </a:spcAft>
              <a:buFont typeface="Arial" pitchFamily="34" charset="0"/>
              <a:buChar char="•"/>
            </a:pPr>
            <a:r>
              <a:rPr lang="fr-FR" sz="1400" dirty="0"/>
              <a:t>L'ONS comporte trois composantes :</a:t>
            </a:r>
          </a:p>
          <a:p>
            <a:pPr marL="542925" indent="-180975" rtl="0">
              <a:spcBef>
                <a:spcPts val="200"/>
              </a:spcBef>
              <a:spcAft>
                <a:spcPts val="200"/>
              </a:spcAft>
              <a:buFont typeface="Arial" pitchFamily="34" charset="0"/>
              <a:buChar char="•"/>
            </a:pPr>
            <a:r>
              <a:rPr lang="fr-FR" sz="1400" dirty="0"/>
              <a:t>Couches d'abstraction de périphériques et de services</a:t>
            </a:r>
          </a:p>
          <a:p>
            <a:pPr marL="542925" indent="-180975" rtl="0">
              <a:spcBef>
                <a:spcPts val="200"/>
              </a:spcBef>
              <a:spcAft>
                <a:spcPts val="200"/>
              </a:spcAft>
              <a:buFont typeface="Arial" pitchFamily="34" charset="0"/>
              <a:buChar char="•"/>
            </a:pPr>
            <a:r>
              <a:rPr lang="fr-FR" sz="1400" dirty="0"/>
              <a:t>Base de données de configuration</a:t>
            </a:r>
          </a:p>
          <a:p>
            <a:pPr marL="542925" indent="-180975" rtl="0">
              <a:spcBef>
                <a:spcPts val="200"/>
              </a:spcBef>
              <a:spcAft>
                <a:spcPts val="200"/>
              </a:spcAft>
              <a:buFont typeface="Arial" pitchFamily="34" charset="0"/>
              <a:buChar char="•"/>
            </a:pPr>
            <a:r>
              <a:rPr lang="fr-FR" sz="1400" dirty="0"/>
              <a:t>Interface programmable pilotée par modèle (modèles YANG)</a:t>
            </a:r>
          </a:p>
          <a:p>
            <a:pPr marL="0" indent="0" rtl="0">
              <a:spcBef>
                <a:spcPts val="200"/>
              </a:spcBef>
              <a:spcAft>
                <a:spcPts val="200"/>
              </a:spcAft>
              <a:buNone/>
            </a:pPr>
            <a:r>
              <a:rPr lang="fr-FR" sz="1400" b="1" dirty="0"/>
              <a:t>Couches d'abstraction de périphériques et de services</a:t>
            </a:r>
          </a:p>
          <a:p>
            <a:pPr marL="174625" indent="-174625" rtl="0">
              <a:spcBef>
                <a:spcPts val="200"/>
              </a:spcBef>
              <a:spcAft>
                <a:spcPts val="200"/>
              </a:spcAft>
              <a:buFont typeface="Arial" pitchFamily="34" charset="0"/>
              <a:buChar char="•"/>
            </a:pPr>
            <a:r>
              <a:rPr lang="fr-FR" sz="1400" dirty="0"/>
              <a:t>NSO utilise le langage de modélisation YANG normalisé pour modéliser et automatiser tout type de périphérique. </a:t>
            </a:r>
          </a:p>
          <a:p>
            <a:pPr marL="174625" indent="-174625" rtl="0">
              <a:spcBef>
                <a:spcPts val="200"/>
              </a:spcBef>
              <a:spcAft>
                <a:spcPts val="200"/>
              </a:spcAft>
              <a:buFont typeface="Arial" pitchFamily="34" charset="0"/>
              <a:buChar char="•"/>
            </a:pPr>
            <a:r>
              <a:rPr lang="fr-FR" sz="1400" dirty="0"/>
              <a:t>Le modèle de données d'un service met en corrélation les définitions de service avec les opérations réseau. </a:t>
            </a:r>
          </a:p>
          <a:p>
            <a:pPr marL="174625" indent="-174625" rtl="0">
              <a:spcBef>
                <a:spcPts val="200"/>
              </a:spcBef>
              <a:spcAft>
                <a:spcPts val="200"/>
              </a:spcAft>
              <a:buFont typeface="Arial" pitchFamily="34" charset="0"/>
              <a:buChar char="•"/>
            </a:pPr>
            <a:r>
              <a:rPr lang="fr-FR" sz="1400" dirty="0"/>
              <a:t>Pour les modèles de données de périphérique, NSO reconnaît et peut fonctionner sur les périphériques physiques d'un centre de données, y compris les pare-feu et les autres périphériques de modèle OSI de couche 4 à 7. </a:t>
            </a:r>
          </a:p>
          <a:p>
            <a:pPr marL="174625" indent="-174625" rtl="0">
              <a:spcBef>
                <a:spcPts val="200"/>
              </a:spcBef>
              <a:spcAft>
                <a:spcPts val="200"/>
              </a:spcAft>
              <a:buFont typeface="Arial" pitchFamily="34" charset="0"/>
              <a:buChar char="•"/>
            </a:pPr>
            <a:r>
              <a:rPr lang="fr-FR" sz="1400" dirty="0"/>
              <a:t>NSO peut automatiser le lancement, la configuration, la surveillance et la gestion des licences de Virtual Network </a:t>
            </a:r>
            <a:r>
              <a:rPr lang="fr-FR" sz="1400" dirty="0" err="1"/>
              <a:t>Functions</a:t>
            </a:r>
            <a:r>
              <a:rPr lang="fr-FR" sz="1400" dirty="0"/>
              <a:t> (VNF).</a:t>
            </a:r>
          </a:p>
          <a:p>
            <a:pPr marL="0" indent="0">
              <a:spcBef>
                <a:spcPts val="200"/>
              </a:spcBef>
              <a:spcAft>
                <a:spcPts val="200"/>
              </a:spcAft>
              <a:buNone/>
            </a:pPr>
            <a:endParaRPr lang="en-GB" sz="1600" b="1" dirty="0"/>
          </a:p>
          <a:p>
            <a:pPr marL="174625" indent="-174625">
              <a:spcBef>
                <a:spcPts val="200"/>
              </a:spcBef>
              <a:spcAft>
                <a:spcPts val="200"/>
              </a:spcAft>
              <a:buNone/>
            </a:pPr>
            <a:endParaRPr lang="en-GB" sz="1600" dirty="0"/>
          </a:p>
          <a:p>
            <a:pPr marL="174625" indent="-174625">
              <a:spcBef>
                <a:spcPts val="200"/>
              </a:spcBef>
              <a:spcAft>
                <a:spcPts val="20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7846875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8 : Meilleures pratiques</a:t>
            </a:r>
          </a:p>
        </p:txBody>
      </p:sp>
      <p:sp>
        <p:nvSpPr>
          <p:cNvPr id="11266" name="Content Placeholder"/>
          <p:cNvSpPr>
            <a:spLocks noGrp="1" noChangeArrowheads="1"/>
          </p:cNvSpPr>
          <p:nvPr>
            <p:ph idx="1"/>
          </p:nvPr>
        </p:nvSpPr>
        <p:spPr/>
        <p:txBody>
          <a:bodyPr/>
          <a:lstStyle/>
          <a:p>
            <a:pPr marL="0" indent="0" rtl="0">
              <a:lnSpc>
                <a:spcPct val="85000"/>
              </a:lnSpc>
              <a:spcBef>
                <a:spcPts val="300"/>
              </a:spcBef>
              <a:spcAft>
                <a:spcPts val="300"/>
              </a:spcAft>
              <a:buNone/>
            </a:pPr>
            <a:r>
              <a:rPr lang="fr-FR" sz="1600"/>
              <a:t>Avant d'enseigner le module 8, l'instructeur doit:</a:t>
            </a:r>
          </a:p>
          <a:p>
            <a:pPr rtl="0">
              <a:lnSpc>
                <a:spcPct val="85000"/>
              </a:lnSpc>
              <a:spcBef>
                <a:spcPts val="300"/>
              </a:spcBef>
              <a:spcAft>
                <a:spcPts val="300"/>
              </a:spcAft>
              <a:buClr>
                <a:srgbClr val="000000"/>
              </a:buClr>
              <a:buFont typeface="Arial" panose="020B0604020202020204" pitchFamily="34" charset="0"/>
              <a:buChar char="•"/>
            </a:pPr>
            <a:r>
              <a:rPr lang="fr-FR" sz="1600"/>
              <a:t>Passez en revue les activités et les évaluations de ce module.</a:t>
            </a:r>
          </a:p>
          <a:p>
            <a:pPr rtl="0">
              <a:lnSpc>
                <a:spcPct val="85000"/>
              </a:lnSpc>
              <a:spcBef>
                <a:spcPts val="300"/>
              </a:spcBef>
              <a:spcAft>
                <a:spcPts val="300"/>
              </a:spcAft>
              <a:buClr>
                <a:srgbClr val="000000"/>
              </a:buClr>
              <a:buFont typeface="Arial" panose="020B0604020202020204" pitchFamily="34" charset="0"/>
              <a:buChar char="•"/>
            </a:pPr>
            <a:r>
              <a:rPr lang="fr-FR" sz="1600"/>
              <a:t>Essayez d'inclure autant de questions que possible pour maintenir l'intérêt des élèves pendant la présentation en classe.</a:t>
            </a:r>
          </a:p>
          <a:p>
            <a:pPr marL="0" indent="0" rtl="0">
              <a:lnSpc>
                <a:spcPct val="50000"/>
              </a:lnSpc>
              <a:spcBef>
                <a:spcPts val="300"/>
              </a:spcBef>
              <a:spcAft>
                <a:spcPts val="300"/>
              </a:spcAft>
              <a:buNone/>
            </a:pPr>
            <a:r>
              <a:rPr lang="fr-FR" sz="1600"/>
              <a:t> </a:t>
            </a:r>
          </a:p>
          <a:p>
            <a:pPr marL="0" indent="0" rtl="0">
              <a:spcBef>
                <a:spcPts val="300"/>
              </a:spcBef>
              <a:spcAft>
                <a:spcPts val="300"/>
              </a:spcAft>
              <a:buNone/>
            </a:pPr>
            <a:r>
              <a:rPr lang="fr-FR" sz="1600"/>
              <a:t>Rubrique 8.1</a:t>
            </a:r>
          </a:p>
          <a:p>
            <a:pPr marL="180975" lvl="1" indent="-169863" rtl="0">
              <a:buClr>
                <a:srgbClr val="000000"/>
              </a:buClr>
              <a:buSzPct val="90000"/>
              <a:buFont typeface="Arial" panose="020B0604020202020204" pitchFamily="34" charset="0"/>
              <a:buChar char="•"/>
            </a:pPr>
            <a:r>
              <a:rPr lang="fr-FR" sz="1600"/>
              <a:t>Répertorier les centres de développement Cisco pour différents groupes technologiques.</a:t>
            </a:r>
          </a:p>
          <a:p>
            <a:pPr marL="169863" lvl="2" rtl="0">
              <a:lnSpc>
                <a:spcPct val="50000"/>
              </a:lnSpc>
              <a:buClr>
                <a:srgbClr val="000000"/>
              </a:buClr>
              <a:buSzPct val="90000"/>
              <a:buNone/>
            </a:pPr>
            <a:r>
              <a:rPr lang="fr-FR" sz="1600"/>
              <a:t> </a:t>
            </a:r>
          </a:p>
          <a:p>
            <a:pPr marL="169863" lvl="2" rtl="0">
              <a:lnSpc>
                <a:spcPct val="85000"/>
              </a:lnSpc>
              <a:buClr>
                <a:srgbClr val="000000"/>
              </a:buClr>
              <a:buSzPct val="90000"/>
              <a:buNone/>
            </a:pPr>
            <a:r>
              <a:rPr lang="fr-FR" sz="1600"/>
              <a:t>Rubrique 8.2</a:t>
            </a:r>
          </a:p>
          <a:p>
            <a:pPr marL="169863" lvl="2" rtl="0">
              <a:buClr>
                <a:srgbClr val="000000"/>
              </a:buClr>
              <a:buSzPct val="90000"/>
              <a:buFont typeface="Arial" panose="020B0604020202020204" pitchFamily="34" charset="0"/>
              <a:buChar char="•"/>
            </a:pPr>
            <a:r>
              <a:rPr lang="fr-FR" sz="1600"/>
              <a:t>Introduisez SDK avec un exemple. </a:t>
            </a:r>
          </a:p>
          <a:p>
            <a:pPr marL="0" lvl="2" indent="0" rtl="0">
              <a:buClr>
                <a:srgbClr val="000000"/>
              </a:buClr>
              <a:buSzPct val="90000"/>
              <a:buNone/>
            </a:pPr>
            <a:r>
              <a:rPr lang="fr-FR" sz="1600"/>
              <a:t> </a:t>
            </a:r>
          </a:p>
          <a:p>
            <a:pPr marL="169863" lvl="2">
              <a:lnSpc>
                <a:spcPct val="85000"/>
              </a:lnSpc>
              <a:spcBef>
                <a:spcPct val="30000"/>
              </a:spcBef>
              <a:spcAft>
                <a:spcPts val="600"/>
              </a:spcAft>
              <a:buClr>
                <a:srgbClr val="000000"/>
              </a:buClr>
              <a:buSzPct val="90000"/>
              <a:buFont typeface="Arial" panose="020B0604020202020204" pitchFamily="34" charset="0"/>
              <a:buChar char="•"/>
            </a:pPr>
            <a:endParaRPr lang="en-GB" sz="1600" dirty="0"/>
          </a:p>
          <a:p>
            <a:pPr marL="169863" lvl="2">
              <a:lnSpc>
                <a:spcPct val="85000"/>
              </a:lnSpc>
              <a:spcBef>
                <a:spcPct val="30000"/>
              </a:spcBef>
              <a:spcAft>
                <a:spcPts val="600"/>
              </a:spcAft>
              <a:buClr>
                <a:srgbClr val="000000"/>
              </a:buClr>
              <a:buSzPct val="90000"/>
              <a:buFont typeface="Arial" panose="020B0604020202020204" pitchFamily="34" charset="0"/>
              <a:buChar char="•"/>
            </a:pPr>
            <a:endParaRPr sz="1600" dirty="0"/>
          </a:p>
          <a:p>
            <a:pPr lvl="1">
              <a:lnSpc>
                <a:spcPct val="85000"/>
              </a:lnSpc>
              <a:spcBef>
                <a:spcPct val="30000"/>
              </a:spcBef>
            </a:pPr>
            <a:endParaRPr lang="en-US" sz="1600" dirty="0"/>
          </a:p>
          <a:p>
            <a:pPr eaLnBrk="1" hangingPunct="1">
              <a:lnSpc>
                <a:spcPct val="85000"/>
              </a:lnSpc>
              <a:spcBef>
                <a:spcPct val="30000"/>
              </a:spcBef>
            </a:pPr>
            <a:endParaRPr lang="en-US" sz="1600" dirty="0"/>
          </a:p>
          <a:p>
            <a:pPr marL="630238" lvl="2" indent="-214313">
              <a:buFont typeface="Arial" panose="020B0604020202020204" pitchFamily="34" charset="0"/>
              <a:buChar char="•"/>
            </a:pPr>
            <a:endParaRPr lang="en-US" sz="1600" dirty="0"/>
          </a:p>
          <a:p>
            <a:pPr marL="630238" lvl="2" indent="-214313">
              <a:buFont typeface="Arial" panose="020B0604020202020204" pitchFamily="34" charset="0"/>
              <a:buChar char="•"/>
            </a:pPr>
            <a:endParaRPr lang="en-US" sz="1600" dirty="0"/>
          </a:p>
          <a:p>
            <a:pPr eaLnBrk="1" hangingPunct="1">
              <a:lnSpc>
                <a:spcPct val="85000"/>
              </a:lnSpc>
              <a:spcBef>
                <a:spcPct val="30000"/>
              </a:spcBef>
            </a:pPr>
            <a:endParaRPr lang="en-US" sz="1600" b="1" dirty="0">
              <a:solidFill>
                <a:srgbClr val="FF0000"/>
              </a:solidFill>
            </a:endParaRPr>
          </a:p>
          <a:p>
            <a:pPr eaLnBrk="1" hangingPunct="1">
              <a:lnSpc>
                <a:spcPct val="85000"/>
              </a:lnSpc>
              <a:spcBef>
                <a:spcPct val="30000"/>
              </a:spcBef>
            </a:pPr>
            <a:endParaRPr lang="en-US" sz="1600" dirty="0"/>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294779479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 </a:t>
            </a:r>
            <a:r>
              <a:rPr altLang="en-US" sz="1600" dirty="0"/>
              <a:t/>
            </a:r>
            <a:br>
              <a:rPr altLang="en-US" sz="1600" dirty="0"/>
            </a:br>
            <a:r>
              <a:rPr lang="fr-FR"/>
              <a:t>Cisco NSO (suite)</a:t>
            </a:r>
          </a:p>
        </p:txBody>
      </p:sp>
      <p:sp>
        <p:nvSpPr>
          <p:cNvPr id="13315" name="Content Placeholder 1"/>
          <p:cNvSpPr>
            <a:spLocks noGrp="1"/>
          </p:cNvSpPr>
          <p:nvPr>
            <p:ph idx="1"/>
          </p:nvPr>
        </p:nvSpPr>
        <p:spPr>
          <a:xfrm>
            <a:off x="151919" y="719586"/>
            <a:ext cx="4590202" cy="2436308"/>
          </a:xfrm>
        </p:spPr>
        <p:txBody>
          <a:bodyPr/>
          <a:lstStyle/>
          <a:p>
            <a:pPr rtl="0">
              <a:spcBef>
                <a:spcPts val="200"/>
              </a:spcBef>
              <a:spcAft>
                <a:spcPts val="200"/>
              </a:spcAft>
              <a:buNone/>
            </a:pPr>
            <a:r>
              <a:rPr lang="fr-FR" sz="1400" b="1" dirty="0"/>
              <a:t>Architecture fonctionnelle</a:t>
            </a:r>
          </a:p>
          <a:p>
            <a:pPr rtl="0">
              <a:spcBef>
                <a:spcPts val="200"/>
              </a:spcBef>
              <a:spcAft>
                <a:spcPts val="200"/>
              </a:spcAft>
              <a:buFont typeface="Arial" pitchFamily="34" charset="0"/>
              <a:buChar char="•"/>
            </a:pPr>
            <a:r>
              <a:rPr lang="fr-FR" sz="1400" dirty="0"/>
              <a:t>L'architecture NSO est logiquement composée de deux couches : </a:t>
            </a:r>
          </a:p>
          <a:p>
            <a:pPr lvl="1" rtl="0">
              <a:spcBef>
                <a:spcPts val="200"/>
              </a:spcBef>
              <a:spcAft>
                <a:spcPts val="200"/>
              </a:spcAft>
              <a:buFont typeface="Arial" pitchFamily="34" charset="0"/>
              <a:buChar char="•"/>
            </a:pPr>
            <a:r>
              <a:rPr lang="fr-FR" b="1" dirty="0"/>
              <a:t>Gestionnaire de périphériques</a:t>
            </a:r>
            <a:r>
              <a:rPr lang="fr-FR" dirty="0"/>
              <a:t>- Simplifie l'intégration des périphériques et gère différents périphériques à l'aide d'une vue YANG et NETCONF. Que l'interface soit SNMP ou CLI, le Gestionnaire de périphériques crée une séquence de modifications transactionnelles pour les équipements cibles.</a:t>
            </a:r>
          </a:p>
        </p:txBody>
      </p:sp>
      <p:sp>
        <p:nvSpPr>
          <p:cNvPr id="2" name="Content Placeholder 2">
            <a:extLst>
              <a:ext uri="{FF2B5EF4-FFF2-40B4-BE49-F238E27FC236}">
                <a16:creationId xmlns="" xmlns:c="http://schemas.openxmlformats.org/drawingml/2006/chart" xmlns:c15="http://schemas.microsoft.com/office/drawing/2012/chart" xmlns:a16="http://schemas.microsoft.com/office/drawing/2014/main" id="{E83B15F0-0ECD-4980-ACCC-A31BBCEA49D6}"/>
              </a:ext>
            </a:extLst>
          </p:cNvPr>
          <p:cNvSpPr/>
          <p:nvPr/>
        </p:nvSpPr>
        <p:spPr>
          <a:xfrm>
            <a:off x="95653" y="3193892"/>
            <a:ext cx="4476348" cy="1384995"/>
          </a:xfrm>
          <a:prstGeom prst="rect">
            <a:avLst/>
          </a:prstGeom>
        </p:spPr>
        <p:txBody>
          <a:bodyPr wrap="square">
            <a:spAutoFit/>
          </a:bodyPr>
          <a:lstStyle/>
          <a:p>
            <a:pPr marL="361950" lvl="1" indent="-180975" rtl="0">
              <a:spcBef>
                <a:spcPts val="200"/>
              </a:spcBef>
              <a:spcAft>
                <a:spcPts val="200"/>
              </a:spcAft>
              <a:buFont typeface="Arial" pitchFamily="34" charset="0"/>
              <a:buChar char="•"/>
            </a:pPr>
            <a:r>
              <a:rPr lang="fr-FR" sz="1400" b="1" dirty="0">
                <a:solidFill>
                  <a:srgbClr val="000000"/>
                </a:solidFill>
              </a:rPr>
              <a:t>Gestionnaire de services</a:t>
            </a:r>
            <a:r>
              <a:rPr lang="fr-FR" sz="1400" dirty="0">
                <a:solidFill>
                  <a:srgbClr val="000000"/>
                </a:solidFill>
              </a:rPr>
              <a:t> : vous permet de développer des applications compatibles avec les services pour configurer des périphériques. Le Gestionnaire de services gère le cycle de vie complet (création, modification et suppression) des instances de service.</a:t>
            </a:r>
          </a:p>
        </p:txBody>
      </p:sp>
      <p:pic>
        <p:nvPicPr>
          <p:cNvPr id="4098"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770200" y="1106414"/>
            <a:ext cx="4237266" cy="2954634"/>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3" name="TextBox 2"/>
          <p:cNvSpPr txBox="1"/>
          <p:nvPr/>
        </p:nvSpPr>
        <p:spPr>
          <a:xfrm>
            <a:off x="4895681" y="4021742"/>
            <a:ext cx="4046018" cy="338554"/>
          </a:xfrm>
          <a:prstGeom prst="rect">
            <a:avLst/>
          </a:prstGeom>
          <a:noFill/>
        </p:spPr>
        <p:txBody>
          <a:bodyPr wrap="square" rtlCol="0">
            <a:spAutoFit/>
          </a:bodyPr>
          <a:lstStyle/>
          <a:p>
            <a:pPr algn="ctr" rtl="0"/>
            <a:r>
              <a:rPr lang="fr-FR" sz="1600">
                <a:solidFill>
                  <a:schemeClr val="tx1">
                    <a:lumMod val="50000"/>
                  </a:schemeClr>
                </a:solidFill>
              </a:rPr>
              <a:t>Architecture fonctionnelle des NSO</a:t>
            </a:r>
          </a:p>
        </p:txBody>
      </p:sp>
    </p:spTree>
    <p:extLst>
      <p:ext uri="{BB962C8B-B14F-4D97-AF65-F5344CB8AC3E}">
        <p14:creationId xmlns="" xmlns:c="http://schemas.openxmlformats.org/drawingml/2006/chart" xmlns:c15="http://schemas.microsoft.com/office/drawing/2012/chart" xmlns:p14="http://schemas.microsoft.com/office/powerpoint/2010/main" val="410964704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 </a:t>
            </a:r>
            <a:r>
              <a:rPr altLang="en-US" sz="1600" dirty="0"/>
              <a:t/>
            </a:r>
            <a:br>
              <a:rPr altLang="en-US" sz="1600" dirty="0"/>
            </a:br>
            <a:r>
              <a:rPr lang="fr-FR"/>
              <a:t>Cisco NSO (suite)</a:t>
            </a:r>
          </a:p>
        </p:txBody>
      </p:sp>
      <p:sp>
        <p:nvSpPr>
          <p:cNvPr id="13315" name="Content Placeholder 1"/>
          <p:cNvSpPr>
            <a:spLocks noGrp="1"/>
          </p:cNvSpPr>
          <p:nvPr>
            <p:ph idx="1"/>
          </p:nvPr>
        </p:nvSpPr>
        <p:spPr>
          <a:xfrm>
            <a:off x="151919" y="752929"/>
            <a:ext cx="8741560" cy="2781103"/>
          </a:xfrm>
        </p:spPr>
        <p:txBody>
          <a:bodyPr/>
          <a:lstStyle/>
          <a:p>
            <a:pPr rtl="0">
              <a:buNone/>
            </a:pPr>
            <a:r>
              <a:rPr lang="fr-FR" sz="1400" b="1" dirty="0"/>
              <a:t>Base de données de configuration</a:t>
            </a:r>
          </a:p>
          <a:p>
            <a:pPr rtl="0">
              <a:spcBef>
                <a:spcPts val="0"/>
              </a:spcBef>
              <a:spcAft>
                <a:spcPts val="300"/>
              </a:spcAft>
              <a:buFont typeface="Arial" pitchFamily="34" charset="0"/>
              <a:buChar char="•"/>
            </a:pPr>
            <a:r>
              <a:rPr lang="fr-FR" sz="1400" dirty="0"/>
              <a:t>NSO utilise une base de données de configuration interne (CDB) pour stocker sa propre configuration, la configuration de tous les services, ainsi qu'une copie de la configuration de tous les périphériques gérés. </a:t>
            </a:r>
          </a:p>
          <a:p>
            <a:pPr rtl="0">
              <a:buFont typeface="Arial" pitchFamily="34" charset="0"/>
              <a:buChar char="•"/>
            </a:pPr>
            <a:r>
              <a:rPr lang="fr-FR" sz="1400" dirty="0"/>
              <a:t>Le CDB des NSO fournit :</a:t>
            </a:r>
          </a:p>
          <a:p>
            <a:pPr marL="358775" rtl="0">
              <a:spcBef>
                <a:spcPts val="0"/>
              </a:spcBef>
              <a:spcAft>
                <a:spcPts val="300"/>
              </a:spcAft>
              <a:buFont typeface="Arial" pitchFamily="34" charset="0"/>
              <a:buChar char="•"/>
            </a:pPr>
            <a:r>
              <a:rPr lang="fr-FR" sz="1400" dirty="0"/>
              <a:t>Modèle sur la façon de gérer les données de configuration dans les périphériques réseau. </a:t>
            </a:r>
          </a:p>
          <a:p>
            <a:pPr marL="358775" rtl="0">
              <a:spcBef>
                <a:spcPts val="0"/>
              </a:spcBef>
              <a:spcAft>
                <a:spcPts val="300"/>
              </a:spcAft>
              <a:buFont typeface="Arial" pitchFamily="34" charset="0"/>
              <a:buChar char="•"/>
            </a:pPr>
            <a:r>
              <a:rPr lang="fr-FR" sz="1400" dirty="0"/>
              <a:t>API interne pour localiser les configurations d'éléments réseau.</a:t>
            </a:r>
          </a:p>
          <a:p>
            <a:pPr marL="358775" rtl="0">
              <a:spcBef>
                <a:spcPts val="0"/>
              </a:spcBef>
              <a:spcAft>
                <a:spcPts val="300"/>
              </a:spcAft>
              <a:buFont typeface="Arial" pitchFamily="34" charset="0"/>
              <a:buChar char="•"/>
            </a:pPr>
            <a:r>
              <a:rPr lang="fr-FR" sz="1400" dirty="0"/>
              <a:t>Prise en charge automatique pour la mise à niveau et la rétrogradation des données de configuration.</a:t>
            </a:r>
          </a:p>
          <a:p>
            <a:pPr marL="358775">
              <a:lnSpc>
                <a:spcPct val="50000"/>
              </a:lnSpc>
              <a:spcBef>
                <a:spcPts val="0"/>
              </a:spcBef>
              <a:spcAft>
                <a:spcPts val="0"/>
              </a:spcAft>
              <a:buFont typeface="Arial" pitchFamily="34" charset="0"/>
              <a:buChar char="•"/>
            </a:pPr>
            <a:endParaRPr lang="en-US" sz="1600" dirty="0"/>
          </a:p>
          <a:p>
            <a:pPr rtl="0">
              <a:spcBef>
                <a:spcPts val="0"/>
              </a:spcBef>
              <a:spcAft>
                <a:spcPts val="300"/>
              </a:spcAft>
              <a:buFont typeface="Arial" panose="020B0604020202020204" pitchFamily="34" charset="0"/>
              <a:buChar char="•"/>
            </a:pPr>
            <a:r>
              <a:rPr lang="fr-FR" sz="1600" dirty="0"/>
              <a:t>Les applications clientes CDB doivent pouvoir lire les données de configuration de la base de données et réagir lorsque les configurations sont mises à jour.</a:t>
            </a:r>
          </a:p>
        </p:txBody>
      </p:sp>
      <p:sp>
        <p:nvSpPr>
          <p:cNvPr id="2" name="Content Placeholder 2">
            <a:extLst>
              <a:ext uri="{FF2B5EF4-FFF2-40B4-BE49-F238E27FC236}">
                <a16:creationId xmlns="" xmlns:c="http://schemas.openxmlformats.org/drawingml/2006/chart" xmlns:c15="http://schemas.microsoft.com/office/drawing/2012/chart" xmlns:a16="http://schemas.microsoft.com/office/drawing/2014/main" id="{F4ACB498-0584-4E83-8901-BDDD19BA8EAC}"/>
              </a:ext>
            </a:extLst>
          </p:cNvPr>
          <p:cNvSpPr/>
          <p:nvPr/>
        </p:nvSpPr>
        <p:spPr>
          <a:xfrm>
            <a:off x="151919" y="3695451"/>
            <a:ext cx="8832061" cy="954107"/>
          </a:xfrm>
          <a:prstGeom prst="rect">
            <a:avLst/>
          </a:prstGeom>
        </p:spPr>
        <p:txBody>
          <a:bodyPr wrap="square">
            <a:spAutoFit/>
          </a:bodyPr>
          <a:lstStyle/>
          <a:p>
            <a:pPr rtl="0"/>
            <a:r>
              <a:rPr lang="fr-FR" sz="1400" b="1" i="1" dirty="0">
                <a:solidFill>
                  <a:srgbClr val="000000"/>
                </a:solidFill>
                <a:latin typeface="+mn-lt"/>
              </a:rPr>
              <a:t>Remarque :</a:t>
            </a:r>
            <a:r>
              <a:rPr lang="fr-FR" sz="1400" i="1" dirty="0">
                <a:solidFill>
                  <a:srgbClr val="000000"/>
                </a:solidFill>
                <a:latin typeface="+mn-lt"/>
              </a:rPr>
              <a:t>La journalisation CDB nécessite un système de fichiers fournissant des performances minimales suffisantes et les primitives doivent inclure la synchronisation et la troncature des fichiers. NFS et d'autres systèmes de fichiers réseau ne sont pas adaptés et ne sont pas pris en charge pour une utilisation avec CDB dans le déploiement de production.</a:t>
            </a:r>
          </a:p>
        </p:txBody>
      </p:sp>
    </p:spTree>
    <p:extLst>
      <p:ext uri="{BB962C8B-B14F-4D97-AF65-F5344CB8AC3E}">
        <p14:creationId xmlns="" xmlns:c="http://schemas.openxmlformats.org/drawingml/2006/chart" xmlns:c15="http://schemas.microsoft.com/office/drawing/2012/chart" xmlns:p14="http://schemas.microsoft.com/office/powerpoint/2010/main" val="3172791891"/>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 </a:t>
            </a:r>
            <a:r>
              <a:rPr altLang="en-US" sz="1600" dirty="0"/>
              <a:t/>
            </a:r>
            <a:br>
              <a:rPr altLang="en-US" sz="1600" dirty="0"/>
            </a:br>
            <a:r>
              <a:rPr lang="fr-FR"/>
              <a:t>Cisco NSO (suite)</a:t>
            </a:r>
          </a:p>
        </p:txBody>
      </p:sp>
      <p:sp>
        <p:nvSpPr>
          <p:cNvPr id="13315" name="Content Placeholder 2"/>
          <p:cNvSpPr>
            <a:spLocks noGrp="1"/>
          </p:cNvSpPr>
          <p:nvPr>
            <p:ph idx="1"/>
          </p:nvPr>
        </p:nvSpPr>
        <p:spPr>
          <a:xfrm>
            <a:off x="151919" y="771035"/>
            <a:ext cx="8741560" cy="3836022"/>
          </a:xfrm>
        </p:spPr>
        <p:txBody>
          <a:bodyPr/>
          <a:lstStyle/>
          <a:p>
            <a:pPr marL="0" indent="0" rtl="0">
              <a:spcBef>
                <a:spcPts val="300"/>
              </a:spcBef>
              <a:spcAft>
                <a:spcPts val="300"/>
              </a:spcAft>
              <a:buClrTx/>
              <a:buSzPct val="100000"/>
              <a:buNone/>
            </a:pPr>
            <a:r>
              <a:rPr lang="fr-FR" sz="1600" b="1"/>
              <a:t>Modèles YANG</a:t>
            </a:r>
          </a:p>
          <a:p>
            <a:pPr rtl="0">
              <a:spcBef>
                <a:spcPts val="300"/>
              </a:spcBef>
              <a:spcAft>
                <a:spcPts val="300"/>
              </a:spcAft>
              <a:buClrTx/>
              <a:buSzPct val="100000"/>
              <a:buFont typeface="Arial" panose="020B0604020202020204" pitchFamily="34" charset="0"/>
              <a:buChar char="•"/>
            </a:pPr>
            <a:r>
              <a:rPr lang="fr-FR" sz="1600"/>
              <a:t>Dans YANG, les modèles de données sont représentés par des hiérarchies de définition appelées arbres de schéma. Dans le NSO, il existe trois sources principales de YANG :</a:t>
            </a:r>
          </a:p>
          <a:p>
            <a:pPr marL="542925" indent="-180975" rtl="0">
              <a:spcBef>
                <a:spcPts val="300"/>
              </a:spcBef>
              <a:spcAft>
                <a:spcPts val="300"/>
              </a:spcAft>
              <a:buClrTx/>
              <a:buSzPct val="100000"/>
              <a:buFont typeface="Arial" panose="020B0604020202020204" pitchFamily="34" charset="0"/>
              <a:buChar char="•"/>
            </a:pPr>
            <a:r>
              <a:rPr lang="fr-FR" sz="1600" b="1"/>
              <a:t>Modèle de données NSO </a:t>
            </a:r>
            <a:r>
              <a:rPr lang="fr-FR" sz="1600"/>
              <a:t>- Définit les fonctions intégrées de NSO.</a:t>
            </a:r>
          </a:p>
          <a:p>
            <a:pPr marL="542925" indent="-180975" rtl="0">
              <a:spcBef>
                <a:spcPts val="300"/>
              </a:spcBef>
              <a:spcAft>
                <a:spcPts val="300"/>
              </a:spcAft>
              <a:buClrTx/>
              <a:buSzPct val="100000"/>
              <a:buFont typeface="Arial" panose="020B0604020202020204" pitchFamily="34" charset="0"/>
              <a:buChar char="•"/>
            </a:pPr>
            <a:r>
              <a:rPr lang="fr-FR" sz="1600" b="1"/>
              <a:t>Modèles de</a:t>
            </a:r>
            <a:r>
              <a:rPr lang="fr-FR" sz="1600"/>
              <a:t> données : modèles de données provenant de périphériques tels que les modules YANG natifs des périphériques NETCONF, les modules YANG générés à partir des MIB SNMP ou les modules YANG rétroconçus à partir d'un périphérique CLI. Ces modules YANG spécifient ensuite les fonctions des dispositifs intégrés à NSO.</a:t>
            </a:r>
          </a:p>
          <a:p>
            <a:pPr marL="542925" indent="-180975" rtl="0">
              <a:spcBef>
                <a:spcPts val="300"/>
              </a:spcBef>
              <a:spcAft>
                <a:spcPts val="300"/>
              </a:spcAft>
              <a:buClrTx/>
              <a:buSzPct val="100000"/>
              <a:buFont typeface="Arial" panose="020B0604020202020204" pitchFamily="34" charset="0"/>
              <a:buChar char="•"/>
            </a:pPr>
            <a:r>
              <a:rPr lang="fr-FR" sz="1600" b="1"/>
              <a:t>Modèles de service YANG </a:t>
            </a:r>
            <a:r>
              <a:rPr lang="fr-FR" sz="1600"/>
              <a:t>- Lors du développement d'applications de service, un développeur spécifie le modèle de service, tel qu'un homologue BGP, un paramètre de pare-feu ou un VPN MPLS, dans YANG.</a:t>
            </a:r>
          </a:p>
          <a:p>
            <a:pPr>
              <a:spcBef>
                <a:spcPts val="300"/>
              </a:spcBef>
              <a:spcAft>
                <a:spcPts val="300"/>
              </a:spcAft>
              <a:buClrTx/>
              <a:buSzPct val="100000"/>
              <a:buFont typeface="Arial" panose="020B0604020202020204" pitchFamily="34" charset="0"/>
              <a:buChar char="•"/>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130038297"/>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de réseau Cisco </a:t>
            </a:r>
            <a:r>
              <a:rPr altLang="en-US" sz="1600" dirty="0"/>
              <a:t/>
            </a:r>
            <a:br>
              <a:rPr altLang="en-US" sz="1600" dirty="0"/>
            </a:br>
            <a:r>
              <a:rPr lang="fr-FR"/>
              <a:t>Cisco NSO (suite)</a:t>
            </a:r>
          </a:p>
        </p:txBody>
      </p:sp>
      <p:sp>
        <p:nvSpPr>
          <p:cNvPr id="13315" name="Content Placeholder 1"/>
          <p:cNvSpPr>
            <a:spLocks noGrp="1"/>
          </p:cNvSpPr>
          <p:nvPr>
            <p:ph idx="1"/>
          </p:nvPr>
        </p:nvSpPr>
        <p:spPr>
          <a:xfrm>
            <a:off x="151920" y="789140"/>
            <a:ext cx="4260592" cy="3148697"/>
          </a:xfrm>
        </p:spPr>
        <p:txBody>
          <a:bodyPr/>
          <a:lstStyle/>
          <a:p>
            <a:pPr marL="0" indent="0" rtl="0">
              <a:buNone/>
            </a:pPr>
            <a:r>
              <a:rPr lang="fr-FR" sz="1400" b="1" dirty="0"/>
              <a:t>Conception du modèle de service</a:t>
            </a:r>
          </a:p>
          <a:p>
            <a:pPr rtl="0">
              <a:spcBef>
                <a:spcPts val="300"/>
              </a:spcBef>
              <a:spcAft>
                <a:spcPts val="300"/>
              </a:spcAft>
              <a:buClr>
                <a:srgbClr val="000000"/>
              </a:buClr>
              <a:buFont typeface="Arial" panose="020B0604020202020204" pitchFamily="34" charset="0"/>
              <a:buChar char="•"/>
            </a:pPr>
            <a:r>
              <a:rPr lang="fr-FR" sz="1400" dirty="0"/>
              <a:t>Un service au service national de statistique comprend les éléments suivants :</a:t>
            </a:r>
          </a:p>
          <a:p>
            <a:pPr marL="541338" indent="-179388" rtl="0">
              <a:spcBef>
                <a:spcPts val="300"/>
              </a:spcBef>
              <a:spcAft>
                <a:spcPts val="300"/>
              </a:spcAft>
              <a:buClr>
                <a:srgbClr val="000000"/>
              </a:buClr>
              <a:buFont typeface="Arial" panose="020B0604020202020204" pitchFamily="34" charset="0"/>
              <a:buChar char="•"/>
            </a:pPr>
            <a:r>
              <a:rPr lang="fr-FR" sz="1400" b="1" dirty="0"/>
              <a:t>Un modèle de service YANG</a:t>
            </a:r>
            <a:r>
              <a:rPr lang="fr-FR" sz="1400" dirty="0"/>
              <a:t> - Définit les attributs du service.</a:t>
            </a:r>
            <a:r>
              <a:rPr lang="fr-FR" sz="1400" b="1" dirty="0"/>
              <a:t> </a:t>
            </a:r>
          </a:p>
          <a:p>
            <a:pPr marL="541338" indent="-179388" rtl="0">
              <a:spcBef>
                <a:spcPts val="300"/>
              </a:spcBef>
              <a:spcAft>
                <a:spcPts val="300"/>
              </a:spcAft>
              <a:buClr>
                <a:srgbClr val="000000"/>
              </a:buClr>
              <a:buFont typeface="Arial" panose="020B0604020202020204" pitchFamily="34" charset="0"/>
              <a:buChar char="•"/>
            </a:pPr>
            <a:r>
              <a:rPr lang="fr-FR" sz="1400" b="1" dirty="0"/>
              <a:t>Un mappage de configuration de périphérique</a:t>
            </a:r>
            <a:r>
              <a:rPr lang="fr-FR" sz="1400" dirty="0"/>
              <a:t> - Lorsque le service est créé, les modifications correspondantes doivent être apportées aux périphériques. Ceux-ci sont définis à l'aide de modèles de service ou par programme à l'aide de Java.</a:t>
            </a:r>
            <a:r>
              <a:rPr lang="fr-FR" sz="1400" b="1" dirty="0"/>
              <a:t> </a:t>
            </a:r>
          </a:p>
          <a:p>
            <a:pPr marL="0" indent="0">
              <a:buNone/>
            </a:pPr>
            <a:r>
              <a:rPr lang="en-US" sz="1400" dirty="0"/>
              <a:t/>
            </a:r>
            <a:br>
              <a:rPr lang="en-US" sz="1400" dirty="0"/>
            </a:br>
            <a:endParaRPr lang="en-US" sz="1400" dirty="0"/>
          </a:p>
          <a:p>
            <a:pPr marL="0" indent="0">
              <a:buNone/>
            </a:pPr>
            <a:endParaRPr lang="en-GB" sz="1600" dirty="0"/>
          </a:p>
        </p:txBody>
      </p:sp>
      <p:sp>
        <p:nvSpPr>
          <p:cNvPr id="2" name="Content Placeholder 2">
            <a:extLst>
              <a:ext uri="{FF2B5EF4-FFF2-40B4-BE49-F238E27FC236}">
                <a16:creationId xmlns="" xmlns:c="http://schemas.openxmlformats.org/drawingml/2006/chart" xmlns:c15="http://schemas.microsoft.com/office/drawing/2012/chart" xmlns:a16="http://schemas.microsoft.com/office/drawing/2014/main" id="{29FFAF6D-4533-4265-81AB-59CA21691A32}"/>
              </a:ext>
            </a:extLst>
          </p:cNvPr>
          <p:cNvSpPr/>
          <p:nvPr/>
        </p:nvSpPr>
        <p:spPr>
          <a:xfrm>
            <a:off x="242421" y="3913124"/>
            <a:ext cx="8741559" cy="738664"/>
          </a:xfrm>
          <a:prstGeom prst="rect">
            <a:avLst/>
          </a:prstGeom>
        </p:spPr>
        <p:txBody>
          <a:bodyPr wrap="square">
            <a:spAutoFit/>
          </a:bodyPr>
          <a:lstStyle/>
          <a:p>
            <a:pPr rtl="0"/>
            <a:r>
              <a:rPr lang="fr-FR" sz="1400" b="1" i="1" dirty="0">
                <a:solidFill>
                  <a:srgbClr val="000000"/>
                </a:solidFill>
                <a:latin typeface="+mn-lt"/>
              </a:rPr>
              <a:t>Remarque :</a:t>
            </a:r>
            <a:r>
              <a:rPr lang="fr-FR" sz="1400" i="1" dirty="0">
                <a:solidFill>
                  <a:srgbClr val="000000"/>
                </a:solidFill>
                <a:latin typeface="+mn-lt"/>
              </a:rPr>
              <a:t>Bien que la plus grande partie de la validation puisse être exprimée en YANG, dans certains cas, la validation des données de configuration nécessitera du code externe, par exemple lors de l'exécution de recherches dans des bases de données. Cette étape est développée en utilisant MAAPI</a:t>
            </a:r>
          </a:p>
        </p:txBody>
      </p:sp>
      <p:pic>
        <p:nvPicPr>
          <p:cNvPr id="5" name="Picture 4">
            <a:extLst>
              <a:ext uri="{FF2B5EF4-FFF2-40B4-BE49-F238E27FC236}">
                <a16:creationId xmlns="" xmlns:c="http://schemas.openxmlformats.org/drawingml/2006/chart" xmlns:c15="http://schemas.microsoft.com/office/drawing/2012/chart" xmlns:a16="http://schemas.microsoft.com/office/drawing/2014/main" id="{7F91EEDF-75EC-48E0-986C-0E02D1B99600}"/>
              </a:ext>
            </a:extLst>
          </p:cNvPr>
          <p:cNvPicPr>
            <a:picLocks noChangeAspect="1"/>
          </p:cNvPicPr>
          <p:nvPr/>
        </p:nvPicPr>
        <p:blipFill>
          <a:blip r:embed="rId3"/>
          <a:stretch>
            <a:fillRect/>
          </a:stretch>
        </p:blipFill>
        <p:spPr>
          <a:xfrm>
            <a:off x="5151776" y="809384"/>
            <a:ext cx="3840304" cy="2694866"/>
          </a:xfrm>
          <a:prstGeom prst="rect">
            <a:avLst/>
          </a:prstGeom>
          <a:ln w="6350">
            <a:solidFill>
              <a:schemeClr val="tx1"/>
            </a:solidFill>
          </a:ln>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FA5B3A4E-B801-4074-8396-D0EBB4A1DCCC}"/>
              </a:ext>
            </a:extLst>
          </p:cNvPr>
          <p:cNvSpPr/>
          <p:nvPr/>
        </p:nvSpPr>
        <p:spPr>
          <a:xfrm>
            <a:off x="5879359" y="3535928"/>
            <a:ext cx="2212464" cy="338554"/>
          </a:xfrm>
          <a:prstGeom prst="rect">
            <a:avLst/>
          </a:prstGeom>
        </p:spPr>
        <p:txBody>
          <a:bodyPr wrap="none">
            <a:spAutoFit/>
          </a:bodyPr>
          <a:lstStyle/>
          <a:p>
            <a:pPr algn="ctr" rtl="0"/>
            <a:r>
              <a:rPr lang="fr-FR" sz="1600">
                <a:solidFill>
                  <a:srgbClr val="000000"/>
                </a:solidFill>
              </a:rPr>
              <a:t>Mappage des services NSO</a:t>
            </a:r>
          </a:p>
        </p:txBody>
      </p:sp>
    </p:spTree>
    <p:extLst>
      <p:ext uri="{BB962C8B-B14F-4D97-AF65-F5344CB8AC3E}">
        <p14:creationId xmlns="" xmlns:c="http://schemas.openxmlformats.org/drawingml/2006/chart" xmlns:c15="http://schemas.microsoft.com/office/drawing/2012/chart" xmlns:p14="http://schemas.microsoft.com/office/powerpoint/2010/main" val="195544576"/>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Services Cisco NSO</a:t>
            </a:r>
          </a:p>
        </p:txBody>
      </p:sp>
      <p:sp>
        <p:nvSpPr>
          <p:cNvPr id="13315" name="Content Placeholder 1"/>
          <p:cNvSpPr>
            <a:spLocks noGrp="1"/>
          </p:cNvSpPr>
          <p:nvPr>
            <p:ph idx="1"/>
          </p:nvPr>
        </p:nvSpPr>
        <p:spPr>
          <a:xfrm>
            <a:off x="151918" y="799236"/>
            <a:ext cx="8944983" cy="1248341"/>
          </a:xfrm>
        </p:spPr>
        <p:txBody>
          <a:bodyPr/>
          <a:lstStyle/>
          <a:p>
            <a:pPr marL="0" indent="0" rtl="0">
              <a:spcBef>
                <a:spcPts val="300"/>
              </a:spcBef>
              <a:spcAft>
                <a:spcPts val="300"/>
              </a:spcAft>
              <a:buNone/>
            </a:pPr>
            <a:r>
              <a:rPr lang="fr-FR" sz="1400" b="1" dirty="0"/>
              <a:t>Qu'est-ce que le service Cisco NSO ?</a:t>
            </a:r>
          </a:p>
          <a:p>
            <a:pPr rtl="0">
              <a:spcBef>
                <a:spcPts val="300"/>
              </a:spcBef>
              <a:spcAft>
                <a:spcPts val="300"/>
              </a:spcAft>
              <a:buFont typeface="Arial" panose="020B0604020202020204" pitchFamily="34" charset="0"/>
              <a:buChar char="•"/>
            </a:pPr>
            <a:r>
              <a:rPr lang="fr-FR" sz="1400" dirty="0"/>
              <a:t>Un service NSO est une fonction fournie par des périphériques réseau. </a:t>
            </a:r>
          </a:p>
          <a:p>
            <a:pPr marL="0" indent="0" rtl="0">
              <a:spcBef>
                <a:spcPts val="300"/>
              </a:spcBef>
              <a:spcAft>
                <a:spcPts val="300"/>
              </a:spcAft>
              <a:buNone/>
            </a:pPr>
            <a:r>
              <a:rPr lang="fr-FR" sz="1400" b="1" dirty="0"/>
              <a:t>Interfaces vers le nord</a:t>
            </a:r>
          </a:p>
          <a:p>
            <a:pPr rtl="0">
              <a:spcBef>
                <a:spcPts val="300"/>
              </a:spcBef>
              <a:spcAft>
                <a:spcPts val="300"/>
              </a:spcAft>
              <a:buFont typeface="Arial" panose="020B0604020202020204" pitchFamily="34" charset="0"/>
              <a:buChar char="•"/>
            </a:pPr>
            <a:r>
              <a:rPr lang="fr-FR" sz="1400" dirty="0"/>
              <a:t>Permettre l'intégration de NSO aux applications et aux portails. </a:t>
            </a:r>
          </a:p>
          <a:p>
            <a:pPr rtl="0">
              <a:spcBef>
                <a:spcPts val="300"/>
              </a:spcBef>
              <a:spcAft>
                <a:spcPts val="300"/>
              </a:spcAft>
              <a:buFont typeface="Arial" panose="020B0604020202020204" pitchFamily="34" charset="0"/>
              <a:buChar char="•"/>
            </a:pPr>
            <a:r>
              <a:rPr lang="fr-FR" sz="1400" dirty="0"/>
              <a:t>Interfaces vers le nord disponibles : API REST, CLI, NETCONF, interface utilisateur Web, SNMP, Java, etc.</a:t>
            </a:r>
          </a:p>
          <a:p>
            <a:pPr rtl="0">
              <a:spcBef>
                <a:spcPts val="300"/>
              </a:spcBef>
              <a:spcAft>
                <a:spcPts val="300"/>
              </a:spcAft>
              <a:buFont typeface="Arial" panose="020B0604020202020204" pitchFamily="34" charset="0"/>
              <a:buChar char="•"/>
            </a:pPr>
            <a:r>
              <a:rPr lang="fr-FR" sz="1400" b="1" i="1" dirty="0">
                <a:solidFill>
                  <a:schemeClr val="tx1">
                    <a:lumMod val="50000"/>
                  </a:schemeClr>
                </a:solidFill>
              </a:rPr>
              <a:t>Remarque :</a:t>
            </a:r>
            <a:r>
              <a:rPr lang="fr-FR" sz="1400" i="1" dirty="0">
                <a:solidFill>
                  <a:schemeClr val="tx1">
                    <a:lumMod val="50000"/>
                  </a:schemeClr>
                </a:solidFill>
              </a:rPr>
              <a:t>L'API REST héritée est obsolète depuis NSO 5.1 et doit être supprimée dans NSO 5.3.</a:t>
            </a:r>
          </a:p>
          <a:p>
            <a:pPr marL="0" indent="0" rtl="0">
              <a:spcBef>
                <a:spcPts val="300"/>
              </a:spcBef>
              <a:spcAft>
                <a:spcPts val="300"/>
              </a:spcAft>
              <a:buClrTx/>
              <a:buSzPct val="100000"/>
              <a:buNone/>
            </a:pPr>
            <a:r>
              <a:rPr lang="fr-FR" sz="1400" b="1" dirty="0"/>
              <a:t>Interface de ligne de commande (CLI)</a:t>
            </a:r>
          </a:p>
          <a:p>
            <a:pPr rtl="0">
              <a:spcBef>
                <a:spcPts val="300"/>
              </a:spcBef>
              <a:spcAft>
                <a:spcPts val="300"/>
              </a:spcAft>
              <a:buClrTx/>
              <a:buSzPct val="100000"/>
              <a:buFont typeface="Arial" panose="020B0604020202020204" pitchFamily="34" charset="0"/>
              <a:buChar char="•"/>
            </a:pPr>
            <a:r>
              <a:rPr lang="fr-FR" sz="1400" dirty="0"/>
              <a:t>NSO CLI est une interface unique pour les périphériques réseau et les services réseau. Il est disponible en deux saveurs : le style </a:t>
            </a:r>
            <a:r>
              <a:rPr lang="fr-FR" sz="1400" dirty="0" err="1"/>
              <a:t>Juniper</a:t>
            </a:r>
            <a:r>
              <a:rPr lang="fr-FR" sz="1400" dirty="0"/>
              <a:t> et le style Cisco XR. </a:t>
            </a:r>
          </a:p>
          <a:p>
            <a:pPr marL="0" indent="0" rtl="0">
              <a:spcBef>
                <a:spcPts val="300"/>
              </a:spcBef>
              <a:spcAft>
                <a:spcPts val="300"/>
              </a:spcAft>
              <a:buClrTx/>
              <a:buSzPct val="100000"/>
              <a:buNone/>
            </a:pPr>
            <a:r>
              <a:rPr lang="fr-FR" sz="1400" b="1" dirty="0"/>
              <a:t>Interface utilisateur web</a:t>
            </a:r>
          </a:p>
          <a:p>
            <a:pPr rtl="0">
              <a:spcBef>
                <a:spcPts val="300"/>
              </a:spcBef>
              <a:spcAft>
                <a:spcPts val="300"/>
              </a:spcAft>
              <a:buClrTx/>
              <a:buSzPct val="100000"/>
              <a:buFont typeface="Arial" panose="020B0604020202020204" pitchFamily="34" charset="0"/>
              <a:buChar char="•"/>
            </a:pPr>
            <a:r>
              <a:rPr lang="fr-FR" sz="1400" dirty="0"/>
              <a:t>L'interface utilisateur Web de NSO est un modèle de navigateur YANG avec des fonctionnalités supplémentaires d'appareil et de service. L'interface est construite avec du JavaScript côté client pur.</a:t>
            </a:r>
          </a:p>
          <a:p>
            <a:pPr marL="0" indent="0">
              <a:spcBef>
                <a:spcPts val="300"/>
              </a:spcBef>
              <a:spcAft>
                <a:spcPts val="300"/>
              </a:spcAft>
              <a:buNone/>
            </a:pPr>
            <a:endParaRPr lang="en-GB" sz="1400" dirty="0"/>
          </a:p>
          <a:p>
            <a:pPr marL="361950" indent="0">
              <a:spcBef>
                <a:spcPts val="300"/>
              </a:spcBef>
              <a:spcAft>
                <a:spcPts val="300"/>
              </a:spcAft>
              <a:buClrTx/>
              <a:buSzPct val="100000"/>
              <a:buNone/>
            </a:pPr>
            <a:endParaRPr lang="en-US" sz="1400" b="1" dirty="0"/>
          </a:p>
          <a:p>
            <a:pPr marL="361950" indent="0">
              <a:spcBef>
                <a:spcPts val="300"/>
              </a:spcBef>
              <a:spcAft>
                <a:spcPts val="300"/>
              </a:spcAft>
              <a:buClrTx/>
              <a:buSzPct val="100000"/>
              <a:buNone/>
            </a:pPr>
            <a:endParaRPr lang="en-US" sz="1400" b="1" dirty="0"/>
          </a:p>
          <a:p>
            <a:pPr marL="361950" indent="0">
              <a:spcBef>
                <a:spcPts val="300"/>
              </a:spcBef>
              <a:spcAft>
                <a:spcPts val="300"/>
              </a:spcAft>
              <a:buClrTx/>
              <a:buSzPct val="100000"/>
              <a:buNone/>
            </a:pPr>
            <a:endParaRPr lang="en-US" sz="1400" b="1" dirty="0"/>
          </a:p>
        </p:txBody>
      </p:sp>
    </p:spTree>
    <p:extLst>
      <p:ext uri="{BB962C8B-B14F-4D97-AF65-F5344CB8AC3E}">
        <p14:creationId xmlns="" xmlns:c="http://schemas.openxmlformats.org/drawingml/2006/chart" xmlns:c15="http://schemas.microsoft.com/office/drawing/2012/chart" xmlns:p14="http://schemas.microsoft.com/office/powerpoint/2010/main" val="246782667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Services Cisco NSO (suite)</a:t>
            </a:r>
          </a:p>
        </p:txBody>
      </p:sp>
      <p:sp>
        <p:nvSpPr>
          <p:cNvPr id="13315" name="Content Placeholder 2"/>
          <p:cNvSpPr>
            <a:spLocks noGrp="1"/>
          </p:cNvSpPr>
          <p:nvPr>
            <p:ph idx="1"/>
          </p:nvPr>
        </p:nvSpPr>
        <p:spPr>
          <a:xfrm>
            <a:off x="143544" y="739712"/>
            <a:ext cx="8884392" cy="3907038"/>
          </a:xfrm>
        </p:spPr>
        <p:txBody>
          <a:bodyPr/>
          <a:lstStyle/>
          <a:p>
            <a:pPr marL="0" indent="0" rtl="0">
              <a:spcBef>
                <a:spcPts val="300"/>
              </a:spcBef>
              <a:spcAft>
                <a:spcPts val="300"/>
              </a:spcAft>
              <a:buClrTx/>
              <a:buSzPct val="100000"/>
              <a:buNone/>
            </a:pPr>
            <a:r>
              <a:rPr lang="fr-FR" sz="1600" b="1" dirty="0"/>
              <a:t>Gestion des services (direction sud)</a:t>
            </a:r>
          </a:p>
          <a:p>
            <a:pPr rtl="0">
              <a:spcBef>
                <a:spcPts val="300"/>
              </a:spcBef>
              <a:spcAft>
                <a:spcPts val="300"/>
              </a:spcAft>
              <a:buClrTx/>
              <a:buSzPct val="100000"/>
              <a:buFont typeface="Arial" panose="020B0604020202020204" pitchFamily="34" charset="0"/>
              <a:buChar char="•"/>
            </a:pPr>
            <a:r>
              <a:rPr lang="fr-FR" sz="1600" dirty="0"/>
              <a:t>NSO nécessite un modèle YANG, une adresse de périphérique, un port de gestion et des informations d'identification d'authentification pour chaque périphérique à gérer. </a:t>
            </a:r>
          </a:p>
          <a:p>
            <a:pPr rtl="0">
              <a:spcBef>
                <a:spcPts val="300"/>
              </a:spcBef>
              <a:spcAft>
                <a:spcPts val="300"/>
              </a:spcAft>
              <a:buClrTx/>
              <a:buSzPct val="100000"/>
              <a:buFont typeface="Arial" panose="020B0604020202020204" pitchFamily="34" charset="0"/>
              <a:buChar char="•"/>
            </a:pPr>
            <a:r>
              <a:rPr lang="fr-FR" sz="1600" dirty="0"/>
              <a:t>Un nom identifie chaque périphérique géré.</a:t>
            </a:r>
          </a:p>
          <a:p>
            <a:pPr marL="0" indent="0" rtl="0">
              <a:spcBef>
                <a:spcPts val="300"/>
              </a:spcBef>
              <a:spcAft>
                <a:spcPts val="300"/>
              </a:spcAft>
              <a:buClrTx/>
              <a:buSzPct val="100000"/>
              <a:buNone/>
            </a:pPr>
            <a:r>
              <a:rPr lang="fr-FR" sz="1600" b="1" dirty="0"/>
              <a:t>Interfaces vers le sud</a:t>
            </a:r>
          </a:p>
          <a:p>
            <a:pPr rtl="0">
              <a:spcBef>
                <a:spcPts val="300"/>
              </a:spcBef>
              <a:spcAft>
                <a:spcPts val="300"/>
              </a:spcAft>
              <a:buClrTx/>
              <a:buSzPct val="100000"/>
              <a:buFont typeface="Arial" panose="020B0604020202020204" pitchFamily="34" charset="0"/>
              <a:buChar char="•"/>
            </a:pPr>
            <a:r>
              <a:rPr lang="fr-FR" sz="1600" dirty="0"/>
              <a:t>Autoriser la configuration et la gestion des éléments réseau. </a:t>
            </a:r>
          </a:p>
          <a:p>
            <a:pPr rtl="0">
              <a:spcBef>
                <a:spcPts val="300"/>
              </a:spcBef>
              <a:spcAft>
                <a:spcPts val="300"/>
              </a:spcAft>
              <a:buClrTx/>
              <a:buSzPct val="100000"/>
              <a:buFont typeface="Arial" panose="020B0604020202020204" pitchFamily="34" charset="0"/>
              <a:buChar char="•"/>
            </a:pPr>
            <a:r>
              <a:rPr lang="fr-FR" sz="1600" dirty="0"/>
              <a:t>Les interfaces </a:t>
            </a:r>
            <a:r>
              <a:rPr lang="fr-FR" sz="1600" dirty="0" err="1"/>
              <a:t>Southbound</a:t>
            </a:r>
            <a:r>
              <a:rPr lang="fr-FR" sz="1600" dirty="0"/>
              <a:t> disponibles sont : NETCONF, SNMP, CLI, IOS, IOS XR, etc.</a:t>
            </a:r>
          </a:p>
          <a:p>
            <a:pPr marL="0" indent="0" rtl="0">
              <a:spcBef>
                <a:spcPts val="300"/>
              </a:spcBef>
              <a:spcAft>
                <a:spcPts val="300"/>
              </a:spcAft>
              <a:buNone/>
            </a:pPr>
            <a:r>
              <a:rPr lang="fr-FR" sz="1600" b="1" dirty="0"/>
              <a:t>Ajout d'appareils</a:t>
            </a:r>
          </a:p>
          <a:p>
            <a:pPr marL="0" indent="0" rtl="0">
              <a:spcBef>
                <a:spcPts val="300"/>
              </a:spcBef>
              <a:spcAft>
                <a:spcPts val="300"/>
              </a:spcAft>
              <a:buNone/>
            </a:pPr>
            <a:r>
              <a:rPr lang="fr-FR" sz="1600" dirty="0"/>
              <a:t>Un nouvel appareil peut être ajouté au service national de statistique à l'aide de l'une des méthodes suivantes :</a:t>
            </a:r>
          </a:p>
          <a:p>
            <a:pPr marL="266700" indent="-177800" rtl="0">
              <a:spcBef>
                <a:spcPts val="200"/>
              </a:spcBef>
              <a:spcAft>
                <a:spcPts val="200"/>
              </a:spcAft>
              <a:buFont typeface="Arial" pitchFamily="34" charset="0"/>
              <a:buChar char="•"/>
            </a:pPr>
            <a:r>
              <a:rPr lang="fr-FR" sz="1600" dirty="0"/>
              <a:t>Détection</a:t>
            </a:r>
          </a:p>
          <a:p>
            <a:pPr marL="266700" indent="-177800" rtl="0">
              <a:spcBef>
                <a:spcPts val="200"/>
              </a:spcBef>
              <a:spcAft>
                <a:spcPts val="200"/>
              </a:spcAft>
              <a:buFont typeface="Arial" pitchFamily="34" charset="0"/>
              <a:buChar char="•"/>
            </a:pPr>
            <a:r>
              <a:rPr lang="fr-FR" sz="1600" dirty="0"/>
              <a:t>Manuellement</a:t>
            </a:r>
          </a:p>
          <a:p>
            <a:pPr marL="266700" indent="-177800" rtl="0">
              <a:spcBef>
                <a:spcPts val="200"/>
              </a:spcBef>
              <a:spcAft>
                <a:spcPts val="200"/>
              </a:spcAft>
              <a:buFont typeface="Arial" pitchFamily="34" charset="0"/>
              <a:buChar char="•"/>
            </a:pPr>
            <a:r>
              <a:rPr lang="fr-FR" sz="1600" dirty="0"/>
              <a:t>Clonage</a:t>
            </a:r>
          </a:p>
          <a:p>
            <a:pPr marL="266700" indent="-177800" rtl="0">
              <a:spcBef>
                <a:spcPts val="200"/>
              </a:spcBef>
              <a:spcAft>
                <a:spcPts val="200"/>
              </a:spcAft>
              <a:buFont typeface="Arial" pitchFamily="34" charset="0"/>
              <a:buChar char="•"/>
            </a:pPr>
            <a:r>
              <a:rPr lang="fr-FR" sz="1600" dirty="0"/>
              <a:t>Modèles</a:t>
            </a:r>
          </a:p>
          <a:p>
            <a:pPr>
              <a:spcBef>
                <a:spcPts val="300"/>
              </a:spcBef>
              <a:spcAft>
                <a:spcPts val="300"/>
              </a:spcAft>
              <a:buClrTx/>
              <a:buSzPct val="100000"/>
              <a:buFont typeface="Arial" panose="020B0604020202020204" pitchFamily="34" charset="0"/>
              <a:buChar char="•"/>
            </a:pPr>
            <a:endParaRPr lang="en-GB" sz="1600" dirty="0"/>
          </a:p>
          <a:p>
            <a:pPr marL="0" indent="0">
              <a:spcBef>
                <a:spcPts val="300"/>
              </a:spcBef>
              <a:spcAft>
                <a:spcPts val="300"/>
              </a:spcAft>
              <a:buClrTx/>
              <a:buSzPct val="100000"/>
              <a:buNone/>
            </a:pPr>
            <a:endParaRPr lang="en-US" sz="1600" dirty="0"/>
          </a:p>
        </p:txBody>
      </p:sp>
    </p:spTree>
    <p:extLst>
      <p:ext uri="{BB962C8B-B14F-4D97-AF65-F5344CB8AC3E}">
        <p14:creationId xmlns="" xmlns:c="http://schemas.openxmlformats.org/drawingml/2006/chart" xmlns:c15="http://schemas.microsoft.com/office/drawing/2012/chart" xmlns:p14="http://schemas.microsoft.com/office/powerpoint/2010/main" val="89826121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Vidéo— Accédez à Cisco NSO à l'aide des API REST en Python</a:t>
            </a:r>
          </a:p>
        </p:txBody>
      </p:sp>
      <p:sp>
        <p:nvSpPr>
          <p:cNvPr id="5" name="Content Placeholder 2"/>
          <p:cNvSpPr>
            <a:spLocks noGrp="1"/>
          </p:cNvSpPr>
          <p:nvPr>
            <p:ph idx="1"/>
          </p:nvPr>
        </p:nvSpPr>
        <p:spPr>
          <a:xfrm>
            <a:off x="151918" y="864296"/>
            <a:ext cx="8791665" cy="3757808"/>
          </a:xfrm>
        </p:spPr>
        <p:txBody>
          <a:bodyPr/>
          <a:lstStyle/>
          <a:p>
            <a:pPr rtl="0">
              <a:buNone/>
            </a:pPr>
            <a:r>
              <a:rPr lang="fr-FR" sz="1600"/>
              <a:t>Regardez la vidéo pour savoir comment accéder à Cisco NSO à l'aide des API REST en Python</a:t>
            </a:r>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3" descr="8.4.18.PNG"/>
          <p:cNvPicPr>
            <a:picLocks noChangeAspect="1"/>
          </p:cNvPicPr>
          <p:nvPr/>
        </p:nvPicPr>
        <p:blipFill>
          <a:blip r:embed="rId3"/>
          <a:stretch>
            <a:fillRect/>
          </a:stretch>
        </p:blipFill>
        <p:spPr>
          <a:xfrm>
            <a:off x="1416699" y="1369021"/>
            <a:ext cx="6136514" cy="3262356"/>
          </a:xfrm>
          <a:prstGeom prst="rect">
            <a:avLst/>
          </a:prstGeom>
        </p:spPr>
      </p:pic>
    </p:spTree>
    <p:extLst>
      <p:ext uri="{BB962C8B-B14F-4D97-AF65-F5344CB8AC3E}">
        <p14:creationId xmlns="" xmlns:c="http://schemas.openxmlformats.org/drawingml/2006/chart" xmlns:c15="http://schemas.microsoft.com/office/drawing/2012/chart" xmlns:p14="http://schemas.microsoft.com/office/powerpoint/2010/main" val="297596720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10229"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Cisco SD WAN</a:t>
            </a:r>
          </a:p>
        </p:txBody>
      </p:sp>
      <p:sp>
        <p:nvSpPr>
          <p:cNvPr id="13315" name="Content Placeholder 2"/>
          <p:cNvSpPr>
            <a:spLocks noGrp="1"/>
          </p:cNvSpPr>
          <p:nvPr>
            <p:ph idx="1"/>
          </p:nvPr>
        </p:nvSpPr>
        <p:spPr>
          <a:xfrm>
            <a:off x="151920" y="716716"/>
            <a:ext cx="4193744" cy="2507215"/>
          </a:xfrm>
        </p:spPr>
        <p:txBody>
          <a:bodyPr/>
          <a:lstStyle/>
          <a:p>
            <a:pPr rtl="0">
              <a:buFont typeface="Arial" pitchFamily="34" charset="0"/>
              <a:buChar char="•"/>
            </a:pPr>
            <a:r>
              <a:rPr lang="fr-FR" sz="1400" dirty="0"/>
              <a:t>Grâce à un tableau de bord appelé </a:t>
            </a:r>
            <a:r>
              <a:rPr lang="fr-FR" sz="1400" dirty="0" err="1"/>
              <a:t>vManage</a:t>
            </a:r>
            <a:r>
              <a:rPr lang="fr-FR" sz="1400" dirty="0"/>
              <a:t>, Cisco SD-WAN fournit :</a:t>
            </a:r>
          </a:p>
          <a:p>
            <a:pPr marL="361950" indent="-180975" rtl="0">
              <a:buFont typeface="Arial" panose="020B0604020202020204" pitchFamily="34" charset="0"/>
              <a:buChar char="•"/>
            </a:pPr>
            <a:r>
              <a:rPr lang="fr-FR" sz="1400" b="1" dirty="0"/>
              <a:t>Indépendance du transport</a:t>
            </a:r>
            <a:r>
              <a:rPr lang="fr-FR" sz="1400" dirty="0"/>
              <a:t>- Garantir l'absence de temps d'arrêt du réseau, le SD-WAN de Cisco automatise la flexibilité des applications sur plusieurs connexions.</a:t>
            </a:r>
          </a:p>
          <a:p>
            <a:pPr marL="361950" indent="-271463" rtl="0">
              <a:buFont typeface="Arial" panose="020B0604020202020204" pitchFamily="34" charset="0"/>
              <a:buChar char="•"/>
            </a:pPr>
            <a:r>
              <a:rPr lang="fr-FR" sz="1400" b="1" dirty="0"/>
              <a:t>Services réseau</a:t>
            </a:r>
            <a:r>
              <a:rPr lang="fr-FR" sz="1400" dirty="0"/>
              <a:t>- Offrez des services de mise en réseau et de sécurité riches en clics sur le tableau de bord.</a:t>
            </a:r>
          </a:p>
          <a:p>
            <a:pPr marL="361950" indent="-271463" rtl="0">
              <a:buFont typeface="Arial" panose="020B0604020202020204" pitchFamily="34" charset="0"/>
              <a:buChar char="•"/>
            </a:pPr>
            <a:r>
              <a:rPr lang="fr-FR" sz="1400" b="1" dirty="0"/>
              <a:t>Flexibilité des points de terminaison :</a:t>
            </a:r>
            <a:r>
              <a:rPr lang="fr-FR" sz="1400" dirty="0"/>
              <a:t>simplifiez la connectivité entre les succursales, les campus, les centres de données ou les environnements </a:t>
            </a:r>
            <a:r>
              <a:rPr lang="fr-FR" sz="1400" dirty="0" err="1"/>
              <a:t>cloud</a:t>
            </a:r>
            <a:r>
              <a:rPr lang="fr-FR" sz="1400" dirty="0"/>
              <a:t>, en étendant la structure SD-WAN partout o</a:t>
            </a:r>
            <a:r>
              <a:rPr lang="fr-FR" sz="1600" dirty="0"/>
              <a:t>ù vous en avez besoin.</a:t>
            </a:r>
          </a:p>
          <a:p>
            <a:pPr marL="442913" indent="-261938">
              <a:buFont typeface="Arial" panose="020B0604020202020204" pitchFamily="34" charset="0"/>
              <a:buChar char="•"/>
            </a:pPr>
            <a:endParaRPr lang="en-US" sz="1600" dirty="0"/>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B71698F8-0A8B-40D6-B69B-5799609BC2AA}"/>
              </a:ext>
            </a:extLst>
          </p:cNvPr>
          <p:cNvPicPr>
            <a:picLocks noChangeAspect="1"/>
          </p:cNvPicPr>
          <p:nvPr/>
        </p:nvPicPr>
        <p:blipFill>
          <a:blip r:embed="rId3"/>
          <a:stretch>
            <a:fillRect/>
          </a:stretch>
        </p:blipFill>
        <p:spPr>
          <a:xfrm>
            <a:off x="4239310" y="865276"/>
            <a:ext cx="4787376" cy="3308922"/>
          </a:xfrm>
          <a:prstGeom prst="rect">
            <a:avLst/>
          </a:prstGeom>
          <a:ln>
            <a:solidFill>
              <a:schemeClr val="bg1">
                <a:lumMod val="85000"/>
              </a:schemeClr>
            </a:solidFill>
          </a:ln>
        </p:spPr>
      </p:pic>
      <p:sp>
        <p:nvSpPr>
          <p:cNvPr id="5" name="Text box">
            <a:extLst>
              <a:ext uri="{FF2B5EF4-FFF2-40B4-BE49-F238E27FC236}">
                <a16:creationId xmlns="" xmlns:c="http://schemas.openxmlformats.org/drawingml/2006/chart" xmlns:c15="http://schemas.microsoft.com/office/drawing/2012/chart" xmlns:a16="http://schemas.microsoft.com/office/drawing/2014/main" id="{CEE428F5-EDDC-47E7-8908-EA3C52202234}"/>
              </a:ext>
            </a:extLst>
          </p:cNvPr>
          <p:cNvSpPr/>
          <p:nvPr/>
        </p:nvSpPr>
        <p:spPr>
          <a:xfrm>
            <a:off x="4589690" y="4246622"/>
            <a:ext cx="4463964" cy="338554"/>
          </a:xfrm>
          <a:prstGeom prst="rect">
            <a:avLst/>
          </a:prstGeom>
        </p:spPr>
        <p:txBody>
          <a:bodyPr wrap="square">
            <a:spAutoFit/>
          </a:bodyPr>
          <a:lstStyle/>
          <a:p>
            <a:pPr algn="ctr" rtl="0"/>
            <a:r>
              <a:rPr lang="fr-FR" sz="1600">
                <a:solidFill>
                  <a:srgbClr val="000000"/>
                </a:solidFill>
                <a:latin typeface="+mn-lt"/>
              </a:rPr>
              <a:t>Aperçu du SD-WAN</a:t>
            </a:r>
          </a:p>
        </p:txBody>
      </p:sp>
    </p:spTree>
    <p:extLst>
      <p:ext uri="{BB962C8B-B14F-4D97-AF65-F5344CB8AC3E}">
        <p14:creationId xmlns="" xmlns:c="http://schemas.openxmlformats.org/drawingml/2006/chart" xmlns:c15="http://schemas.microsoft.com/office/drawing/2012/chart" xmlns:p14="http://schemas.microsoft.com/office/powerpoint/2010/main" val="2886998594"/>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Cisco SD WAN (suite)</a:t>
            </a:r>
          </a:p>
        </p:txBody>
      </p:sp>
      <p:sp>
        <p:nvSpPr>
          <p:cNvPr id="13315" name="Content Placeholder 2"/>
          <p:cNvSpPr>
            <a:spLocks noGrp="1"/>
          </p:cNvSpPr>
          <p:nvPr>
            <p:ph idx="1"/>
          </p:nvPr>
        </p:nvSpPr>
        <p:spPr>
          <a:xfrm>
            <a:off x="145215" y="798944"/>
            <a:ext cx="8968902" cy="3942389"/>
          </a:xfrm>
        </p:spPr>
        <p:txBody>
          <a:bodyPr/>
          <a:lstStyle/>
          <a:p>
            <a:pPr marL="0" indent="0" rtl="0">
              <a:spcBef>
                <a:spcPts val="100"/>
              </a:spcBef>
              <a:spcAft>
                <a:spcPts val="100"/>
              </a:spcAft>
              <a:buNone/>
            </a:pPr>
            <a:r>
              <a:rPr lang="fr-FR" sz="1600" b="1"/>
              <a:t>Principales caractéristiques de Cisco SD-WAN</a:t>
            </a:r>
          </a:p>
          <a:p>
            <a:pPr marL="541338" indent="-179388" rtl="0">
              <a:spcBef>
                <a:spcPts val="100"/>
              </a:spcBef>
              <a:spcAft>
                <a:spcPts val="100"/>
              </a:spcAft>
              <a:buClr>
                <a:srgbClr val="000000"/>
              </a:buClr>
              <a:buSzPct val="100000"/>
              <a:buFont typeface="Arial" panose="020B0604020202020204" pitchFamily="34" charset="0"/>
              <a:buChar char="•"/>
            </a:pPr>
            <a:r>
              <a:rPr lang="fr-FR" sz="1600"/>
              <a:t>Architecture d'abord dans le cloud</a:t>
            </a:r>
          </a:p>
          <a:p>
            <a:pPr marL="541338" indent="-179388" rtl="0">
              <a:spcBef>
                <a:spcPts val="100"/>
              </a:spcBef>
              <a:spcAft>
                <a:spcPts val="100"/>
              </a:spcAft>
              <a:buClr>
                <a:srgbClr val="000000"/>
              </a:buClr>
              <a:buSzPct val="100000"/>
              <a:buFont typeface="Arial" panose="020B0604020202020204" pitchFamily="34" charset="0"/>
              <a:buChar char="•"/>
            </a:pPr>
            <a:r>
              <a:rPr lang="fr-FR" sz="1600"/>
              <a:t>Sécurité intégrée</a:t>
            </a:r>
          </a:p>
          <a:p>
            <a:pPr marL="541338" indent="-179388" rtl="0">
              <a:spcBef>
                <a:spcPts val="100"/>
              </a:spcBef>
              <a:spcAft>
                <a:spcPts val="100"/>
              </a:spcAft>
              <a:buClr>
                <a:srgbClr val="000000"/>
              </a:buClr>
              <a:buSzPct val="100000"/>
              <a:buFont typeface="Arial" panose="020B0604020202020204" pitchFamily="34" charset="0"/>
              <a:buChar char="•"/>
            </a:pPr>
            <a:r>
              <a:rPr lang="fr-FR" sz="1600"/>
              <a:t>Une expérience applicative prévisible</a:t>
            </a:r>
          </a:p>
          <a:p>
            <a:pPr marL="0" indent="0" rtl="0">
              <a:spcBef>
                <a:spcPts val="100"/>
              </a:spcBef>
              <a:spcAft>
                <a:spcPts val="100"/>
              </a:spcAft>
              <a:buNone/>
            </a:pPr>
            <a:r>
              <a:rPr lang="fr-FR" sz="1600" b="1"/>
              <a:t>Composants SD-WAN de Cisco</a:t>
            </a:r>
          </a:p>
          <a:p>
            <a:pPr marL="541338" indent="-179388" rtl="0">
              <a:spcBef>
                <a:spcPts val="100"/>
              </a:spcBef>
              <a:spcAft>
                <a:spcPts val="100"/>
              </a:spcAft>
              <a:buFont typeface="Arial" pitchFamily="34" charset="0"/>
              <a:buChar char="•"/>
            </a:pPr>
            <a:r>
              <a:rPr lang="fr-FR" sz="1600" b="1"/>
              <a:t>vManage Network Management System (NMS) : </a:t>
            </a:r>
            <a:r>
              <a:rPr lang="fr-FR" sz="1600"/>
              <a:t>système de gestion réseau centralisé, de sorte que vous pouvez configurer des réseaux de superposition à partir d'un tableau de bord.</a:t>
            </a:r>
          </a:p>
          <a:p>
            <a:pPr marL="541338" indent="-179388" rtl="0">
              <a:spcBef>
                <a:spcPts val="100"/>
              </a:spcBef>
              <a:spcAft>
                <a:spcPts val="100"/>
              </a:spcAft>
              <a:buFont typeface="Arial" pitchFamily="34" charset="0"/>
              <a:buChar char="•"/>
            </a:pPr>
            <a:r>
              <a:rPr lang="fr-FR" sz="1600" b="1"/>
              <a:t>vSmart Controller : </a:t>
            </a:r>
            <a:r>
              <a:rPr lang="fr-FR" sz="1600"/>
              <a:t>contrôle le flux du trafic de données en travaillant avec l'orchestrateur vBond pour authentifier les périphériques SD-WAN lorsqu'ils rejoignent le réseau.</a:t>
            </a:r>
          </a:p>
          <a:p>
            <a:pPr marL="541338" indent="-179388" rtl="0">
              <a:spcBef>
                <a:spcPts val="100"/>
              </a:spcBef>
              <a:spcAft>
                <a:spcPts val="100"/>
              </a:spcAft>
              <a:buFont typeface="Arial" pitchFamily="34" charset="0"/>
              <a:buChar char="•"/>
            </a:pPr>
            <a:r>
              <a:rPr lang="fr-FR" sz="1600" b="1"/>
              <a:t>vBond Orchestrator : </a:t>
            </a:r>
            <a:r>
              <a:rPr lang="fr-FR" sz="1600"/>
              <a:t>Orchestrate la connectivité entre les routeurs Vedge et les contrôleurs vSmart.</a:t>
            </a:r>
          </a:p>
          <a:p>
            <a:pPr marL="541338" indent="-179388" rtl="0">
              <a:spcBef>
                <a:spcPts val="100"/>
              </a:spcBef>
              <a:spcAft>
                <a:spcPts val="100"/>
              </a:spcAft>
              <a:buFont typeface="Arial" pitchFamily="34" charset="0"/>
              <a:buChar char="•"/>
            </a:pPr>
            <a:r>
              <a:rPr lang="fr-FR" sz="1600" b="1"/>
              <a:t>Routeurs VeEdge : </a:t>
            </a:r>
            <a:r>
              <a:rPr lang="fr-FR" sz="1600"/>
              <a:t>Provisionnés sur le périmètre d'un site et livrés sous forme de composants matériels, logiciels, cloud ou virtualisés, les routeurs VeEdge sécurisent le réseau virtuel de superposition sur une combinaison de transports WAN.</a:t>
            </a:r>
          </a:p>
        </p:txBody>
      </p:sp>
    </p:spTree>
    <p:extLst>
      <p:ext uri="{BB962C8B-B14F-4D97-AF65-F5344CB8AC3E}">
        <p14:creationId xmlns="" xmlns:c="http://schemas.openxmlformats.org/drawingml/2006/chart" xmlns:c15="http://schemas.microsoft.com/office/drawing/2012/chart" xmlns:p14="http://schemas.microsoft.com/office/powerpoint/2010/main" val="369029852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Cisco SD WAN (suite)</a:t>
            </a:r>
          </a:p>
        </p:txBody>
      </p:sp>
      <p:sp>
        <p:nvSpPr>
          <p:cNvPr id="13315" name="Content Placeholder 2"/>
          <p:cNvSpPr>
            <a:spLocks noGrp="1"/>
          </p:cNvSpPr>
          <p:nvPr>
            <p:ph idx="1"/>
          </p:nvPr>
        </p:nvSpPr>
        <p:spPr>
          <a:xfrm>
            <a:off x="133676" y="755397"/>
            <a:ext cx="8667109" cy="3832964"/>
          </a:xfrm>
        </p:spPr>
        <p:txBody>
          <a:bodyPr/>
          <a:lstStyle/>
          <a:p>
            <a:pPr marL="0" indent="0" rtl="0">
              <a:spcBef>
                <a:spcPts val="0"/>
              </a:spcBef>
              <a:spcAft>
                <a:spcPts val="0"/>
              </a:spcAft>
              <a:buNone/>
            </a:pPr>
            <a:r>
              <a:rPr lang="fr-FR" sz="1600" b="1"/>
              <a:t>API WAN SD Cisco</a:t>
            </a:r>
          </a:p>
          <a:p>
            <a:pPr marL="174625" indent="-174625" rtl="0">
              <a:spcBef>
                <a:spcPts val="0"/>
              </a:spcBef>
              <a:spcAft>
                <a:spcPts val="400"/>
              </a:spcAft>
              <a:buFont typeface="Arial" pitchFamily="34" charset="0"/>
              <a:buChar char="•"/>
            </a:pPr>
            <a:r>
              <a:rPr lang="fr-FR" sz="1600"/>
              <a:t>Le logiciel Cisco SD-WAN fournit une API REST, qui est une interface de programmation pour contrôler, configurer et surveiller les périphériques dans un réseau de superposition.</a:t>
            </a:r>
          </a:p>
          <a:p>
            <a:pPr marL="174625" indent="-174625" rtl="0">
              <a:spcBef>
                <a:spcPts val="0"/>
              </a:spcBef>
              <a:spcAft>
                <a:spcPts val="400"/>
              </a:spcAft>
              <a:buFont typeface="Arial" pitchFamily="34" charset="0"/>
              <a:buChar char="•"/>
            </a:pPr>
            <a:r>
              <a:rPr lang="fr-FR" sz="1600"/>
              <a:t>Les appels d'API REST SD-WAN Cisco exposent les fonctionnalités des fonctionnalités logicielles et matérielles ou des opérations normales que vous effectuez pour maintenir les périphériques SD-WAN et le réseau de superposition lui-même. Chacune de ces entités ou opérations est appelée ressource. </a:t>
            </a:r>
          </a:p>
          <a:p>
            <a:pPr marL="174625" indent="-174625" rtl="0">
              <a:spcBef>
                <a:spcPts val="0"/>
              </a:spcBef>
              <a:spcAft>
                <a:spcPts val="400"/>
              </a:spcAft>
              <a:buFont typeface="Arial" pitchFamily="34" charset="0"/>
              <a:buChar char="•"/>
            </a:pPr>
            <a:r>
              <a:rPr lang="fr-FR" sz="1600"/>
              <a:t>Les ressources sont regroupées en collections. Les ressources de l'API REST SD-WAN sont regroupées dans les collections suivantes :</a:t>
            </a:r>
          </a:p>
          <a:p>
            <a:pPr marL="533400" rtl="0">
              <a:spcBef>
                <a:spcPts val="0"/>
              </a:spcBef>
              <a:spcAft>
                <a:spcPts val="0"/>
              </a:spcAft>
              <a:buFont typeface="Arial" pitchFamily="34" charset="0"/>
              <a:buChar char="•"/>
            </a:pPr>
            <a:r>
              <a:rPr lang="fr-FR" sz="1600"/>
              <a:t>Administration</a:t>
            </a:r>
          </a:p>
          <a:p>
            <a:pPr marL="533400" rtl="0">
              <a:spcBef>
                <a:spcPts val="0"/>
              </a:spcBef>
              <a:spcAft>
                <a:spcPts val="0"/>
              </a:spcAft>
              <a:buFont typeface="Arial" pitchFamily="34" charset="0"/>
              <a:buChar char="•"/>
            </a:pPr>
            <a:r>
              <a:rPr lang="fr-FR" sz="1600"/>
              <a:t>Gestion des certificats</a:t>
            </a:r>
          </a:p>
          <a:p>
            <a:pPr marL="533400" rtl="0">
              <a:spcBef>
                <a:spcPts val="0"/>
              </a:spcBef>
              <a:spcAft>
                <a:spcPts val="0"/>
              </a:spcAft>
              <a:buFont typeface="Arial" pitchFamily="34" charset="0"/>
              <a:buChar char="•"/>
            </a:pPr>
            <a:r>
              <a:rPr lang="fr-FR" sz="1600"/>
              <a:t>Configuration</a:t>
            </a:r>
          </a:p>
          <a:p>
            <a:pPr marL="533400" rtl="0">
              <a:spcBef>
                <a:spcPts val="0"/>
              </a:spcBef>
              <a:spcAft>
                <a:spcPts val="0"/>
              </a:spcAft>
              <a:buFont typeface="Arial" pitchFamily="34" charset="0"/>
              <a:buChar char="•"/>
            </a:pPr>
            <a:r>
              <a:rPr lang="fr-FR" sz="1600"/>
              <a:t>Inventaire des appareils</a:t>
            </a:r>
          </a:p>
          <a:p>
            <a:pPr marL="533400" rtl="0">
              <a:spcBef>
                <a:spcPts val="0"/>
              </a:spcBef>
              <a:spcAft>
                <a:spcPts val="0"/>
              </a:spcAft>
              <a:buFont typeface="Arial" pitchFamily="34" charset="0"/>
              <a:buChar char="•"/>
            </a:pPr>
            <a:r>
              <a:rPr lang="fr-FR" sz="1600"/>
              <a:t>Surveillance</a:t>
            </a:r>
          </a:p>
          <a:p>
            <a:pPr marL="533400" rtl="0">
              <a:spcBef>
                <a:spcPts val="0"/>
              </a:spcBef>
              <a:spcAft>
                <a:spcPts val="0"/>
              </a:spcAft>
              <a:buFont typeface="Arial" pitchFamily="34" charset="0"/>
              <a:buChar char="•"/>
            </a:pPr>
            <a:r>
              <a:rPr lang="fr-FR" sz="1600"/>
              <a:t>Surveillance en temps réel</a:t>
            </a:r>
          </a:p>
          <a:p>
            <a:pPr marL="533400" rtl="0">
              <a:spcBef>
                <a:spcPts val="0"/>
              </a:spcBef>
              <a:spcAft>
                <a:spcPts val="0"/>
              </a:spcAft>
              <a:buFont typeface="Arial" pitchFamily="34" charset="0"/>
              <a:buChar char="•"/>
            </a:pPr>
            <a:r>
              <a:rPr lang="fr-FR" sz="1600"/>
              <a:t>Outils de dépannage</a:t>
            </a:r>
          </a:p>
          <a:p>
            <a:pPr marL="0" indent="0">
              <a:spcBef>
                <a:spcPts val="300"/>
              </a:spcBef>
              <a:spcAft>
                <a:spcPts val="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72552763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8 : Meilleures pratiques</a:t>
            </a:r>
          </a:p>
        </p:txBody>
      </p:sp>
      <p:sp>
        <p:nvSpPr>
          <p:cNvPr id="11266" name="Content Placeholder"/>
          <p:cNvSpPr>
            <a:spLocks noGrp="1" noChangeArrowheads="1"/>
          </p:cNvSpPr>
          <p:nvPr>
            <p:ph idx="1"/>
          </p:nvPr>
        </p:nvSpPr>
        <p:spPr/>
        <p:txBody>
          <a:bodyPr/>
          <a:lstStyle/>
          <a:p>
            <a:pPr marL="169863" lvl="2" rtl="0">
              <a:lnSpc>
                <a:spcPct val="85000"/>
              </a:lnSpc>
              <a:spcBef>
                <a:spcPct val="30000"/>
              </a:spcBef>
              <a:spcAft>
                <a:spcPts val="600"/>
              </a:spcAft>
              <a:buClr>
                <a:srgbClr val="000000"/>
              </a:buClr>
              <a:buSzPct val="90000"/>
              <a:buNone/>
            </a:pPr>
            <a:r>
              <a:rPr lang="fr-FR" sz="1600"/>
              <a:t>Rubrique 8.3</a:t>
            </a:r>
          </a:p>
          <a:p>
            <a:pPr marL="169863" lvl="2" rtl="0">
              <a:lnSpc>
                <a:spcPct val="85000"/>
              </a:lnSpc>
              <a:spcBef>
                <a:spcPts val="0"/>
              </a:spcBef>
              <a:buClr>
                <a:srgbClr val="000000"/>
              </a:buClr>
              <a:buSzPct val="90000"/>
              <a:buFont typeface="Arial" panose="020B0604020202020204" pitchFamily="34" charset="0"/>
              <a:buChar char="•"/>
            </a:pPr>
            <a:r>
              <a:rPr lang="fr-FR" sz="1600"/>
              <a:t>Introduire un modèle de données et expliquer comment la programmabilité pilotée par un modèle hérite de la puissance des modèles.</a:t>
            </a:r>
          </a:p>
          <a:p>
            <a:pPr marL="169863" lvl="2" rtl="0">
              <a:lnSpc>
                <a:spcPct val="85000"/>
              </a:lnSpc>
              <a:spcBef>
                <a:spcPts val="0"/>
              </a:spcBef>
              <a:buClr>
                <a:srgbClr val="000000"/>
              </a:buClr>
              <a:buSzPct val="90000"/>
              <a:buFont typeface="Arial" panose="020B0604020202020204" pitchFamily="34" charset="0"/>
              <a:buChar char="•"/>
            </a:pPr>
            <a:r>
              <a:rPr lang="fr-FR" sz="1600"/>
              <a:t>Expliquez YANG à l'aide d'un exemple de la vie réelle.</a:t>
            </a:r>
          </a:p>
          <a:p>
            <a:pPr marL="169863" lvl="2" rtl="0">
              <a:lnSpc>
                <a:spcPct val="85000"/>
              </a:lnSpc>
              <a:spcBef>
                <a:spcPts val="0"/>
              </a:spcBef>
              <a:buClr>
                <a:srgbClr val="000000"/>
              </a:buClr>
              <a:buSzPct val="90000"/>
              <a:buFont typeface="Arial" panose="020B0604020202020204" pitchFamily="34" charset="0"/>
              <a:buChar char="•"/>
            </a:pPr>
            <a:r>
              <a:rPr lang="fr-FR" sz="1600"/>
              <a:t>Dressez la liste des termes YANG couramment utilisés.</a:t>
            </a:r>
          </a:p>
          <a:p>
            <a:pPr marL="169863" lvl="2" rtl="0">
              <a:lnSpc>
                <a:spcPct val="85000"/>
              </a:lnSpc>
              <a:spcBef>
                <a:spcPts val="0"/>
              </a:spcBef>
              <a:buClr>
                <a:srgbClr val="000000"/>
              </a:buClr>
              <a:buSzPct val="90000"/>
              <a:buFont typeface="Arial" panose="020B0604020202020204" pitchFamily="34" charset="0"/>
              <a:buChar char="•"/>
            </a:pPr>
            <a:r>
              <a:rPr lang="fr-FR" sz="1600"/>
              <a:t>Après avoir expliqué les concepts de YANG, RESTCONF et NETCONF, demandez aux apprenants d'identifier les différences entre les trois.</a:t>
            </a:r>
          </a:p>
          <a:p>
            <a:pPr marL="0" lvl="2" indent="0">
              <a:lnSpc>
                <a:spcPct val="85000"/>
              </a:lnSpc>
              <a:spcBef>
                <a:spcPts val="0"/>
              </a:spcBef>
              <a:buClr>
                <a:srgbClr val="000000"/>
              </a:buClr>
              <a:buSzPct val="90000"/>
              <a:buNone/>
            </a:pPr>
            <a:endParaRPr lang="en-GB" sz="1600" dirty="0"/>
          </a:p>
          <a:p>
            <a:pPr marL="169863" lvl="2" rtl="0">
              <a:lnSpc>
                <a:spcPct val="85000"/>
              </a:lnSpc>
              <a:spcBef>
                <a:spcPts val="0"/>
              </a:spcBef>
              <a:buClr>
                <a:srgbClr val="000000"/>
              </a:buClr>
              <a:buSzPct val="90000"/>
              <a:buNone/>
            </a:pPr>
            <a:r>
              <a:rPr lang="fr-FR" sz="1600"/>
              <a:t>Rubrique 8.4</a:t>
            </a:r>
          </a:p>
          <a:p>
            <a:pPr marL="169863" lvl="2" rtl="0">
              <a:lnSpc>
                <a:spcPct val="85000"/>
              </a:lnSpc>
              <a:spcBef>
                <a:spcPts val="0"/>
              </a:spcBef>
              <a:buClr>
                <a:srgbClr val="000000"/>
              </a:buClr>
              <a:buSzPct val="90000"/>
              <a:buFont typeface="Arial" pitchFamily="34" charset="0"/>
              <a:buChar char="•"/>
            </a:pPr>
            <a:r>
              <a:rPr lang="fr-FR" sz="1600"/>
              <a:t>Demandez à la classe de mentionner l'importance de l'automatisation du réseau.</a:t>
            </a:r>
          </a:p>
          <a:p>
            <a:pPr marL="169863" lvl="2" rtl="0">
              <a:lnSpc>
                <a:spcPct val="85000"/>
              </a:lnSpc>
              <a:spcBef>
                <a:spcPts val="0"/>
              </a:spcBef>
              <a:buClr>
                <a:srgbClr val="000000"/>
              </a:buClr>
              <a:buSzPct val="90000"/>
              <a:buFont typeface="Arial" pitchFamily="34" charset="0"/>
              <a:buChar char="•"/>
            </a:pPr>
            <a:r>
              <a:rPr lang="fr-FR" sz="1600"/>
              <a:t>Expliquez comment accéder au Cisco DNA Center à l'aide des API REST en Python via une vidéo.</a:t>
            </a:r>
          </a:p>
          <a:p>
            <a:pPr marL="169863" lvl="2" rtl="0">
              <a:lnSpc>
                <a:spcPct val="85000"/>
              </a:lnSpc>
              <a:spcBef>
                <a:spcPts val="0"/>
              </a:spcBef>
              <a:buClr>
                <a:srgbClr val="000000"/>
              </a:buClr>
              <a:buSzPct val="90000"/>
              <a:buFont typeface="Arial" pitchFamily="34" charset="0"/>
              <a:buChar char="•"/>
            </a:pPr>
            <a:r>
              <a:rPr lang="fr-FR" sz="1600"/>
              <a:t>Expliquez comment accéder à un APIC Cisco à l'aide d'API REST en Python via une vidéo.</a:t>
            </a:r>
          </a:p>
          <a:p>
            <a:pPr marL="169863" lvl="2" rtl="0">
              <a:lnSpc>
                <a:spcPct val="85000"/>
              </a:lnSpc>
              <a:spcBef>
                <a:spcPts val="0"/>
              </a:spcBef>
              <a:buClr>
                <a:srgbClr val="000000"/>
              </a:buClr>
              <a:buSzPct val="90000"/>
              <a:buFont typeface="Arial" pitchFamily="34" charset="0"/>
              <a:buChar char="•"/>
            </a:pPr>
            <a:r>
              <a:rPr lang="fr-FR" sz="1600"/>
              <a:t>Discutez de toutes les plates-formes de gestion de réseau Cisco, y compris les architectures, les API, les exemples, les avantages, etc.</a:t>
            </a:r>
          </a:p>
          <a:p>
            <a:pPr marL="169863" lvl="2" rtl="0">
              <a:lnSpc>
                <a:spcPct val="85000"/>
              </a:lnSpc>
              <a:spcBef>
                <a:spcPts val="0"/>
              </a:spcBef>
              <a:buClr>
                <a:srgbClr val="000000"/>
              </a:buClr>
              <a:buSzPct val="90000"/>
              <a:buFont typeface="Arial" pitchFamily="34" charset="0"/>
              <a:buChar char="•"/>
            </a:pPr>
            <a:r>
              <a:rPr lang="fr-FR" sz="1600"/>
              <a:t>Démontrez une vidéo sur la façon d'accéder au tableau de bord meraki en utilisant les API REST en Python.</a:t>
            </a:r>
          </a:p>
          <a:p>
            <a:pPr lvl="1">
              <a:lnSpc>
                <a:spcPct val="85000"/>
              </a:lnSpc>
              <a:spcBef>
                <a:spcPct val="30000"/>
              </a:spcBef>
              <a:buNone/>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32760933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248356"/>
            <a:ext cx="8896431" cy="550588"/>
          </a:xfrm>
        </p:spPr>
        <p:txBody>
          <a:bodyPr/>
          <a:lstStyle/>
          <a:p>
            <a:pPr rtl="0"/>
            <a:r>
              <a:rPr lang="fr-FR" sz="1600" dirty="0"/>
              <a:t>Gestion </a:t>
            </a:r>
            <a:r>
              <a:rPr lang="fr-FR" sz="1600" dirty="0" smtClean="0"/>
              <a:t>de </a:t>
            </a:r>
            <a:r>
              <a:rPr lang="fr-FR" sz="1600" dirty="0"/>
              <a:t>réseau Cisco </a:t>
            </a:r>
            <a:r>
              <a:rPr altLang="en-US" sz="1600" dirty="0"/>
              <a:t/>
            </a:r>
            <a:br>
              <a:rPr altLang="en-US" sz="1600" dirty="0"/>
            </a:br>
            <a:r>
              <a:rPr lang="fr-FR" dirty="0"/>
              <a:t>Vidéo— Accédez à Cisco SD-WAN à l'aide des API REST en Python</a:t>
            </a:r>
          </a:p>
        </p:txBody>
      </p:sp>
      <p:sp>
        <p:nvSpPr>
          <p:cNvPr id="5" name="Content Placeholder 2"/>
          <p:cNvSpPr>
            <a:spLocks noGrp="1"/>
          </p:cNvSpPr>
          <p:nvPr>
            <p:ph idx="1"/>
          </p:nvPr>
        </p:nvSpPr>
        <p:spPr>
          <a:xfrm>
            <a:off x="151918" y="1151466"/>
            <a:ext cx="8791665" cy="3470637"/>
          </a:xfrm>
        </p:spPr>
        <p:txBody>
          <a:bodyPr/>
          <a:lstStyle/>
          <a:p>
            <a:pPr rtl="0">
              <a:buNone/>
            </a:pPr>
            <a:r>
              <a:rPr lang="fr-FR" sz="1600" dirty="0"/>
              <a:t>Regardez la vidéo pour savoir comment accéder au SD-WAN de Cisco à l'aide des API REST en Python</a:t>
            </a:r>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3" descr="8.4.20.PNG"/>
          <p:cNvPicPr>
            <a:picLocks noChangeAspect="1"/>
          </p:cNvPicPr>
          <p:nvPr/>
        </p:nvPicPr>
        <p:blipFill>
          <a:blip r:embed="rId3"/>
          <a:stretch>
            <a:fillRect/>
          </a:stretch>
        </p:blipFill>
        <p:spPr>
          <a:xfrm>
            <a:off x="1392368" y="1586516"/>
            <a:ext cx="6430019" cy="3409623"/>
          </a:xfrm>
          <a:prstGeom prst="rect">
            <a:avLst/>
          </a:prstGeom>
        </p:spPr>
      </p:pic>
    </p:spTree>
    <p:extLst>
      <p:ext uri="{BB962C8B-B14F-4D97-AF65-F5344CB8AC3E}">
        <p14:creationId xmlns="" xmlns:c="http://schemas.openxmlformats.org/drawingml/2006/chart" xmlns:c15="http://schemas.microsoft.com/office/drawing/2012/chart" xmlns:p14="http://schemas.microsoft.com/office/powerpoint/2010/main" val="256177477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049" y="1295409"/>
            <a:ext cx="8976951" cy="1802391"/>
          </a:xfrm>
        </p:spPr>
        <p:txBody>
          <a:bodyPr/>
          <a:lstStyle/>
          <a:p>
            <a:pPr rtl="0"/>
            <a:r>
              <a:rPr lang="fr-FR">
                <a:solidFill>
                  <a:schemeClr val="accent5">
                    <a:lumMod val="40000"/>
                    <a:lumOff val="60000"/>
                  </a:schemeClr>
                </a:solidFill>
              </a:rPr>
              <a:t>8.5 Gestion informatique Cisco</a:t>
            </a:r>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2339664643"/>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lang="en-US" altLang="en-US" sz="1600" dirty="0"/>
              <a:t/>
            </a:r>
            <a:br>
              <a:rPr lang="en-US" altLang="en-US" sz="1600" dirty="0"/>
            </a:br>
            <a:r>
              <a:rPr lang="fr-FR"/>
              <a:t>Solutions informatiques Cisco</a:t>
            </a:r>
          </a:p>
        </p:txBody>
      </p:sp>
      <p:sp>
        <p:nvSpPr>
          <p:cNvPr id="13315" name="Content Placeholder 2"/>
          <p:cNvSpPr>
            <a:spLocks noGrp="1"/>
          </p:cNvSpPr>
          <p:nvPr>
            <p:ph idx="1"/>
          </p:nvPr>
        </p:nvSpPr>
        <p:spPr>
          <a:xfrm>
            <a:off x="114708" y="774083"/>
            <a:ext cx="8968902" cy="4222532"/>
          </a:xfrm>
        </p:spPr>
        <p:txBody>
          <a:bodyPr/>
          <a:lstStyle/>
          <a:p>
            <a:pPr rtl="0">
              <a:spcBef>
                <a:spcPts val="300"/>
              </a:spcBef>
              <a:spcAft>
                <a:spcPts val="300"/>
              </a:spcAft>
              <a:buFont typeface="Arial" panose="020B0604020202020204" pitchFamily="34" charset="0"/>
              <a:buChar char="•"/>
            </a:pPr>
            <a:r>
              <a:rPr lang="fr-FR" sz="1600"/>
              <a:t>Le système UCS (Cisco Unified Computing System), ainsi que ses logiciels et ses composants SaaS, fournit une installation physique et logique complète pour le calcul, la mise en réseau et le stockage dans le centre de données moderne.</a:t>
            </a:r>
          </a:p>
          <a:p>
            <a:pPr rtl="0">
              <a:spcBef>
                <a:spcPts val="300"/>
              </a:spcBef>
              <a:spcAft>
                <a:spcPts val="300"/>
              </a:spcAft>
              <a:buFont typeface="Arial" panose="020B0604020202020204" pitchFamily="34" charset="0"/>
              <a:buChar char="•"/>
            </a:pPr>
            <a:r>
              <a:rPr lang="fr-FR" sz="1600" b="1"/>
              <a:t>Outils et services UCS</a:t>
            </a:r>
            <a:r>
              <a:rPr lang="fr-FR" sz="1600"/>
              <a:t> : UCS Manager, UCS Director, SaaS Global Infrastructure Management System et Intersight.</a:t>
            </a:r>
          </a:p>
          <a:p>
            <a:pPr marL="176213" indent="-176213" rtl="0">
              <a:spcBef>
                <a:spcPts val="300"/>
              </a:spcBef>
              <a:spcAft>
                <a:spcPts val="300"/>
              </a:spcAft>
              <a:buFont typeface="Arial" pitchFamily="34" charset="0"/>
              <a:buChar char="•"/>
            </a:pPr>
            <a:r>
              <a:rPr lang="fr-FR" sz="1600"/>
              <a:t>UCS is ‘hyperconverged’ infrastructure. </a:t>
            </a:r>
          </a:p>
          <a:p>
            <a:pPr marL="176213" indent="-176213" rtl="0">
              <a:spcBef>
                <a:spcPts val="300"/>
              </a:spcBef>
              <a:spcAft>
                <a:spcPts val="300"/>
              </a:spcAft>
              <a:buFont typeface="Arial" pitchFamily="34" charset="0"/>
              <a:buChar char="•"/>
            </a:pPr>
            <a:r>
              <a:rPr lang="fr-FR" sz="1600"/>
              <a:t>En termes très abstraits, UCS virtualise l'infrastructure physique et la rend uniformément définissable par logiciel.</a:t>
            </a:r>
          </a:p>
        </p:txBody>
      </p:sp>
    </p:spTree>
    <p:extLst>
      <p:ext uri="{BB962C8B-B14F-4D97-AF65-F5344CB8AC3E}">
        <p14:creationId xmlns="" xmlns:c="http://schemas.openxmlformats.org/drawingml/2006/chart" xmlns:c15="http://schemas.microsoft.com/office/drawing/2012/chart" xmlns:p14="http://schemas.microsoft.com/office/powerpoint/2010/main" val="1358986759"/>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134495" cy="757551"/>
          </a:xfrm>
        </p:spPr>
        <p:txBody>
          <a:bodyPr/>
          <a:lstStyle/>
          <a:p>
            <a:pPr rtl="0"/>
            <a:r>
              <a:rPr lang="fr-FR" sz="1600"/>
              <a:t>Gestion informatique Cisco </a:t>
            </a:r>
            <a:r>
              <a:rPr altLang="en-US" sz="1600" dirty="0"/>
              <a:t/>
            </a:r>
            <a:br>
              <a:rPr altLang="en-US" sz="1600" dirty="0"/>
            </a:br>
            <a:r>
              <a:rPr lang="fr-FR"/>
              <a:t>Gestionnaire UCS Cisco</a:t>
            </a:r>
          </a:p>
        </p:txBody>
      </p:sp>
      <p:sp>
        <p:nvSpPr>
          <p:cNvPr id="13315" name="Content Placeholder 1"/>
          <p:cNvSpPr>
            <a:spLocks noGrp="1"/>
          </p:cNvSpPr>
          <p:nvPr>
            <p:ph idx="1"/>
          </p:nvPr>
        </p:nvSpPr>
        <p:spPr>
          <a:xfrm>
            <a:off x="127642" y="740534"/>
            <a:ext cx="3661763" cy="2412880"/>
          </a:xfrm>
        </p:spPr>
        <p:txBody>
          <a:bodyPr/>
          <a:lstStyle/>
          <a:p>
            <a:pPr marL="176213" indent="-176213" rtl="0">
              <a:buFont typeface="Arial" pitchFamily="34" charset="0"/>
              <a:buChar char="•"/>
            </a:pPr>
            <a:r>
              <a:rPr lang="fr-FR" sz="1600"/>
              <a:t>Le Cisco Unified Computing System (UCS) est une gamme de produits informatiques pour serveurs de datacenter composée de matériel informatique, de structure de commutation, de logiciels de gestion embarqués et de prise en charge de la virtualisation.</a:t>
            </a:r>
          </a:p>
          <a:p>
            <a:pPr marL="176213" indent="-176213" rtl="0">
              <a:buFont typeface="Arial" pitchFamily="34" charset="0"/>
              <a:buChar char="•"/>
            </a:pPr>
            <a:r>
              <a:rPr lang="fr-FR" sz="1600"/>
              <a:t>Les produits offrent une évolutivité en intégrant de nombreux composants d'un datacenter. Cela permet aux utilisateurs de les gérer en tant qu'unité unique via UCS Manager, UCS Central et Cisco Integrated Management Controller. </a:t>
            </a:r>
          </a:p>
        </p:txBody>
      </p:sp>
      <p:pic>
        <p:nvPicPr>
          <p:cNvPr id="1026"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772930" y="759436"/>
            <a:ext cx="4963158" cy="2959496"/>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5" name="TextBox 1"/>
          <p:cNvSpPr txBox="1"/>
          <p:nvPr/>
        </p:nvSpPr>
        <p:spPr>
          <a:xfrm>
            <a:off x="3827476" y="3746535"/>
            <a:ext cx="4781064" cy="338554"/>
          </a:xfrm>
          <a:prstGeom prst="rect">
            <a:avLst/>
          </a:prstGeom>
          <a:noFill/>
        </p:spPr>
        <p:txBody>
          <a:bodyPr wrap="square" rtlCol="0">
            <a:spAutoFit/>
          </a:bodyPr>
          <a:lstStyle/>
          <a:p>
            <a:pPr algn="ctr" rtl="0"/>
            <a:r>
              <a:rPr lang="fr-FR" sz="1600">
                <a:solidFill>
                  <a:srgbClr val="000000"/>
                </a:solidFill>
                <a:latin typeface="+mn-lt"/>
              </a:rPr>
              <a:t>Aperçu du serveur Cisco UCS Manager</a:t>
            </a:r>
          </a:p>
        </p:txBody>
      </p:sp>
    </p:spTree>
    <p:extLst>
      <p:ext uri="{BB962C8B-B14F-4D97-AF65-F5344CB8AC3E}">
        <p14:creationId xmlns="" xmlns:c="http://schemas.openxmlformats.org/drawingml/2006/chart" xmlns:c15="http://schemas.microsoft.com/office/drawing/2012/chart" xmlns:p14="http://schemas.microsoft.com/office/powerpoint/2010/main" val="1213457235"/>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Gestionnaire UCS Cisco (suite)</a:t>
            </a:r>
          </a:p>
        </p:txBody>
      </p:sp>
      <p:sp>
        <p:nvSpPr>
          <p:cNvPr id="13315" name="Content Placeholder 2"/>
          <p:cNvSpPr>
            <a:spLocks noGrp="1"/>
          </p:cNvSpPr>
          <p:nvPr>
            <p:ph idx="1"/>
          </p:nvPr>
        </p:nvSpPr>
        <p:spPr>
          <a:xfrm>
            <a:off x="127206" y="688590"/>
            <a:ext cx="3708240" cy="3908523"/>
          </a:xfrm>
        </p:spPr>
        <p:txBody>
          <a:bodyPr/>
          <a:lstStyle/>
          <a:p>
            <a:pPr marL="176213" indent="-176213" rtl="0">
              <a:spcBef>
                <a:spcPts val="0"/>
              </a:spcBef>
              <a:spcAft>
                <a:spcPts val="300"/>
              </a:spcAft>
              <a:buFont typeface="Arial" pitchFamily="34" charset="0"/>
              <a:buChar char="•"/>
            </a:pPr>
            <a:r>
              <a:rPr lang="fr-FR" sz="1400" dirty="0"/>
              <a:t>Cisco UCS Manager s'exécute sur l'interconnexion de </a:t>
            </a:r>
            <a:r>
              <a:rPr lang="fr-FR" sz="1400" dirty="0" err="1"/>
              <a:t>fabric</a:t>
            </a:r>
            <a:r>
              <a:rPr lang="fr-FR" sz="1400" dirty="0"/>
              <a:t> principale et se voit attribuer une adresse IP virtuelle (VIP) avec possibilité de basculement à l'interconnexion de </a:t>
            </a:r>
            <a:r>
              <a:rPr lang="fr-FR" sz="1400" dirty="0" err="1"/>
              <a:t>fabric</a:t>
            </a:r>
            <a:r>
              <a:rPr lang="fr-FR" sz="1400" dirty="0"/>
              <a:t> subordonné.</a:t>
            </a:r>
          </a:p>
          <a:p>
            <a:pPr marL="176213" indent="-176213" rtl="0">
              <a:spcBef>
                <a:spcPts val="0"/>
              </a:spcBef>
              <a:spcAft>
                <a:spcPts val="300"/>
              </a:spcAft>
              <a:buFont typeface="Arial" pitchFamily="34" charset="0"/>
              <a:buChar char="•"/>
            </a:pPr>
            <a:r>
              <a:rPr lang="fr-FR" sz="1400" dirty="0"/>
              <a:t>Cisco UCS Manager assure la médiation de toutes les communications au sein du système</a:t>
            </a:r>
          </a:p>
          <a:p>
            <a:pPr marL="176213" indent="-176213" rtl="0">
              <a:spcBef>
                <a:spcPts val="0"/>
              </a:spcBef>
              <a:spcAft>
                <a:spcPts val="300"/>
              </a:spcAft>
              <a:buFont typeface="Arial" pitchFamily="34" charset="0"/>
              <a:buChar char="•"/>
            </a:pPr>
            <a:r>
              <a:rPr lang="fr-FR" sz="1400" dirty="0"/>
              <a:t>Cisco UCS Manager est conscient de la configuration actuelle et effectue la découverte automatisée des périphériques chaque fois qu'une nouvelle ressource est installée.</a:t>
            </a:r>
          </a:p>
          <a:p>
            <a:pPr marL="176213" indent="-176213" rtl="0">
              <a:spcBef>
                <a:spcPts val="0"/>
              </a:spcBef>
              <a:spcAft>
                <a:spcPts val="300"/>
              </a:spcAft>
              <a:buFont typeface="Arial" pitchFamily="34" charset="0"/>
              <a:buChar char="•"/>
            </a:pPr>
            <a:r>
              <a:rPr lang="fr-FR" sz="1400" dirty="0"/>
              <a:t>Une fois qu'une ressource est détectée, Cisco UCS Manager l'ajoute ainsi que ses caractéristiques à l'inventaire du système. </a:t>
            </a:r>
          </a:p>
        </p:txBody>
      </p:sp>
      <p:pic>
        <p:nvPicPr>
          <p:cNvPr id="4098" name="Picture 2"/>
          <p:cNvPicPr>
            <a:picLocks noChangeAspect="1" noChangeArrowheads="1"/>
          </p:cNvPicPr>
          <p:nvPr/>
        </p:nvPicPr>
        <p:blipFill rotWithShape="1">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l="2534" t="3964" r="2676" b="2604"/>
          <a:stretch/>
        </p:blipFill>
        <p:spPr bwMode="auto">
          <a:xfrm>
            <a:off x="3728351" y="924892"/>
            <a:ext cx="5213258" cy="3172130"/>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5" name="TextBox 4"/>
          <p:cNvSpPr txBox="1"/>
          <p:nvPr/>
        </p:nvSpPr>
        <p:spPr>
          <a:xfrm>
            <a:off x="3835445" y="4140466"/>
            <a:ext cx="5152206" cy="338554"/>
          </a:xfrm>
          <a:prstGeom prst="rect">
            <a:avLst/>
          </a:prstGeom>
          <a:noFill/>
        </p:spPr>
        <p:txBody>
          <a:bodyPr wrap="square" rtlCol="0">
            <a:spAutoFit/>
          </a:bodyPr>
          <a:lstStyle/>
          <a:p>
            <a:pPr algn="ctr" rtl="0"/>
            <a:r>
              <a:rPr lang="fr-FR" sz="1600">
                <a:solidFill>
                  <a:srgbClr val="000000"/>
                </a:solidFill>
              </a:rPr>
              <a:t>Interface graphique Cisco UCS Manager</a:t>
            </a:r>
          </a:p>
        </p:txBody>
      </p:sp>
    </p:spTree>
    <p:extLst>
      <p:ext uri="{BB962C8B-B14F-4D97-AF65-F5344CB8AC3E}">
        <p14:creationId xmlns="" xmlns:c="http://schemas.openxmlformats.org/drawingml/2006/chart" xmlns:c15="http://schemas.microsoft.com/office/drawing/2012/chart" xmlns:p14="http://schemas.microsoft.com/office/powerpoint/2010/main" val="2967385708"/>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Gestionnaire UCS Cisco (suite)</a:t>
            </a:r>
          </a:p>
        </p:txBody>
      </p:sp>
      <p:sp>
        <p:nvSpPr>
          <p:cNvPr id="2" name="Content Placeholder 1"/>
          <p:cNvSpPr txBox="1"/>
          <p:nvPr/>
        </p:nvSpPr>
        <p:spPr>
          <a:xfrm>
            <a:off x="140041" y="782594"/>
            <a:ext cx="9160478" cy="1323439"/>
          </a:xfrm>
          <a:prstGeom prst="rect">
            <a:avLst/>
          </a:prstGeom>
          <a:noFill/>
        </p:spPr>
        <p:txBody>
          <a:bodyPr wrap="square" rtlCol="0">
            <a:spAutoFit/>
          </a:bodyPr>
          <a:lstStyle/>
          <a:p>
            <a:pPr rtl="0">
              <a:spcBef>
                <a:spcPts val="300"/>
              </a:spcBef>
              <a:spcAft>
                <a:spcPts val="300"/>
              </a:spcAft>
            </a:pPr>
            <a:r>
              <a:rPr lang="fr-FR" sz="1400" b="1" dirty="0">
                <a:solidFill>
                  <a:schemeClr val="tx1">
                    <a:lumMod val="50000"/>
                  </a:schemeClr>
                </a:solidFill>
              </a:rPr>
              <a:t>Application de l'abstraction aux serveurs</a:t>
            </a:r>
          </a:p>
          <a:p>
            <a:pPr marL="169863" lvl="1" indent="-169863" defTabSz="684213" rtl="0">
              <a:spcBef>
                <a:spcPts val="300"/>
              </a:spcBef>
              <a:spcAft>
                <a:spcPts val="300"/>
              </a:spcAft>
              <a:buClr>
                <a:schemeClr val="tx2"/>
              </a:buClr>
              <a:buSzPct val="90000"/>
              <a:buFont typeface="Arial" panose="020B0604020202020204" pitchFamily="34" charset="0"/>
              <a:buChar char="•"/>
            </a:pPr>
            <a:r>
              <a:rPr lang="fr-FR" sz="1400" dirty="0">
                <a:solidFill>
                  <a:srgbClr val="000000"/>
                </a:solidFill>
                <a:latin typeface="+mn-lt"/>
                <a:ea typeface="ＭＳ Ｐゴシック" charset="0"/>
                <a:cs typeface="CiscoSans"/>
              </a:rPr>
              <a:t>Le logiciel Cisco UCS Management fournit une couche d'abstraction entre les interfaces des composants serveur et l'administrateur.</a:t>
            </a:r>
          </a:p>
          <a:p>
            <a:pPr marL="169863" lvl="1" indent="-169863" defTabSz="684213" rtl="0">
              <a:spcBef>
                <a:spcPts val="300"/>
              </a:spcBef>
              <a:spcAft>
                <a:spcPts val="300"/>
              </a:spcAft>
              <a:buClr>
                <a:schemeClr val="tx2"/>
              </a:buClr>
              <a:buSzPct val="90000"/>
              <a:buFont typeface="Arial" panose="020B0604020202020204" pitchFamily="34" charset="0"/>
              <a:buChar char="•"/>
            </a:pPr>
            <a:r>
              <a:rPr lang="fr-FR" sz="1400" dirty="0">
                <a:solidFill>
                  <a:srgbClr val="000000"/>
                </a:solidFill>
                <a:latin typeface="+mn-lt"/>
                <a:ea typeface="ＭＳ Ｐゴシック" charset="0"/>
                <a:cs typeface="CiscoSans"/>
              </a:rPr>
              <a:t>La couche d'abstraction est </a:t>
            </a:r>
            <a:r>
              <a:rPr lang="fr-FR" sz="1400" dirty="0">
                <a:solidFill>
                  <a:srgbClr val="000000"/>
                </a:solidFill>
                <a:latin typeface="+mn-lt"/>
              </a:rPr>
              <a:t>présentée sous la forme d'une interface graphique Web, d'une interface de ligne de commande SSH et d'une API.</a:t>
            </a:r>
          </a:p>
        </p:txBody>
      </p:sp>
      <p:sp>
        <p:nvSpPr>
          <p:cNvPr id="13315" name="Content Placeholder 2"/>
          <p:cNvSpPr>
            <a:spLocks noGrp="1"/>
          </p:cNvSpPr>
          <p:nvPr>
            <p:ph idx="1"/>
          </p:nvPr>
        </p:nvSpPr>
        <p:spPr>
          <a:xfrm>
            <a:off x="145217" y="2111022"/>
            <a:ext cx="4196125" cy="2125002"/>
          </a:xfrm>
        </p:spPr>
        <p:txBody>
          <a:bodyPr/>
          <a:lstStyle/>
          <a:p>
            <a:pPr marL="0" indent="0" rtl="0">
              <a:spcBef>
                <a:spcPts val="300"/>
              </a:spcBef>
              <a:spcAft>
                <a:spcPts val="300"/>
              </a:spcAft>
              <a:buNone/>
            </a:pPr>
            <a:r>
              <a:rPr lang="fr-FR" sz="1400" b="1" dirty="0"/>
              <a:t>Profils des services Cisco UCS</a:t>
            </a:r>
          </a:p>
          <a:p>
            <a:pPr rtl="0">
              <a:spcBef>
                <a:spcPts val="300"/>
              </a:spcBef>
              <a:spcAft>
                <a:spcPts val="300"/>
              </a:spcAft>
              <a:buFont typeface="Arial" panose="020B0604020202020204" pitchFamily="34" charset="0"/>
              <a:buChar char="•"/>
            </a:pPr>
            <a:r>
              <a:rPr lang="fr-FR" sz="1400" dirty="0"/>
              <a:t>Cisco UCS Manager utilise les profils de service pour attribuer une identité à un serveur lorsqu'un profil de service est associé à un serveur.</a:t>
            </a:r>
          </a:p>
          <a:p>
            <a:pPr rtl="0">
              <a:spcBef>
                <a:spcPts val="300"/>
              </a:spcBef>
              <a:spcAft>
                <a:spcPts val="300"/>
              </a:spcAft>
              <a:buFont typeface="Arial" panose="020B0604020202020204" pitchFamily="34" charset="0"/>
              <a:buChar char="•"/>
            </a:pPr>
            <a:r>
              <a:rPr lang="fr-FR" sz="1400" dirty="0"/>
              <a:t>Chaque serveur UCS ne peut avoir qu'une seule association de profil de service à la fois.</a:t>
            </a:r>
          </a:p>
          <a:p>
            <a:pPr rtl="0">
              <a:spcBef>
                <a:spcPts val="300"/>
              </a:spcBef>
              <a:spcAft>
                <a:spcPts val="300"/>
              </a:spcAft>
              <a:buFont typeface="Arial" panose="020B0604020202020204" pitchFamily="34" charset="0"/>
              <a:buChar char="•"/>
            </a:pPr>
            <a:r>
              <a:rPr lang="fr-FR" sz="1400" dirty="0"/>
              <a:t>Les profils de service peuvent être dissociés d'un serveur et associés à un autre.</a:t>
            </a:r>
          </a:p>
        </p:txBody>
      </p:sp>
      <p:pic>
        <p:nvPicPr>
          <p:cNvPr id="5122"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4240760" y="2440766"/>
            <a:ext cx="4731966" cy="1794204"/>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5" name="TextBox 4"/>
          <p:cNvSpPr txBox="1"/>
          <p:nvPr/>
        </p:nvSpPr>
        <p:spPr>
          <a:xfrm>
            <a:off x="4240760" y="4268976"/>
            <a:ext cx="4731966" cy="276999"/>
          </a:xfrm>
          <a:prstGeom prst="rect">
            <a:avLst/>
          </a:prstGeom>
          <a:noFill/>
        </p:spPr>
        <p:txBody>
          <a:bodyPr wrap="square" rtlCol="0">
            <a:spAutoFit/>
          </a:bodyPr>
          <a:lstStyle/>
          <a:p>
            <a:pPr algn="ctr" rtl="0"/>
            <a:r>
              <a:rPr lang="fr-FR" sz="1200" dirty="0">
                <a:solidFill>
                  <a:srgbClr val="000000"/>
                </a:solidFill>
                <a:latin typeface="+mn-lt"/>
              </a:rPr>
              <a:t>Application de profil de service vers les serveurs physiques</a:t>
            </a:r>
          </a:p>
        </p:txBody>
      </p:sp>
    </p:spTree>
    <p:extLst>
      <p:ext uri="{BB962C8B-B14F-4D97-AF65-F5344CB8AC3E}">
        <p14:creationId xmlns="" xmlns:c="http://schemas.openxmlformats.org/drawingml/2006/chart" xmlns:c15="http://schemas.microsoft.com/office/drawing/2012/chart" xmlns:p14="http://schemas.microsoft.com/office/powerpoint/2010/main" val="4014640766"/>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Gestionnaire de serveurs UCS Cisco</a:t>
            </a:r>
          </a:p>
        </p:txBody>
      </p:sp>
      <p:sp>
        <p:nvSpPr>
          <p:cNvPr id="13315" name="Content Placeholder 2"/>
          <p:cNvSpPr>
            <a:spLocks noGrp="1"/>
          </p:cNvSpPr>
          <p:nvPr>
            <p:ph idx="1"/>
          </p:nvPr>
        </p:nvSpPr>
        <p:spPr>
          <a:xfrm>
            <a:off x="136976" y="733040"/>
            <a:ext cx="9089402" cy="3920974"/>
          </a:xfrm>
        </p:spPr>
        <p:txBody>
          <a:bodyPr/>
          <a:lstStyle/>
          <a:p>
            <a:pPr rtl="0">
              <a:spcBef>
                <a:spcPts val="300"/>
              </a:spcBef>
              <a:spcAft>
                <a:spcPts val="300"/>
              </a:spcAft>
              <a:buNone/>
            </a:pPr>
            <a:r>
              <a:rPr lang="fr-FR" sz="1600" b="1"/>
              <a:t>Gestionnaire de serveurs Cisco UCS</a:t>
            </a:r>
          </a:p>
          <a:p>
            <a:pPr rtl="0">
              <a:spcBef>
                <a:spcPts val="300"/>
              </a:spcBef>
              <a:spcAft>
                <a:spcPts val="300"/>
              </a:spcAft>
              <a:buFont typeface="Arial" panose="020B0604020202020204" pitchFamily="34" charset="0"/>
              <a:buChar char="•"/>
            </a:pPr>
            <a:r>
              <a:rPr lang="fr-FR" sz="1600"/>
              <a:t>Les serveurs Cisco UCS Manager sont soit des serveurs lames qui résident dans le châssis (serveurs de la série B), soit montés en rack (serveurs de la série C). Les deux sont connectés à une paire redondante de commutateurs appelés IF (UCS Fabric Interconnections).</a:t>
            </a:r>
          </a:p>
          <a:p>
            <a:pPr rtl="0">
              <a:spcBef>
                <a:spcPts val="300"/>
              </a:spcBef>
              <a:spcAft>
                <a:spcPts val="300"/>
              </a:spcAft>
              <a:buFont typeface="Arial" panose="020B0604020202020204" pitchFamily="34" charset="0"/>
              <a:buChar char="•"/>
            </a:pPr>
            <a:r>
              <a:rPr lang="fr-FR" sz="1600"/>
              <a:t>Lorsque les serveurs d'un système UCS sont configurés, il ne doit pas y avoir un seul point de défaillance. </a:t>
            </a:r>
          </a:p>
          <a:p>
            <a:pPr rtl="0">
              <a:spcBef>
                <a:spcPts val="300"/>
              </a:spcBef>
              <a:spcAft>
                <a:spcPts val="300"/>
              </a:spcAft>
              <a:buFont typeface="Arial" panose="020B0604020202020204" pitchFamily="34" charset="0"/>
              <a:buChar char="•"/>
            </a:pPr>
            <a:r>
              <a:rPr lang="fr-FR" sz="1600"/>
              <a:t>UCS Manager assure le suivi des événements, des alertes, des erreurs et des statistiques. Il est capable de signaler ces éléments à l'aide de divers protocoles de gestion standard tels que SNMP et Syslog.</a:t>
            </a:r>
          </a:p>
          <a:p>
            <a:pPr marL="0" indent="0">
              <a:lnSpc>
                <a:spcPct val="30000"/>
              </a:lnSpc>
              <a:spcBef>
                <a:spcPts val="0"/>
              </a:spcBef>
              <a:spcAft>
                <a:spcPts val="0"/>
              </a:spcAft>
              <a:buNone/>
            </a:pPr>
            <a:endParaRPr lang="en-IN" sz="1600" dirty="0"/>
          </a:p>
          <a:p>
            <a:pPr marL="0" indent="0" rtl="0">
              <a:spcBef>
                <a:spcPts val="300"/>
              </a:spcBef>
              <a:spcAft>
                <a:spcPts val="300"/>
              </a:spcAft>
              <a:buNone/>
            </a:pPr>
            <a:r>
              <a:rPr lang="fr-FR" sz="1600" b="1"/>
              <a:t>API unifiée Cisco UCS</a:t>
            </a:r>
          </a:p>
          <a:p>
            <a:pPr rtl="0">
              <a:spcBef>
                <a:spcPts val="300"/>
              </a:spcBef>
              <a:spcAft>
                <a:spcPts val="300"/>
              </a:spcAft>
              <a:buFont typeface="Arial" panose="020B0604020202020204" pitchFamily="34" charset="0"/>
              <a:buChar char="•"/>
            </a:pPr>
            <a:r>
              <a:rPr lang="fr-FR" sz="1600"/>
              <a:t>Cisco UCS Unified utilise la même méthodologie API que celle utilisée pour CIMC, Cisco UCS Manager et Cisco UCS Central. </a:t>
            </a:r>
          </a:p>
          <a:p>
            <a:pPr marL="0" indent="0">
              <a:spcBef>
                <a:spcPts val="300"/>
              </a:spcBef>
              <a:spcAft>
                <a:spcPts val="300"/>
              </a:spcAft>
              <a:buNone/>
            </a:pPr>
            <a:endParaRPr lang="en-US" sz="1600" b="1" dirty="0"/>
          </a:p>
          <a:p>
            <a:pPr marL="0" indent="0">
              <a:spcBef>
                <a:spcPts val="300"/>
              </a:spcBef>
              <a:spcAft>
                <a:spcPts val="300"/>
              </a:spcAft>
              <a:buNone/>
            </a:pPr>
            <a:endParaRPr lang="en-GB" sz="1600" b="1" dirty="0"/>
          </a:p>
        </p:txBody>
      </p:sp>
    </p:spTree>
    <p:extLst>
      <p:ext uri="{BB962C8B-B14F-4D97-AF65-F5344CB8AC3E}">
        <p14:creationId xmlns="" xmlns:c="http://schemas.openxmlformats.org/drawingml/2006/chart" xmlns:c15="http://schemas.microsoft.com/office/drawing/2012/chart" xmlns:p14="http://schemas.microsoft.com/office/powerpoint/2010/main" val="1549376650"/>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074318" cy="757551"/>
          </a:xfrm>
        </p:spPr>
        <p:txBody>
          <a:bodyPr/>
          <a:lstStyle/>
          <a:p>
            <a:pPr rtl="0"/>
            <a:r>
              <a:rPr lang="fr-FR" sz="1600" dirty="0"/>
              <a:t>Gestion informatique Cisco </a:t>
            </a:r>
            <a:r>
              <a:rPr altLang="en-US" sz="1600" dirty="0"/>
              <a:t/>
            </a:r>
            <a:br>
              <a:rPr altLang="en-US" sz="1600" dirty="0"/>
            </a:br>
            <a:r>
              <a:rPr lang="fr-FR" dirty="0"/>
              <a:t>Gestionnaire de serveurs UCS Cisco (suite)</a:t>
            </a:r>
          </a:p>
        </p:txBody>
      </p:sp>
      <p:sp>
        <p:nvSpPr>
          <p:cNvPr id="13315" name="Content Placeholder 2"/>
          <p:cNvSpPr>
            <a:spLocks noGrp="1"/>
          </p:cNvSpPr>
          <p:nvPr>
            <p:ph idx="1"/>
          </p:nvPr>
        </p:nvSpPr>
        <p:spPr>
          <a:xfrm>
            <a:off x="153442" y="1151467"/>
            <a:ext cx="4507570" cy="3433274"/>
          </a:xfrm>
        </p:spPr>
        <p:txBody>
          <a:bodyPr/>
          <a:lstStyle/>
          <a:p>
            <a:pPr marL="0" indent="0" rtl="0">
              <a:spcBef>
                <a:spcPts val="300"/>
              </a:spcBef>
              <a:spcAft>
                <a:spcPts val="300"/>
              </a:spcAft>
              <a:buNone/>
            </a:pPr>
            <a:r>
              <a:rPr lang="fr-FR" sz="1600" b="1" dirty="0"/>
              <a:t>Modèle d'information de gestion Cisco UCS</a:t>
            </a:r>
          </a:p>
          <a:p>
            <a:pPr rtl="0">
              <a:spcBef>
                <a:spcPts val="300"/>
              </a:spcBef>
              <a:spcAft>
                <a:spcPts val="300"/>
              </a:spcAft>
              <a:buFont typeface="Arial" panose="020B0604020202020204" pitchFamily="34" charset="0"/>
              <a:buChar char="•"/>
            </a:pPr>
            <a:r>
              <a:rPr lang="fr-FR" sz="1600" dirty="0"/>
              <a:t>Tous les composants physiques et logiques qui composent Cisco UCS sont représentés dans un modèle d'information de gestion hiérarchique (MIM), également appelé MIT.</a:t>
            </a:r>
          </a:p>
          <a:p>
            <a:pPr rtl="0">
              <a:spcBef>
                <a:spcPts val="300"/>
              </a:spcBef>
              <a:spcAft>
                <a:spcPts val="300"/>
              </a:spcAft>
              <a:buFont typeface="Arial" panose="020B0604020202020204" pitchFamily="34" charset="0"/>
              <a:buChar char="•"/>
            </a:pPr>
            <a:r>
              <a:rPr lang="fr-FR" sz="1600" dirty="0"/>
              <a:t>MIT est une structure arborescente avec des nœuds, où chaque nœud de l'arborescence représente un objet géré (MO) ou un groupe d'objets contenant l'état administratif des nœuds et son état opérationnel.</a:t>
            </a:r>
          </a:p>
          <a:p>
            <a:pPr rtl="0">
              <a:spcBef>
                <a:spcPts val="300"/>
              </a:spcBef>
              <a:spcAft>
                <a:spcPts val="300"/>
              </a:spcAft>
              <a:buFont typeface="Arial" panose="020B0604020202020204" pitchFamily="34" charset="0"/>
              <a:buChar char="•"/>
            </a:pPr>
            <a:r>
              <a:rPr lang="fr-FR" sz="1600" dirty="0"/>
              <a:t>La structure hiérarchique commence en haut (</a:t>
            </a:r>
            <a:r>
              <a:rPr lang="fr-FR" sz="1600" dirty="0" err="1">
                <a:solidFill>
                  <a:schemeClr val="bg1"/>
                </a:solidFill>
                <a:highlight>
                  <a:srgbClr val="000000"/>
                </a:highlight>
                <a:latin typeface="Times New Roman" panose="02020603050405020304" pitchFamily="18" charset="0"/>
                <a:cs typeface="Times New Roman" panose="02020603050405020304" pitchFamily="18" charset="0"/>
              </a:rPr>
              <a:t>sys</a:t>
            </a:r>
            <a:r>
              <a:rPr lang="fr-FR" sz="1600" dirty="0"/>
              <a:t>) et contient les nœuds parent et enfant.</a:t>
            </a: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22088FB1-E8B9-4ED4-A3BE-C5BF384DAF2A}"/>
              </a:ext>
            </a:extLst>
          </p:cNvPr>
          <p:cNvPicPr>
            <a:picLocks noChangeAspect="1"/>
          </p:cNvPicPr>
          <p:nvPr/>
        </p:nvPicPr>
        <p:blipFill>
          <a:blip r:embed="rId3"/>
          <a:stretch>
            <a:fillRect/>
          </a:stretch>
        </p:blipFill>
        <p:spPr>
          <a:xfrm>
            <a:off x="4888089" y="863415"/>
            <a:ext cx="4075946" cy="3686007"/>
          </a:xfrm>
          <a:prstGeom prst="rect">
            <a:avLst/>
          </a:prstGeom>
          <a:ln w="3175">
            <a:solidFill>
              <a:schemeClr val="bg1">
                <a:lumMod val="85000"/>
              </a:schemeClr>
            </a:solidFill>
          </a:ln>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B1B07718-F92D-4A4E-9C6A-818E7368C523}"/>
              </a:ext>
            </a:extLst>
          </p:cNvPr>
          <p:cNvSpPr/>
          <p:nvPr/>
        </p:nvSpPr>
        <p:spPr>
          <a:xfrm>
            <a:off x="5396089" y="4628443"/>
            <a:ext cx="3726353" cy="276999"/>
          </a:xfrm>
          <a:prstGeom prst="rect">
            <a:avLst/>
          </a:prstGeom>
        </p:spPr>
        <p:txBody>
          <a:bodyPr wrap="square">
            <a:spAutoFit/>
          </a:bodyPr>
          <a:lstStyle/>
          <a:p>
            <a:pPr rtl="0"/>
            <a:r>
              <a:rPr lang="fr-FR" sz="1200" dirty="0">
                <a:solidFill>
                  <a:srgbClr val="000000"/>
                </a:solidFill>
                <a:latin typeface="+mn-lt"/>
              </a:rPr>
              <a:t>Structure hiérarchique Cisco UCS MIT</a:t>
            </a:r>
          </a:p>
        </p:txBody>
      </p:sp>
    </p:spTree>
    <p:extLst>
      <p:ext uri="{BB962C8B-B14F-4D97-AF65-F5344CB8AC3E}">
        <p14:creationId xmlns="" xmlns:c="http://schemas.openxmlformats.org/drawingml/2006/chart" xmlns:c15="http://schemas.microsoft.com/office/drawing/2012/chart" xmlns:p14="http://schemas.microsoft.com/office/powerpoint/2010/main" val="1971614175"/>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735027" cy="757551"/>
          </a:xfrm>
        </p:spPr>
        <p:txBody>
          <a:bodyPr/>
          <a:lstStyle/>
          <a:p>
            <a:pPr rtl="0"/>
            <a:r>
              <a:rPr lang="fr-FR" sz="1600"/>
              <a:t>Gestion informatique Cisco </a:t>
            </a:r>
            <a:r>
              <a:rPr altLang="en-US" sz="1600" dirty="0"/>
              <a:t/>
            </a:r>
            <a:br>
              <a:rPr altLang="en-US" sz="1600" dirty="0"/>
            </a:br>
            <a:r>
              <a:rPr lang="fr-FR"/>
              <a:t>Objets gérés Cisco UCS</a:t>
            </a:r>
          </a:p>
        </p:txBody>
      </p:sp>
      <p:sp>
        <p:nvSpPr>
          <p:cNvPr id="13315" name="Content Placeholder 2"/>
          <p:cNvSpPr>
            <a:spLocks noGrp="1"/>
          </p:cNvSpPr>
          <p:nvPr>
            <p:ph idx="1"/>
          </p:nvPr>
        </p:nvSpPr>
        <p:spPr>
          <a:xfrm>
            <a:off x="141943" y="700148"/>
            <a:ext cx="9100912" cy="3794582"/>
          </a:xfrm>
        </p:spPr>
        <p:txBody>
          <a:bodyPr/>
          <a:lstStyle/>
          <a:p>
            <a:pPr marL="0" indent="0" rtl="0">
              <a:spcBef>
                <a:spcPts val="400"/>
              </a:spcBef>
              <a:spcAft>
                <a:spcPts val="400"/>
              </a:spcAft>
              <a:buNone/>
            </a:pPr>
            <a:r>
              <a:rPr lang="fr-FR" sz="1600" b="1"/>
              <a:t>Que sont les objets gérés Cisco UCS ?</a:t>
            </a:r>
          </a:p>
          <a:p>
            <a:pPr rtl="0">
              <a:spcBef>
                <a:spcPts val="400"/>
              </a:spcBef>
              <a:spcAft>
                <a:spcPts val="400"/>
              </a:spcAft>
              <a:buFont typeface="Arial" panose="020B0604020202020204" pitchFamily="34" charset="0"/>
              <a:buChar char="•"/>
            </a:pPr>
            <a:r>
              <a:rPr lang="fr-FR" sz="1600"/>
              <a:t>Les objets gérés Cisco UCS sont des représentations XML d'une entité physique et logique dans le système UCS. </a:t>
            </a:r>
          </a:p>
          <a:p>
            <a:pPr rtl="0">
              <a:spcBef>
                <a:spcPts val="400"/>
              </a:spcBef>
              <a:spcAft>
                <a:spcPts val="400"/>
              </a:spcAft>
              <a:buFont typeface="Arial" panose="020B0604020202020204" pitchFamily="34" charset="0"/>
              <a:buChar char="•"/>
            </a:pPr>
            <a:r>
              <a:rPr lang="fr-FR" sz="1600"/>
              <a:t>Un objet géré UCS peut avoir de nombreux attributs et peut contenir de nombreux enfants, les objets enfants peuvent également contenir de nombreux enfants, etc.</a:t>
            </a:r>
          </a:p>
          <a:p>
            <a:pPr marL="0" indent="0" rtl="0">
              <a:spcBef>
                <a:spcPts val="400"/>
              </a:spcBef>
              <a:spcAft>
                <a:spcPts val="400"/>
              </a:spcAft>
              <a:buNone/>
            </a:pPr>
            <a:r>
              <a:rPr lang="fr-FR" sz="1600" b="1"/>
              <a:t>Nom de l'objet</a:t>
            </a:r>
          </a:p>
          <a:p>
            <a:pPr rtl="0">
              <a:spcBef>
                <a:spcPts val="400"/>
              </a:spcBef>
              <a:spcAft>
                <a:spcPts val="400"/>
              </a:spcAft>
              <a:buFont typeface="Arial" panose="020B0604020202020204" pitchFamily="34" charset="0"/>
              <a:buChar char="•"/>
            </a:pPr>
            <a:r>
              <a:rPr lang="fr-FR" sz="1600"/>
              <a:t>Un objet spécifique peut être identifié par son nom distinctif ou par son nom relatif (RN).</a:t>
            </a:r>
          </a:p>
          <a:p>
            <a:pPr rtl="0">
              <a:spcBef>
                <a:spcPts val="400"/>
              </a:spcBef>
              <a:spcAft>
                <a:spcPts val="400"/>
              </a:spcAft>
              <a:buFont typeface="Arial" panose="020B0604020202020204" pitchFamily="34" charset="0"/>
              <a:buChar char="•"/>
            </a:pPr>
            <a:r>
              <a:rPr lang="fr-FR" sz="1600"/>
              <a:t>Le DN a le format suivant, composé d'une série de RN : </a:t>
            </a:r>
            <a:r>
              <a:rPr lang="fr-FR" sz="1600">
                <a:solidFill>
                  <a:schemeClr val="bg1"/>
                </a:solidFill>
                <a:highlight>
                  <a:srgbClr val="000000"/>
                </a:highlight>
                <a:latin typeface="Times New Roman" panose="02020603050405020304" pitchFamily="18" charset="0"/>
                <a:cs typeface="Times New Roman" panose="02020603050405020304" pitchFamily="18" charset="0"/>
              </a:rPr>
              <a:t>dn = {rn}/{rn}/{rn}/{rn}.</a:t>
            </a:r>
          </a:p>
          <a:p>
            <a:pPr rtl="0">
              <a:spcBef>
                <a:spcPts val="400"/>
              </a:spcBef>
              <a:spcAft>
                <a:spcPts val="400"/>
              </a:spcAft>
              <a:buFont typeface="Arial" panose="020B0604020202020204" pitchFamily="34" charset="0"/>
              <a:buChar char="•"/>
            </a:pPr>
            <a:r>
              <a:rPr lang="fr-FR" sz="1600"/>
              <a:t>Le nom relatif (RN) identifie un objet dans le contexte de son objet parent. Le DN est composé d'une séquence d'IA.</a:t>
            </a:r>
          </a:p>
          <a:p>
            <a:pPr marL="0" indent="0" rtl="0">
              <a:spcBef>
                <a:spcPts val="400"/>
              </a:spcBef>
              <a:spcAft>
                <a:spcPts val="400"/>
              </a:spcAft>
              <a:buNone/>
            </a:pPr>
            <a:r>
              <a:rPr lang="fr-FR" sz="1600" b="1"/>
              <a:t>Classes d'objets</a:t>
            </a:r>
          </a:p>
          <a:p>
            <a:pPr rtl="0">
              <a:spcBef>
                <a:spcPts val="400"/>
              </a:spcBef>
              <a:spcAft>
                <a:spcPts val="400"/>
              </a:spcAft>
              <a:buFont typeface="Arial" panose="020B0604020202020204" pitchFamily="34" charset="0"/>
              <a:buChar char="•"/>
            </a:pPr>
            <a:r>
              <a:rPr lang="fr-FR" sz="1600"/>
              <a:t>Tous les objets gérés appartiennent à une classe indiquant le type de ressource UCS que l'objet représente.</a:t>
            </a:r>
          </a:p>
          <a:p>
            <a:pPr>
              <a:spcBef>
                <a:spcPts val="400"/>
              </a:spcBef>
              <a:spcAft>
                <a:spcPts val="400"/>
              </a:spcAft>
              <a:buFont typeface="Arial" panose="020B0604020202020204" pitchFamily="34" charset="0"/>
              <a:buChar char="•"/>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489900341"/>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Objets gérés Cisco UCS (suite)</a:t>
            </a:r>
          </a:p>
        </p:txBody>
      </p:sp>
      <p:sp>
        <p:nvSpPr>
          <p:cNvPr id="13315" name="Content Placeholder 2"/>
          <p:cNvSpPr>
            <a:spLocks noGrp="1"/>
          </p:cNvSpPr>
          <p:nvPr>
            <p:ph idx="1"/>
          </p:nvPr>
        </p:nvSpPr>
        <p:spPr>
          <a:xfrm>
            <a:off x="133706" y="833498"/>
            <a:ext cx="8815754" cy="3794582"/>
          </a:xfrm>
        </p:spPr>
        <p:txBody>
          <a:bodyPr/>
          <a:lstStyle/>
          <a:p>
            <a:pPr marL="0" indent="0" rtl="0">
              <a:buNone/>
            </a:pPr>
            <a:r>
              <a:rPr lang="fr-FR" sz="1600" b="1"/>
              <a:t>API XML UCS</a:t>
            </a:r>
          </a:p>
          <a:p>
            <a:pPr rtl="0">
              <a:buFont typeface="Arial" panose="020B0604020202020204" pitchFamily="34" charset="0"/>
              <a:buChar char="•"/>
            </a:pPr>
            <a:r>
              <a:rPr lang="fr-FR" sz="1600"/>
              <a:t>L'API XML Cisco UCS Manager, comme d'autres API, fournit des méthodes d'authentification, de requête et de configuration.</a:t>
            </a:r>
          </a:p>
          <a:p>
            <a:pPr marL="0" indent="0" rtl="0">
              <a:buNone/>
            </a:pPr>
            <a:r>
              <a:rPr lang="fr-FR" sz="1600"/>
              <a:t>Méthodes d'authentification</a:t>
            </a:r>
          </a:p>
          <a:p>
            <a:pPr rtl="0">
              <a:buFont typeface="Arial" panose="020B0604020202020204" pitchFamily="34" charset="0"/>
              <a:buChar char="•"/>
            </a:pPr>
            <a:r>
              <a:rPr lang="fr-FR" sz="1600"/>
              <a:t>Les méthodes d'authentification authentifient et maintiennent une session API avec UCS Manager :</a:t>
            </a:r>
          </a:p>
          <a:p>
            <a:pPr marL="363538" indent="-176213" rtl="0">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aaaLogin</a:t>
            </a:r>
            <a:r>
              <a:rPr lang="fr-FR" sz="1600" b="1">
                <a:solidFill>
                  <a:schemeClr val="bg1"/>
                </a:solidFill>
                <a:latin typeface="Times New Roman" panose="02020603050405020304" pitchFamily="18" charset="0"/>
                <a:cs typeface="Times New Roman" panose="02020603050405020304" pitchFamily="18" charset="0"/>
              </a:rPr>
              <a:t> </a:t>
            </a:r>
            <a:r>
              <a:rPr lang="fr-FR" sz="1600">
                <a:solidFill>
                  <a:srgbClr val="58585B"/>
                </a:solidFill>
                <a:latin typeface="CiscoSans"/>
              </a:rPr>
              <a:t>- </a:t>
            </a:r>
            <a:r>
              <a:rPr lang="fr-FR" sz="1600"/>
              <a:t>Méthode initiale pour se connecter et récupérer un cookie d'authentification. </a:t>
            </a:r>
            <a:r>
              <a:rPr lang="fr-FR" sz="1600" b="1">
                <a:cs typeface="Times New Roman" panose="02020603050405020304" pitchFamily="18" charset="0"/>
              </a:rPr>
              <a:t> </a:t>
            </a:r>
            <a:r>
              <a:rPr lang="fr-FR" sz="1600" b="1">
                <a:solidFill>
                  <a:schemeClr val="bg1"/>
                </a:solidFill>
                <a:latin typeface="Times New Roman" panose="02020603050405020304" pitchFamily="18" charset="0"/>
                <a:cs typeface="Times New Roman" panose="02020603050405020304" pitchFamily="18" charset="0"/>
              </a:rPr>
              <a:t>cookie.</a:t>
            </a:r>
          </a:p>
          <a:p>
            <a:pPr marL="363538" indent="-176213" rtl="0">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aaaRefresh</a:t>
            </a:r>
            <a:r>
              <a:rPr lang="fr-FR" sz="1600" b="1">
                <a:solidFill>
                  <a:schemeClr val="bg1"/>
                </a:solidFill>
                <a:latin typeface="Times New Roman" panose="02020603050405020304" pitchFamily="18" charset="0"/>
                <a:cs typeface="Times New Roman" panose="02020603050405020304" pitchFamily="18" charset="0"/>
              </a:rPr>
              <a:t> </a:t>
            </a:r>
            <a:r>
              <a:rPr lang="fr-FR" sz="1600">
                <a:latin typeface="Times New Roman" panose="02020603050405020304" pitchFamily="18" charset="0"/>
                <a:cs typeface="Times New Roman" panose="02020603050405020304" pitchFamily="18" charset="0"/>
              </a:rPr>
              <a:t>- </a:t>
            </a:r>
            <a:r>
              <a:rPr lang="fr-FR" sz="1600"/>
              <a:t>Actualise le cookie d'authentification actuel.</a:t>
            </a:r>
          </a:p>
          <a:p>
            <a:pPr marL="363538" indent="-176213" rtl="0">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aaaLogout</a:t>
            </a:r>
            <a:r>
              <a:rPr lang="fr-FR" sz="1600" b="1">
                <a:latin typeface="Times New Roman" panose="02020603050405020304" pitchFamily="18" charset="0"/>
                <a:cs typeface="Times New Roman" panose="02020603050405020304" pitchFamily="18" charset="0"/>
              </a:rPr>
              <a:t> - </a:t>
            </a:r>
            <a:r>
              <a:rPr lang="fr-FR" sz="1600"/>
              <a:t>Quitte la session en cours et désactive le cookie d'authentification.</a:t>
            </a:r>
          </a:p>
          <a:p>
            <a:pPr marL="0" indent="0">
              <a:buNone/>
            </a:pPr>
            <a:endParaRPr lang="en-GB" sz="1600" dirty="0"/>
          </a:p>
          <a:p>
            <a:pPr marL="0" indent="0">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198878556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8 : Meilleures pratiques</a:t>
            </a:r>
          </a:p>
        </p:txBody>
      </p:sp>
      <p:sp>
        <p:nvSpPr>
          <p:cNvPr id="11266" name="Content Placeholder"/>
          <p:cNvSpPr>
            <a:spLocks noGrp="1" noChangeArrowheads="1"/>
          </p:cNvSpPr>
          <p:nvPr>
            <p:ph idx="1"/>
          </p:nvPr>
        </p:nvSpPr>
        <p:spPr>
          <a:xfrm>
            <a:off x="120315" y="798944"/>
            <a:ext cx="8853286" cy="4155319"/>
          </a:xfrm>
        </p:spPr>
        <p:txBody>
          <a:bodyPr/>
          <a:lstStyle/>
          <a:p>
            <a:pPr marL="169863" lvl="2" rtl="0">
              <a:lnSpc>
                <a:spcPct val="85000"/>
              </a:lnSpc>
              <a:spcBef>
                <a:spcPct val="30000"/>
              </a:spcBef>
              <a:spcAft>
                <a:spcPts val="600"/>
              </a:spcAft>
              <a:buClr>
                <a:srgbClr val="000000"/>
              </a:buClr>
              <a:buSzPct val="90000"/>
              <a:buNone/>
            </a:pPr>
            <a:r>
              <a:rPr lang="fr-FR" sz="1600"/>
              <a:t>Rubrique 8.5</a:t>
            </a:r>
          </a:p>
          <a:p>
            <a:pPr marL="169863" lvl="2" rtl="0">
              <a:lnSpc>
                <a:spcPct val="85000"/>
              </a:lnSpc>
              <a:spcAft>
                <a:spcPts val="600"/>
              </a:spcAft>
              <a:buClr>
                <a:srgbClr val="000000"/>
              </a:buClr>
              <a:buSzPct val="90000"/>
              <a:buFont typeface="Arial" panose="020B0604020202020204" pitchFamily="34" charset="0"/>
              <a:buChar char="•"/>
            </a:pPr>
            <a:r>
              <a:rPr lang="fr-FR" sz="1600"/>
              <a:t>Fournir un aperçu du système informatique unifié (UCS) de Cisco.</a:t>
            </a:r>
          </a:p>
          <a:p>
            <a:pPr marL="169863" lvl="2" rtl="0">
              <a:lnSpc>
                <a:spcPct val="85000"/>
              </a:lnSpc>
              <a:spcBef>
                <a:spcPts val="0"/>
              </a:spcBef>
              <a:spcAft>
                <a:spcPts val="600"/>
              </a:spcAft>
              <a:buClr>
                <a:srgbClr val="000000"/>
              </a:buClr>
              <a:buSzPct val="90000"/>
              <a:buFont typeface="Arial" panose="020B0604020202020204" pitchFamily="34" charset="0"/>
              <a:buChar char="•"/>
            </a:pPr>
            <a:r>
              <a:rPr lang="fr-FR" sz="1600"/>
              <a:t>Fournir une démonstration en direct de la documentation Cisco UCS Manager et expliquez simultanément.</a:t>
            </a:r>
          </a:p>
          <a:p>
            <a:pPr marL="169863" lvl="2" rtl="0">
              <a:lnSpc>
                <a:spcPct val="85000"/>
              </a:lnSpc>
              <a:spcBef>
                <a:spcPts val="0"/>
              </a:spcBef>
              <a:spcAft>
                <a:spcPts val="600"/>
              </a:spcAft>
              <a:buClr>
                <a:srgbClr val="000000"/>
              </a:buClr>
              <a:buSzPct val="90000"/>
              <a:buFont typeface="Arial" panose="020B0604020202020204" pitchFamily="34" charset="0"/>
              <a:buChar char="•"/>
            </a:pPr>
            <a:r>
              <a:rPr lang="fr-FR" sz="1600"/>
              <a:t>Connectez-vous à l'outil UCS Power et promenez les apprenants à travers l'outil en entrant différentes requêtes et sorties.</a:t>
            </a:r>
          </a:p>
          <a:p>
            <a:pPr marL="169863" lvl="2" rtl="0">
              <a:lnSpc>
                <a:spcPct val="85000"/>
              </a:lnSpc>
              <a:spcBef>
                <a:spcPts val="0"/>
              </a:spcBef>
              <a:spcAft>
                <a:spcPts val="600"/>
              </a:spcAft>
              <a:buClr>
                <a:srgbClr val="000000"/>
              </a:buClr>
              <a:buSzPct val="90000"/>
              <a:buFont typeface="Arial" panose="020B0604020202020204" pitchFamily="34" charset="0"/>
              <a:buChar char="•"/>
            </a:pPr>
            <a:r>
              <a:rPr lang="fr-FR" sz="1600"/>
              <a:t>Demandez aux apprenants de se connecter sur le site </a:t>
            </a:r>
            <a:r>
              <a:rPr lang="fr-FR" sz="1600">
                <a:hlinkClick r:id="rId4"/>
              </a:rPr>
              <a:t>https://intersight.com</a:t>
            </a:r>
            <a:r>
              <a:rPr lang="fr-FR" sz="1600"/>
              <a:t> et demandez-leur d'essayer de générer des clés API Intersight.</a:t>
            </a:r>
          </a:p>
          <a:p>
            <a:pPr marL="0" lvl="2" indent="0">
              <a:lnSpc>
                <a:spcPct val="85000"/>
              </a:lnSpc>
              <a:spcBef>
                <a:spcPts val="0"/>
              </a:spcBef>
              <a:buClr>
                <a:srgbClr val="000000"/>
              </a:buClr>
              <a:buSzPct val="90000"/>
              <a:buNone/>
            </a:pPr>
            <a:endParaRPr lang="en-GB" sz="1600" dirty="0"/>
          </a:p>
          <a:p>
            <a:pPr marL="0" lvl="2" indent="0" rtl="0">
              <a:lnSpc>
                <a:spcPct val="85000"/>
              </a:lnSpc>
              <a:spcBef>
                <a:spcPts val="0"/>
              </a:spcBef>
              <a:buClr>
                <a:srgbClr val="000000"/>
              </a:buClr>
              <a:buSzPct val="90000"/>
              <a:buNone/>
            </a:pPr>
            <a:r>
              <a:rPr lang="fr-FR" sz="1600"/>
              <a:t>Rubrique 8.6</a:t>
            </a:r>
          </a:p>
          <a:p>
            <a:pPr marL="169863" lvl="2" rtl="0">
              <a:lnSpc>
                <a:spcPct val="85000"/>
              </a:lnSpc>
              <a:spcBef>
                <a:spcPts val="0"/>
              </a:spcBef>
              <a:spcAft>
                <a:spcPts val="600"/>
              </a:spcAft>
              <a:buClr>
                <a:srgbClr val="000000"/>
              </a:buClr>
              <a:buSzPct val="90000"/>
              <a:buFont typeface="Arial" panose="020B0604020202020204" pitchFamily="34" charset="0"/>
              <a:buChar char="•"/>
            </a:pPr>
            <a:r>
              <a:rPr lang="fr-FR" sz="1600"/>
              <a:t>Familiariser les apprenants avec Cisco Unified Communications Manager (Unified CM).</a:t>
            </a:r>
          </a:p>
          <a:p>
            <a:pPr marL="169863" lvl="2" rtl="0">
              <a:lnSpc>
                <a:spcPct val="85000"/>
              </a:lnSpc>
              <a:spcBef>
                <a:spcPts val="0"/>
              </a:spcBef>
              <a:spcAft>
                <a:spcPts val="600"/>
              </a:spcAft>
              <a:buClr>
                <a:srgbClr val="000000"/>
              </a:buClr>
              <a:buSzPct val="90000"/>
              <a:buFont typeface="Arial" panose="020B0604020202020204" pitchFamily="34" charset="0"/>
              <a:buChar char="•"/>
            </a:pPr>
            <a:r>
              <a:rPr lang="fr-FR" sz="1600"/>
              <a:t>Fournir une courte démonstration de l'application Webex équipes (si disponible) et expliquez ses fonctionnalités.</a:t>
            </a:r>
          </a:p>
          <a:p>
            <a:pPr marL="169863" lvl="2" rtl="0">
              <a:lnSpc>
                <a:spcPct val="85000"/>
              </a:lnSpc>
              <a:spcBef>
                <a:spcPts val="0"/>
              </a:spcBef>
              <a:spcAft>
                <a:spcPts val="600"/>
              </a:spcAft>
              <a:buClr>
                <a:srgbClr val="000000"/>
              </a:buClr>
              <a:buSzPct val="90000"/>
              <a:buFont typeface="Arial" panose="020B0604020202020204" pitchFamily="34" charset="0"/>
              <a:buChar char="•"/>
            </a:pPr>
            <a:r>
              <a:rPr lang="fr-FR" sz="1600"/>
              <a:t>Promener les apprenants à travers Cisco Finesse en leur montrant une courte vidéo de démonstration de l'application et en expliquant les fonctionnalités.</a:t>
            </a:r>
          </a:p>
          <a:p>
            <a:pPr marL="169863" lvl="2" rtl="0">
              <a:lnSpc>
                <a:spcPct val="85000"/>
              </a:lnSpc>
              <a:spcBef>
                <a:spcPts val="0"/>
              </a:spcBef>
              <a:spcAft>
                <a:spcPts val="600"/>
              </a:spcAft>
              <a:buClr>
                <a:srgbClr val="000000"/>
              </a:buClr>
              <a:buSzPct val="90000"/>
              <a:buFont typeface="Arial" panose="020B0604020202020204" pitchFamily="34" charset="0"/>
              <a:buChar char="•"/>
            </a:pPr>
            <a:r>
              <a:rPr lang="fr-FR" sz="1600"/>
              <a:t>Demandez à la classe quels sont les appareils Cisco Webex qu'ils connaissent ?</a:t>
            </a:r>
          </a:p>
          <a:p>
            <a:pPr marL="169863" lvl="2">
              <a:lnSpc>
                <a:spcPct val="85000"/>
              </a:lnSpc>
              <a:spcBef>
                <a:spcPts val="0"/>
              </a:spcBef>
              <a:spcAft>
                <a:spcPts val="600"/>
              </a:spcAft>
              <a:buClr>
                <a:srgbClr val="000000"/>
              </a:buClr>
              <a:buSzPct val="90000"/>
              <a:buFont typeface="Arial" panose="020B0604020202020204" pitchFamily="34" charset="0"/>
              <a:buChar char="•"/>
            </a:pPr>
            <a:endParaRPr lang="en-GB" sz="1600" dirty="0"/>
          </a:p>
          <a:p>
            <a:pPr marL="169863" lvl="2">
              <a:lnSpc>
                <a:spcPct val="85000"/>
              </a:lnSpc>
              <a:spcBef>
                <a:spcPts val="0"/>
              </a:spcBef>
              <a:spcAft>
                <a:spcPts val="600"/>
              </a:spcAft>
              <a:buClr>
                <a:srgbClr val="000000"/>
              </a:buClr>
              <a:buSzPct val="90000"/>
              <a:buFont typeface="Arial" panose="020B0604020202020204" pitchFamily="34" charset="0"/>
              <a:buChar char="•"/>
            </a:pPr>
            <a:endParaRPr lang="en-GB" sz="1600" dirty="0"/>
          </a:p>
          <a:p>
            <a:pPr marL="169863" lvl="2">
              <a:spcBef>
                <a:spcPts val="600"/>
              </a:spcBef>
              <a:spcAft>
                <a:spcPts val="600"/>
              </a:spcAft>
              <a:buClr>
                <a:srgbClr val="000000"/>
              </a:buClr>
              <a:buSzPct val="90000"/>
              <a:buFont typeface="Arial" pitchFamily="34" charset="0"/>
              <a:buChar char="•"/>
            </a:pPr>
            <a:endParaRPr lang="en-GB" sz="1600" dirty="0"/>
          </a:p>
          <a:p>
            <a:pPr marL="169863" lvl="2">
              <a:spcBef>
                <a:spcPts val="600"/>
              </a:spcBef>
              <a:spcAft>
                <a:spcPts val="600"/>
              </a:spcAft>
              <a:buClr>
                <a:srgbClr val="000000"/>
              </a:buClr>
              <a:buSzPct val="90000"/>
              <a:buFont typeface="Arial" pitchFamily="34" charset="0"/>
              <a:buChar char="•"/>
            </a:pPr>
            <a:endParaRPr lang="en-GB" sz="1600" dirty="0"/>
          </a:p>
          <a:p>
            <a:pPr marL="169863" lvl="2">
              <a:spcBef>
                <a:spcPts val="600"/>
              </a:spcBef>
              <a:spcAft>
                <a:spcPts val="600"/>
              </a:spcAft>
              <a:buClr>
                <a:srgbClr val="000000"/>
              </a:buClr>
              <a:buSzPct val="90000"/>
              <a:buFont typeface="Arial"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2242869217"/>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Objets gérés Cisco UCS (suite)</a:t>
            </a:r>
          </a:p>
        </p:txBody>
      </p:sp>
      <p:sp>
        <p:nvSpPr>
          <p:cNvPr id="13315" name="Content Placeholder 2"/>
          <p:cNvSpPr>
            <a:spLocks noGrp="1"/>
          </p:cNvSpPr>
          <p:nvPr>
            <p:ph idx="1"/>
          </p:nvPr>
        </p:nvSpPr>
        <p:spPr>
          <a:xfrm>
            <a:off x="117230" y="800546"/>
            <a:ext cx="8815754" cy="3794582"/>
          </a:xfrm>
        </p:spPr>
        <p:txBody>
          <a:bodyPr/>
          <a:lstStyle/>
          <a:p>
            <a:pPr marL="0" indent="0" rtl="0">
              <a:buNone/>
            </a:pPr>
            <a:r>
              <a:rPr lang="fr-FR" sz="1600" b="1"/>
              <a:t>Méthodes de requête</a:t>
            </a:r>
          </a:p>
          <a:p>
            <a:pPr rtl="0">
              <a:buFont typeface="Arial" panose="020B0604020202020204" pitchFamily="34" charset="0"/>
              <a:buChar char="•"/>
            </a:pPr>
            <a:r>
              <a:rPr lang="fr-FR" sz="1600"/>
              <a:t>Les méthodes de requête obtiennent des informations sur l'état de configuration actuel d'un objet. Voici des exemples de requêtes :</a:t>
            </a:r>
          </a:p>
          <a:p>
            <a:pPr marL="538163" indent="-174625" rtl="0">
              <a:spcBef>
                <a:spcPts val="0"/>
              </a:spcBef>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ConfigResolveDN</a:t>
            </a:r>
            <a:r>
              <a:rPr lang="fr-FR" sz="1600">
                <a:latin typeface="Times New Roman" panose="02020603050405020304" pitchFamily="18" charset="0"/>
                <a:cs typeface="Times New Roman" panose="02020603050405020304" pitchFamily="18" charset="0"/>
              </a:rPr>
              <a:t> </a:t>
            </a:r>
            <a:r>
              <a:rPr lang="fr-FR" sz="1600"/>
              <a:t>- Récupère les objets par DN.</a:t>
            </a:r>
          </a:p>
          <a:p>
            <a:pPr marL="538163" indent="-174625" rtl="0">
              <a:spcBef>
                <a:spcPts val="0"/>
              </a:spcBef>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ConfigResolveDNS</a:t>
            </a:r>
            <a:r>
              <a:rPr lang="fr-FR" sz="1600" b="1">
                <a:latin typeface="Times New Roman" panose="02020603050405020304" pitchFamily="18" charset="0"/>
                <a:cs typeface="Times New Roman" panose="02020603050405020304" pitchFamily="18" charset="0"/>
              </a:rPr>
              <a:t> - </a:t>
            </a:r>
            <a:r>
              <a:rPr lang="fr-FR" sz="1600"/>
              <a:t>Récupère les objets par un ensemble de DN.</a:t>
            </a:r>
          </a:p>
          <a:p>
            <a:pPr marL="538163" indent="-174625" rtl="0">
              <a:spcBef>
                <a:spcPts val="0"/>
              </a:spcBef>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ConfigResolveClass</a:t>
            </a:r>
            <a:r>
              <a:rPr lang="fr-FR" sz="1600" b="1">
                <a:latin typeface="Times New Roman" panose="02020603050405020304" pitchFamily="18" charset="0"/>
                <a:cs typeface="Times New Roman" panose="02020603050405020304" pitchFamily="18" charset="0"/>
              </a:rPr>
              <a:t> - </a:t>
            </a:r>
            <a:r>
              <a:rPr lang="fr-FR" sz="1600"/>
              <a:t>Récupère les objets d'une classe donnée.</a:t>
            </a:r>
          </a:p>
          <a:p>
            <a:pPr marL="538163" indent="-174625" rtl="0">
              <a:spcBef>
                <a:spcPts val="0"/>
              </a:spcBef>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ConfigResolveClasses</a:t>
            </a:r>
            <a:r>
              <a:rPr lang="fr-FR" sz="1600" b="1">
                <a:latin typeface="Times New Roman" panose="02020603050405020304" pitchFamily="18" charset="0"/>
                <a:cs typeface="Times New Roman" panose="02020603050405020304" pitchFamily="18" charset="0"/>
              </a:rPr>
              <a:t> - </a:t>
            </a:r>
            <a:r>
              <a:rPr lang="fr-FR" sz="1600"/>
              <a:t>Récupère les objets de plusieurs classes.</a:t>
            </a:r>
          </a:p>
          <a:p>
            <a:pPr marL="538163" indent="-174625" rtl="0">
              <a:spcBef>
                <a:spcPts val="0"/>
              </a:spcBef>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ConfigFinddnsByClassid</a:t>
            </a:r>
            <a:r>
              <a:rPr lang="fr-FR" sz="1600" b="1">
                <a:latin typeface="Times New Roman" panose="02020603050405020304" pitchFamily="18" charset="0"/>
                <a:cs typeface="Times New Roman" panose="02020603050405020304" pitchFamily="18" charset="0"/>
              </a:rPr>
              <a:t> - </a:t>
            </a:r>
            <a:r>
              <a:rPr lang="fr-FR" sz="1600"/>
              <a:t>Récupère les noms de domaine d'une classe spécifiée.</a:t>
            </a:r>
          </a:p>
          <a:p>
            <a:pPr marL="538163" indent="-174625" rtl="0">
              <a:spcBef>
                <a:spcPts val="0"/>
              </a:spcBef>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ConfigResolveChildren</a:t>
            </a:r>
            <a:r>
              <a:rPr lang="fr-FR" sz="1600" b="1">
                <a:latin typeface="Times New Roman" panose="02020603050405020304" pitchFamily="18" charset="0"/>
                <a:cs typeface="Times New Roman" panose="02020603050405020304" pitchFamily="18" charset="0"/>
              </a:rPr>
              <a:t> - </a:t>
            </a:r>
            <a:r>
              <a:rPr lang="fr-FR" sz="1600"/>
              <a:t>Récupère les objets enfants d'un objet.</a:t>
            </a:r>
          </a:p>
          <a:p>
            <a:pPr marL="538163" indent="-174625" rtl="0">
              <a:spcBef>
                <a:spcPts val="0"/>
              </a:spcBef>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ConfigResolveParent</a:t>
            </a:r>
            <a:r>
              <a:rPr lang="fr-FR" sz="1600" b="1">
                <a:latin typeface="Times New Roman" panose="02020603050405020304" pitchFamily="18" charset="0"/>
                <a:cs typeface="Times New Roman" panose="02020603050405020304" pitchFamily="18" charset="0"/>
              </a:rPr>
              <a:t> - </a:t>
            </a:r>
            <a:r>
              <a:rPr lang="fr-FR" sz="1600"/>
              <a:t>Récupère l'objet parent d'un objet.</a:t>
            </a:r>
          </a:p>
          <a:p>
            <a:pPr marL="538163" indent="-174625" rtl="0">
              <a:spcBef>
                <a:spcPts val="0"/>
              </a:spcBef>
              <a:buFont typeface="Arial" pitchFamily="34" charset="0"/>
              <a:buChar char="•"/>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configScope—Performs</a:t>
            </a:r>
            <a:r>
              <a:rPr lang="fr-FR" sz="1600" b="1">
                <a:latin typeface="Times New Roman" panose="02020603050405020304" pitchFamily="18" charset="0"/>
                <a:cs typeface="Times New Roman" panose="02020603050405020304" pitchFamily="18" charset="0"/>
              </a:rPr>
              <a:t> -</a:t>
            </a:r>
            <a:r>
              <a:rPr lang="fr-FR" sz="1600"/>
              <a:t>Effectue des requêtes de classe sur un DN dans le MIT. </a:t>
            </a:r>
          </a:p>
          <a:p>
            <a:pPr marL="0" indent="0">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212827352"/>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Objets gérés Cisco UCS (suite)</a:t>
            </a:r>
          </a:p>
        </p:txBody>
      </p:sp>
      <p:sp>
        <p:nvSpPr>
          <p:cNvPr id="13315" name="Content Placeholder 2"/>
          <p:cNvSpPr>
            <a:spLocks noGrp="1"/>
          </p:cNvSpPr>
          <p:nvPr>
            <p:ph idx="1"/>
          </p:nvPr>
        </p:nvSpPr>
        <p:spPr>
          <a:xfrm>
            <a:off x="117230" y="824311"/>
            <a:ext cx="8815754" cy="3829752"/>
          </a:xfrm>
        </p:spPr>
        <p:txBody>
          <a:bodyPr/>
          <a:lstStyle/>
          <a:p>
            <a:pPr marL="0" indent="0" rtl="0">
              <a:buNone/>
            </a:pPr>
            <a:r>
              <a:rPr lang="fr-FR" sz="1600" b="1"/>
              <a:t>Méthode de configuration</a:t>
            </a:r>
          </a:p>
          <a:p>
            <a:pPr rtl="0">
              <a:buFont typeface="Arial" panose="020B0604020202020204" pitchFamily="34" charset="0"/>
              <a:buChar char="•"/>
            </a:pPr>
            <a:r>
              <a:rPr lang="fr-FR" sz="1600"/>
              <a:t>Il existe plusieurs méthodes pour apporter des modifications de configuration aux objets gérés.</a:t>
            </a:r>
          </a:p>
          <a:p>
            <a:pPr rtl="0">
              <a:buFont typeface="Arial" panose="020B0604020202020204" pitchFamily="34" charset="0"/>
              <a:buChar char="•"/>
            </a:pPr>
            <a:r>
              <a:rPr lang="fr-FR" sz="1600"/>
              <a:t>Ces modifications peuvent être appliquées à l'ensemble de l'arborescence d'objets, à une sous-arborescence enracinée sur un objet spécifié ou à un objet individuel. Voici des exemples de méthodes de configuration :</a:t>
            </a:r>
          </a:p>
          <a:p>
            <a:pPr marL="538163" indent="-174625" rtl="0">
              <a:buFont typeface="Arial" panose="020B0604020202020204" pitchFamily="34" charset="0"/>
              <a:buChar char="•"/>
            </a:pPr>
            <a:r>
              <a:rPr lang="fr-FR" sz="1600">
                <a:solidFill>
                  <a:schemeClr val="bg1"/>
                </a:solidFill>
                <a:highlight>
                  <a:srgbClr val="000000"/>
                </a:highlight>
              </a:rPr>
              <a:t>ConfigConfmo</a:t>
            </a:r>
            <a:r>
              <a:rPr lang="fr-FR" sz="1600"/>
              <a:t> - Affecte un seul objet géré.</a:t>
            </a:r>
          </a:p>
          <a:p>
            <a:pPr marL="538163" indent="-174625" rtl="0">
              <a:buFont typeface="Arial" panose="020B0604020202020204" pitchFamily="34" charset="0"/>
              <a:buChar char="•"/>
            </a:pPr>
            <a:r>
              <a:rPr lang="fr-FR" sz="1600">
                <a:solidFill>
                  <a:schemeClr val="bg1"/>
                </a:solidFill>
                <a:highlight>
                  <a:srgbClr val="000000"/>
                </a:highlight>
              </a:rPr>
              <a:t>ConfigConfMOS</a:t>
            </a:r>
            <a:r>
              <a:rPr lang="fr-FR" sz="1600"/>
              <a:t> - Affecte plusieurs sous-arbres.</a:t>
            </a:r>
          </a:p>
          <a:p>
            <a:pPr marL="538163" indent="-174625" rtl="0">
              <a:buFont typeface="Arial" panose="020B0604020202020204" pitchFamily="34" charset="0"/>
              <a:buChar char="•"/>
            </a:pPr>
            <a:r>
              <a:rPr lang="fr-FR" sz="1600">
                <a:solidFill>
                  <a:schemeClr val="bg1"/>
                </a:solidFill>
                <a:highlight>
                  <a:srgbClr val="000000"/>
                </a:highlight>
              </a:rPr>
              <a:t>ConfigConfMoGroup</a:t>
            </a:r>
            <a:r>
              <a:rPr lang="fr-FR" sz="1600"/>
              <a:t> - Applique les mêmes modifications de configuration à plusieurs structures de sous-arborescence ou objets gérés.</a:t>
            </a:r>
          </a:p>
        </p:txBody>
      </p:sp>
    </p:spTree>
    <p:extLst>
      <p:ext uri="{BB962C8B-B14F-4D97-AF65-F5344CB8AC3E}">
        <p14:creationId xmlns="" xmlns:c="http://schemas.openxmlformats.org/drawingml/2006/chart" xmlns:c15="http://schemas.microsoft.com/office/drawing/2012/chart" xmlns:p14="http://schemas.microsoft.com/office/powerpoint/2010/main" val="1936993645"/>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Objets gérés Cisco UCS (suite)</a:t>
            </a:r>
          </a:p>
        </p:txBody>
      </p:sp>
      <p:sp>
        <p:nvSpPr>
          <p:cNvPr id="13315" name="Content Placeholder 2"/>
          <p:cNvSpPr>
            <a:spLocks noGrp="1"/>
          </p:cNvSpPr>
          <p:nvPr>
            <p:ph idx="1"/>
          </p:nvPr>
        </p:nvSpPr>
        <p:spPr>
          <a:xfrm>
            <a:off x="162948" y="821009"/>
            <a:ext cx="3528647" cy="3489781"/>
          </a:xfrm>
        </p:spPr>
        <p:txBody>
          <a:bodyPr/>
          <a:lstStyle/>
          <a:p>
            <a:pPr marL="0" indent="0" rtl="0">
              <a:buNone/>
            </a:pPr>
            <a:r>
              <a:rPr lang="fr-FR" sz="1600" b="1"/>
              <a:t>Documentation de l'API Cisco UCS</a:t>
            </a:r>
          </a:p>
          <a:p>
            <a:pPr rtl="0">
              <a:buFont typeface="Arial" panose="020B0604020202020204" pitchFamily="34" charset="0"/>
              <a:buChar char="•"/>
            </a:pPr>
            <a:r>
              <a:rPr lang="fr-FR" sz="1600"/>
              <a:t>La documentation de l'API Cisco UCS est généralement appelée documentation UCS Object Model. </a:t>
            </a:r>
          </a:p>
          <a:p>
            <a:pPr rtl="0">
              <a:buFont typeface="Arial" panose="020B0604020202020204" pitchFamily="34" charset="0"/>
              <a:buChar char="•"/>
            </a:pPr>
            <a:r>
              <a:rPr lang="fr-FR" sz="1600"/>
              <a:t>La documentation Object Model est disponible avec UCS Platform Emulator ou en ligne.</a:t>
            </a:r>
          </a:p>
          <a:p>
            <a:pPr rtl="0">
              <a:buFont typeface="Arial" panose="020B0604020202020204" pitchFamily="34" charset="0"/>
              <a:buChar char="•"/>
            </a:pPr>
            <a:r>
              <a:rPr lang="fr-FR" sz="1600"/>
              <a:t>Chaque classe et méthode d'objet UCS est répertoriée dans la documentation avec les types UCS, les événements, les erreurs, et les messages Syslog.</a:t>
            </a:r>
          </a:p>
          <a:p>
            <a:pPr>
              <a:spcBef>
                <a:spcPts val="300"/>
              </a:spcBef>
              <a:spcAft>
                <a:spcPts val="300"/>
              </a:spcAft>
              <a:buFont typeface="Arial" panose="020B0604020202020204" pitchFamily="34" charset="0"/>
              <a:buChar char="•"/>
            </a:pPr>
            <a:endParaRPr lang="en-GB" sz="1600" dirty="0"/>
          </a:p>
        </p:txBody>
      </p:sp>
      <p:pic>
        <p:nvPicPr>
          <p:cNvPr id="1026"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583962" y="805020"/>
            <a:ext cx="5379356" cy="3336172"/>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2" name="Text Box 1">
            <a:extLst>
              <a:ext uri="{FF2B5EF4-FFF2-40B4-BE49-F238E27FC236}">
                <a16:creationId xmlns="" xmlns:c="http://schemas.openxmlformats.org/drawingml/2006/chart" xmlns:c15="http://schemas.microsoft.com/office/drawing/2012/chart" xmlns:a16="http://schemas.microsoft.com/office/drawing/2014/main" id="{A260D1EE-52BD-4E57-A1AC-ED531F75C638}"/>
              </a:ext>
            </a:extLst>
          </p:cNvPr>
          <p:cNvSpPr/>
          <p:nvPr/>
        </p:nvSpPr>
        <p:spPr>
          <a:xfrm>
            <a:off x="3649508" y="4088571"/>
            <a:ext cx="5313810" cy="523220"/>
          </a:xfrm>
          <a:prstGeom prst="rect">
            <a:avLst/>
          </a:prstGeom>
        </p:spPr>
        <p:txBody>
          <a:bodyPr wrap="square">
            <a:spAutoFit/>
          </a:bodyPr>
          <a:lstStyle/>
          <a:p>
            <a:pPr algn="ctr" rtl="0"/>
            <a:r>
              <a:rPr lang="fr-FR" sz="1400" dirty="0">
                <a:solidFill>
                  <a:srgbClr val="000000"/>
                </a:solidFill>
                <a:latin typeface="+mn-lt"/>
              </a:rPr>
              <a:t>Documentation du modèle d'objet UCS - Vue d'ensemble et règles d'attribution de noms</a:t>
            </a:r>
          </a:p>
        </p:txBody>
      </p:sp>
    </p:spTree>
    <p:extLst>
      <p:ext uri="{BB962C8B-B14F-4D97-AF65-F5344CB8AC3E}">
        <p14:creationId xmlns="" xmlns:c="http://schemas.openxmlformats.org/drawingml/2006/chart" xmlns:c15="http://schemas.microsoft.com/office/drawing/2012/chart" xmlns:p14="http://schemas.microsoft.com/office/powerpoint/2010/main" val="26387749"/>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Documentation sur le gestionnaire de l'UCS Cisco</a:t>
            </a:r>
          </a:p>
        </p:txBody>
      </p:sp>
      <p:sp>
        <p:nvSpPr>
          <p:cNvPr id="13315" name="Content Placeholder 2"/>
          <p:cNvSpPr>
            <a:spLocks noGrp="1"/>
          </p:cNvSpPr>
          <p:nvPr>
            <p:ph idx="1"/>
          </p:nvPr>
        </p:nvSpPr>
        <p:spPr>
          <a:xfrm>
            <a:off x="176721" y="733220"/>
            <a:ext cx="8733693" cy="3756655"/>
          </a:xfrm>
        </p:spPr>
        <p:txBody>
          <a:bodyPr/>
          <a:lstStyle/>
          <a:p>
            <a:pPr rtl="0">
              <a:spcBef>
                <a:spcPts val="300"/>
              </a:spcBef>
              <a:spcAft>
                <a:spcPts val="300"/>
              </a:spcAft>
              <a:buFont typeface="Arial" panose="020B0604020202020204" pitchFamily="34" charset="0"/>
              <a:buChar char="•"/>
            </a:pPr>
            <a:r>
              <a:rPr lang="fr-FR" sz="1600"/>
              <a:t>Le menu de navigation de gauche vous permet de sélectionner un objet.</a:t>
            </a:r>
          </a:p>
          <a:p>
            <a:pPr rtl="0">
              <a:spcBef>
                <a:spcPts val="300"/>
              </a:spcBef>
              <a:spcAft>
                <a:spcPts val="300"/>
              </a:spcAft>
              <a:buFont typeface="Arial" panose="020B0604020202020204" pitchFamily="34" charset="0"/>
              <a:buChar char="•"/>
            </a:pPr>
            <a:r>
              <a:rPr lang="fr-FR" sz="1600"/>
              <a:t>Le volet droit affiche les informations sur l'objet divisées en sections suivantes :</a:t>
            </a:r>
          </a:p>
          <a:p>
            <a:pPr lvl="2" rtl="0"/>
            <a:r>
              <a:rPr lang="fr-FR" sz="1600" b="1"/>
              <a:t>Aperçue :</a:t>
            </a:r>
            <a:r>
              <a:rPr lang="fr-FR" sz="1600"/>
              <a:t>Indique si l'objet est Abstrait ou Concrete. </a:t>
            </a:r>
          </a:p>
          <a:p>
            <a:pPr lvl="2" rtl="0"/>
            <a:r>
              <a:rPr lang="fr-FR" sz="1600" b="1"/>
              <a:t>Règles d'attribution de noms : </a:t>
            </a:r>
            <a:r>
              <a:rPr lang="fr-FR" sz="1600"/>
              <a:t>indiquez le préfixe d'objet.</a:t>
            </a:r>
            <a:r>
              <a:rPr lang="fr-FR" sz="1600" b="1"/>
              <a:t> </a:t>
            </a:r>
          </a:p>
          <a:p>
            <a:pPr lvl="2" rtl="0"/>
            <a:r>
              <a:rPr lang="fr-FR" sz="1600" b="1"/>
              <a:t>Hiérarchies de conteneurs</a:t>
            </a:r>
            <a:r>
              <a:rPr lang="fr-FR" sz="1600"/>
              <a:t> : affiche l'emplacement où l'objet peut résider dans le MIM.</a:t>
            </a:r>
          </a:p>
          <a:p>
            <a:pPr lvl="2" rtl="0"/>
            <a:r>
              <a:rPr lang="fr-FR" sz="1600" b="1"/>
              <a:t>Hiérarchies contenues</a:t>
            </a:r>
            <a:r>
              <a:rPr lang="fr-FR" sz="1600"/>
              <a:t> : affiche les objets que le </a:t>
            </a:r>
            <a:r>
              <a:rPr lang="fr-FR" sz="1600">
                <a:solidFill>
                  <a:schemeClr val="bg1"/>
                </a:solidFill>
                <a:highlight>
                  <a:srgbClr val="000000"/>
                </a:highlight>
              </a:rPr>
              <a:t>FabricVLAN</a:t>
            </a:r>
            <a:r>
              <a:rPr lang="fr-FR" sz="1600"/>
              <a:t> peut contenir et les objets que ces objets peuvent contenir, etc.</a:t>
            </a:r>
          </a:p>
          <a:p>
            <a:pPr lvl="2" rtl="0"/>
            <a:r>
              <a:rPr lang="fr-FR" sz="1600" b="1"/>
              <a:t>Héritage</a:t>
            </a:r>
            <a:r>
              <a:rPr lang="fr-FR" sz="1600"/>
              <a:t> : affiche tous les objets antérieurs à l'objet </a:t>
            </a:r>
            <a:r>
              <a:rPr lang="fr-FR" sz="1600">
                <a:solidFill>
                  <a:schemeClr val="bg1"/>
                </a:solidFill>
                <a:highlight>
                  <a:srgbClr val="000000"/>
                </a:highlight>
              </a:rPr>
              <a:t>FabricVLAN</a:t>
            </a:r>
            <a:r>
              <a:rPr lang="fr-FR" sz="1600"/>
              <a:t> dont le </a:t>
            </a:r>
            <a:r>
              <a:rPr lang="fr-FR" sz="1600">
                <a:solidFill>
                  <a:schemeClr val="bg1"/>
                </a:solidFill>
                <a:highlight>
                  <a:srgbClr val="000000"/>
                </a:highlight>
              </a:rPr>
              <a:t>FabricVLAN</a:t>
            </a:r>
            <a:r>
              <a:rPr lang="fr-FR" sz="1600"/>
              <a:t> a hérité les attributs.</a:t>
            </a:r>
          </a:p>
          <a:p>
            <a:pPr lvl="2" rtl="0"/>
            <a:r>
              <a:rPr lang="fr-FR" sz="1600" b="1"/>
              <a:t>Événements, défaillances et FSM</a:t>
            </a:r>
            <a:r>
              <a:rPr lang="fr-FR" sz="1600"/>
              <a:t> : objets attachés à l'objet parent pour lequel ils sont générés.</a:t>
            </a:r>
          </a:p>
          <a:p>
            <a:pPr lvl="2" rtl="0"/>
            <a:r>
              <a:rPr lang="fr-FR" sz="1600" b="1"/>
              <a:t>Récapitulatif des propriétés</a:t>
            </a:r>
            <a:r>
              <a:rPr lang="fr-FR" sz="1600"/>
              <a:t> : répertorie toutes les propriétés ou attributs de l'objet.</a:t>
            </a:r>
            <a:r>
              <a:rPr lang="fr-FR" sz="1600" b="1"/>
              <a:t> </a:t>
            </a:r>
          </a:p>
          <a:p>
            <a:pPr lvl="2" rtl="0"/>
            <a:r>
              <a:rPr lang="fr-FR" sz="1600" b="1"/>
              <a:t>Détails des propriétés</a:t>
            </a:r>
            <a:r>
              <a:rPr lang="fr-FR" sz="1600"/>
              <a:t> : chaque propriété d'objet est définie complètement dans le Détail des propriétés.</a:t>
            </a:r>
          </a:p>
          <a:p>
            <a:pPr lvl="2"/>
            <a:endParaRPr lang="en-IN" sz="1600" b="1" dirty="0"/>
          </a:p>
          <a:p>
            <a:pPr lvl="2"/>
            <a:endParaRPr lang="en-IN" sz="1600" b="1" dirty="0"/>
          </a:p>
          <a:p>
            <a:pPr lvl="2"/>
            <a:endParaRPr lang="en-US" sz="1600" dirty="0"/>
          </a:p>
          <a:p>
            <a:pPr lvl="2"/>
            <a:endParaRPr lang="en-GB" sz="1600" dirty="0"/>
          </a:p>
          <a:p>
            <a:pPr lvl="2"/>
            <a:endParaRPr lang="en-GB" sz="1600" b="1" dirty="0"/>
          </a:p>
          <a:p>
            <a:pPr marL="0" indent="0">
              <a:spcBef>
                <a:spcPts val="300"/>
              </a:spcBef>
              <a:spcAft>
                <a:spcPts val="300"/>
              </a:spcAft>
              <a:buNone/>
            </a:pPr>
            <a:endParaRPr lang="en-GB" sz="1600" b="1" dirty="0"/>
          </a:p>
          <a:p>
            <a:pPr marL="0" indent="0">
              <a:spcBef>
                <a:spcPts val="300"/>
              </a:spcBef>
              <a:spcAft>
                <a:spcPts val="300"/>
              </a:spcAft>
              <a:buNone/>
            </a:pPr>
            <a:endParaRPr lang="en-IN" sz="1600" b="1" dirty="0"/>
          </a:p>
          <a:p>
            <a:pPr marL="0" indent="0">
              <a:buNone/>
            </a:pPr>
            <a:endParaRPr lang="en-GB" sz="1600" dirty="0"/>
          </a:p>
          <a:p>
            <a:pPr marL="0" indent="0">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3053210629"/>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Cisco UCS Power Tool</a:t>
            </a:r>
          </a:p>
        </p:txBody>
      </p:sp>
      <p:sp>
        <p:nvSpPr>
          <p:cNvPr id="6" name="Content Placeholder 1"/>
          <p:cNvSpPr>
            <a:spLocks noGrp="1"/>
          </p:cNvSpPr>
          <p:nvPr>
            <p:ph idx="1"/>
          </p:nvPr>
        </p:nvSpPr>
        <p:spPr>
          <a:xfrm>
            <a:off x="154482" y="822204"/>
            <a:ext cx="3709064" cy="3702718"/>
          </a:xfrm>
        </p:spPr>
        <p:txBody>
          <a:bodyPr/>
          <a:lstStyle/>
          <a:p>
            <a:pPr marL="176213" indent="-176213" rtl="0">
              <a:spcBef>
                <a:spcPts val="300"/>
              </a:spcBef>
              <a:spcAft>
                <a:spcPts val="300"/>
              </a:spcAft>
              <a:buFont typeface="Arial" pitchFamily="34" charset="0"/>
              <a:buChar char="•"/>
            </a:pPr>
            <a:r>
              <a:rPr lang="fr-FR" sz="1600"/>
              <a:t>UCS PowerTool est une bibliothèque PowerShell Cmdlets  qui permettent la gestion des environnements UCS à partir des systèmes d'exploitation Microsoft, via l'API UCS XML. </a:t>
            </a:r>
          </a:p>
          <a:p>
            <a:pPr marL="176213" indent="-176213" rtl="0">
              <a:spcBef>
                <a:spcPts val="300"/>
              </a:spcBef>
              <a:spcAft>
                <a:spcPts val="300"/>
              </a:spcAft>
              <a:buFont typeface="Arial" pitchFamily="34" charset="0"/>
              <a:buChar char="•"/>
            </a:pPr>
            <a:r>
              <a:rPr lang="fr-FR" sz="1600"/>
              <a:t>Les Cmdlets garantissent qu'elles sont parfaitement conscientes des objets, de leur confinement, des propriétés et des détails associés à chaque propriété.</a:t>
            </a:r>
          </a:p>
          <a:p>
            <a:pPr marL="176213" indent="-176213" rtl="0">
              <a:spcBef>
                <a:spcPts val="300"/>
              </a:spcBef>
              <a:spcAft>
                <a:spcPts val="300"/>
              </a:spcAft>
              <a:buFont typeface="Arial" pitchFamily="34" charset="0"/>
              <a:buChar char="•"/>
            </a:pPr>
            <a:r>
              <a:rPr lang="fr-FR" sz="1600"/>
              <a:t>Les Cmdlets à authentifier auprès d'un gestionnaire UCS est la suivante :</a:t>
            </a:r>
          </a:p>
          <a:p>
            <a:pPr indent="6350" rtl="0">
              <a:spcBef>
                <a:spcPts val="300"/>
              </a:spcBef>
              <a:spcAft>
                <a:spcPts val="300"/>
              </a:spcAft>
              <a:buNone/>
            </a:pPr>
            <a:r>
              <a:rPr lang="fr-FR" sz="1600" b="1">
                <a:solidFill>
                  <a:schemeClr val="bg1"/>
                </a:solidFill>
                <a:highlight>
                  <a:srgbClr val="000000"/>
                </a:highlight>
                <a:latin typeface="Times New Roman" panose="02020603050405020304" pitchFamily="18" charset="0"/>
                <a:cs typeface="Times New Roman" panose="02020603050405020304" pitchFamily="18" charset="0"/>
              </a:rPr>
              <a:t>Connect-Ucs -Name &lt;ip-address-ucs-manager&gt;</a:t>
            </a:r>
          </a:p>
        </p:txBody>
      </p:sp>
      <p:pic>
        <p:nvPicPr>
          <p:cNvPr id="8194" name="Picture 1"/>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881385" y="800700"/>
            <a:ext cx="5108670" cy="3167720"/>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78D23B66-0108-44C5-8246-A88A06962360}"/>
              </a:ext>
            </a:extLst>
          </p:cNvPr>
          <p:cNvSpPr/>
          <p:nvPr/>
        </p:nvSpPr>
        <p:spPr>
          <a:xfrm>
            <a:off x="3962908" y="3993371"/>
            <a:ext cx="4895681" cy="338554"/>
          </a:xfrm>
          <a:prstGeom prst="rect">
            <a:avLst/>
          </a:prstGeom>
        </p:spPr>
        <p:txBody>
          <a:bodyPr wrap="square">
            <a:spAutoFit/>
          </a:bodyPr>
          <a:lstStyle/>
          <a:p>
            <a:pPr algn="ctr" rtl="0"/>
            <a:r>
              <a:rPr lang="fr-FR" sz="1600">
                <a:solidFill>
                  <a:srgbClr val="000000"/>
                </a:solidFill>
                <a:latin typeface="+mn-lt"/>
              </a:rPr>
              <a:t>UCS PowerTool - Authentification</a:t>
            </a:r>
          </a:p>
        </p:txBody>
      </p:sp>
    </p:spTree>
    <p:extLst>
      <p:ext uri="{BB962C8B-B14F-4D97-AF65-F5344CB8AC3E}">
        <p14:creationId xmlns="" xmlns:c="http://schemas.openxmlformats.org/drawingml/2006/chart" xmlns:c15="http://schemas.microsoft.com/office/drawing/2012/chart" xmlns:p14="http://schemas.microsoft.com/office/powerpoint/2010/main" val="2865092712"/>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a:t>
            </a:r>
            <a:r>
              <a:rPr altLang="en-US" sz="1600" dirty="0"/>
              <a:t/>
            </a:r>
            <a:br>
              <a:rPr altLang="en-US" sz="1600" dirty="0"/>
            </a:br>
            <a:r>
              <a:rPr lang="fr-FR"/>
              <a:t>Cisco UCS Power Tool (suite)</a:t>
            </a:r>
          </a:p>
        </p:txBody>
      </p:sp>
      <p:sp>
        <p:nvSpPr>
          <p:cNvPr id="6" name="Content Placeholder 1"/>
          <p:cNvSpPr>
            <a:spLocks noGrp="1"/>
          </p:cNvSpPr>
          <p:nvPr>
            <p:ph idx="1"/>
          </p:nvPr>
        </p:nvSpPr>
        <p:spPr>
          <a:xfrm>
            <a:off x="111696" y="802887"/>
            <a:ext cx="3327419" cy="415084"/>
          </a:xfrm>
        </p:spPr>
        <p:txBody>
          <a:bodyPr/>
          <a:lstStyle/>
          <a:p>
            <a:pPr marL="176213" indent="-176213" rtl="0">
              <a:buFont typeface="Arial" pitchFamily="34" charset="0"/>
              <a:buChar char="•"/>
            </a:pPr>
            <a:r>
              <a:rPr lang="fr-FR" sz="1600"/>
              <a:t>Les Cmdlet  permettant d'interroger les lames UCS et d'afficher leurs DN est : </a:t>
            </a:r>
            <a:r>
              <a:rPr lang="fr-FR" sz="1600">
                <a:solidFill>
                  <a:schemeClr val="bg1"/>
                </a:solidFill>
                <a:highlight>
                  <a:srgbClr val="000000"/>
                </a:highlight>
                <a:latin typeface="Times New Roman" panose="02020603050405020304" pitchFamily="18" charset="0"/>
                <a:cs typeface="Times New Roman" panose="02020603050405020304" pitchFamily="18" charset="0"/>
              </a:rPr>
              <a:t>Get-UCSblade | Select-Object Dn</a:t>
            </a:r>
          </a:p>
          <a:p>
            <a:pPr>
              <a:spcBef>
                <a:spcPts val="100"/>
              </a:spcBef>
              <a:spcAft>
                <a:spcPts val="200"/>
              </a:spcAft>
              <a:buFont typeface="Arial" panose="020B0604020202020204" pitchFamily="34" charset="0"/>
              <a:buChar char="•"/>
            </a:pPr>
            <a:endParaRPr lang="en-US" sz="1600" dirty="0"/>
          </a:p>
          <a:p>
            <a:pPr rtl="0">
              <a:spcBef>
                <a:spcPts val="100"/>
              </a:spcBef>
              <a:spcAft>
                <a:spcPts val="200"/>
              </a:spcAft>
              <a:buFont typeface="Arial" panose="020B0604020202020204" pitchFamily="34" charset="0"/>
              <a:buChar char="•"/>
            </a:pPr>
            <a:r>
              <a:rPr lang="fr-FR" sz="1600"/>
              <a:t>Les Cmdlet permettant de créer UCS VLAN 100 est la suivante : </a:t>
            </a:r>
          </a:p>
          <a:p>
            <a:pPr marL="142875" lvl="1" indent="0" rtl="0">
              <a:spcBef>
                <a:spcPts val="100"/>
              </a:spcBef>
              <a:spcAft>
                <a:spcPts val="200"/>
              </a:spcAft>
              <a:buNone/>
            </a:pPr>
            <a:r>
              <a:rPr lang="fr-FR" sz="1600">
                <a:solidFill>
                  <a:schemeClr val="bg1"/>
                </a:solidFill>
                <a:highlight>
                  <a:srgbClr val="000000"/>
                </a:highlight>
                <a:latin typeface="Times New Roman" panose="02020603050405020304" pitchFamily="18" charset="0"/>
                <a:cs typeface="Times New Roman" panose="02020603050405020304" pitchFamily="18" charset="0"/>
              </a:rPr>
              <a:t>Get-UcsLanCloud | Add-UcsVlan-Name vlan100 -Id 100</a:t>
            </a:r>
          </a:p>
          <a:p>
            <a:pPr marL="176213" indent="-176213">
              <a:buFont typeface="Arial" pitchFamily="34" charset="0"/>
              <a:buChar char="•"/>
            </a:pPr>
            <a:endParaRPr lang="en-GB" sz="1600"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347864" y="834351"/>
            <a:ext cx="5732888" cy="357521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78D23B66-0108-44C5-8246-A88A06962360}"/>
              </a:ext>
            </a:extLst>
          </p:cNvPr>
          <p:cNvSpPr/>
          <p:nvPr/>
        </p:nvSpPr>
        <p:spPr>
          <a:xfrm>
            <a:off x="3205488" y="4408391"/>
            <a:ext cx="5863892" cy="338554"/>
          </a:xfrm>
          <a:prstGeom prst="rect">
            <a:avLst/>
          </a:prstGeom>
        </p:spPr>
        <p:txBody>
          <a:bodyPr wrap="square">
            <a:spAutoFit/>
          </a:bodyPr>
          <a:lstStyle/>
          <a:p>
            <a:pPr algn="ctr" rtl="0"/>
            <a:r>
              <a:rPr lang="fr-FR" sz="1600">
                <a:solidFill>
                  <a:srgbClr val="000000"/>
                </a:solidFill>
                <a:latin typeface="+mn-lt"/>
              </a:rPr>
              <a:t>UCS PowerTool - Requête des lames</a:t>
            </a:r>
          </a:p>
        </p:txBody>
      </p:sp>
    </p:spTree>
    <p:extLst>
      <p:ext uri="{BB962C8B-B14F-4D97-AF65-F5344CB8AC3E}">
        <p14:creationId xmlns="" xmlns:c="http://schemas.openxmlformats.org/drawingml/2006/chart" xmlns:c15="http://schemas.microsoft.com/office/drawing/2012/chart" xmlns:p14="http://schemas.microsoft.com/office/powerpoint/2010/main" val="355497637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Cisco UCS Power Tool (suite)</a:t>
            </a:r>
          </a:p>
        </p:txBody>
      </p:sp>
      <p:sp>
        <p:nvSpPr>
          <p:cNvPr id="6" name="Content Placeholder 5"/>
          <p:cNvSpPr>
            <a:spLocks noGrp="1"/>
          </p:cNvSpPr>
          <p:nvPr>
            <p:ph idx="1"/>
          </p:nvPr>
        </p:nvSpPr>
        <p:spPr>
          <a:xfrm>
            <a:off x="136101" y="827162"/>
            <a:ext cx="8952947" cy="3736508"/>
          </a:xfrm>
        </p:spPr>
        <p:txBody>
          <a:bodyPr/>
          <a:lstStyle/>
          <a:p>
            <a:pPr rtl="0">
              <a:buNone/>
            </a:pPr>
            <a:r>
              <a:rPr lang="fr-FR" sz="1600" b="1"/>
              <a:t>Support du système d'exploitation UCS PowerTool</a:t>
            </a:r>
          </a:p>
          <a:p>
            <a:pPr rtl="0">
              <a:buFont typeface="Arial" pitchFamily="34" charset="0"/>
              <a:buChar char="•"/>
            </a:pPr>
            <a:r>
              <a:rPr lang="fr-FR" sz="1600"/>
              <a:t>UCS PowerTool est une bibliothèque de PowerShell Cmdlets. </a:t>
            </a:r>
          </a:p>
          <a:p>
            <a:pPr rtl="0">
              <a:buFont typeface="Arial" pitchFamily="34" charset="0"/>
              <a:buChar char="•"/>
            </a:pPr>
            <a:r>
              <a:rPr lang="fr-FR" sz="1600"/>
              <a:t>UCS PowerTool dispose de près de 6000 Cmdlets pour gérer tous les aspects des systèmes UCS Cisco.</a:t>
            </a:r>
          </a:p>
          <a:p>
            <a:pPr marL="176213" indent="-176213" rtl="0">
              <a:spcBef>
                <a:spcPts val="1200"/>
              </a:spcBef>
              <a:buNone/>
            </a:pPr>
            <a:r>
              <a:rPr lang="fr-FR" sz="1600" b="1"/>
              <a:t>UCS Python SDK</a:t>
            </a:r>
          </a:p>
          <a:p>
            <a:pPr rtl="0">
              <a:buFont typeface="Arial" panose="020B0604020202020204" pitchFamily="34" charset="0"/>
              <a:buChar char="•"/>
            </a:pPr>
            <a:r>
              <a:rPr lang="fr-FR" sz="1600"/>
              <a:t>UCS Python SDK est un ensemble de modules Python, chacun contenant une ou plusieurs classes, développés spécifiquement pour automatiser UCS Manager via l'API UCS XML. </a:t>
            </a:r>
          </a:p>
          <a:p>
            <a:pPr rtl="0">
              <a:buFont typeface="Arial" panose="020B0604020202020204" pitchFamily="34" charset="0"/>
              <a:buChar char="•"/>
            </a:pPr>
            <a:r>
              <a:rPr lang="fr-FR" sz="1600"/>
              <a:t>Similaire à UCS PowerTool, le SDK UCS Python fournit des centaines de modules Python pour interagir avec les objets UCS.</a:t>
            </a:r>
          </a:p>
        </p:txBody>
      </p:sp>
    </p:spTree>
    <p:extLst>
      <p:ext uri="{BB962C8B-B14F-4D97-AF65-F5344CB8AC3E}">
        <p14:creationId xmlns="" xmlns:c="http://schemas.openxmlformats.org/drawingml/2006/chart" xmlns:c15="http://schemas.microsoft.com/office/drawing/2012/chart" xmlns:p14="http://schemas.microsoft.com/office/powerpoint/2010/main" val="2246679559"/>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Cisco UCS Power Tool (suite)</a:t>
            </a:r>
          </a:p>
        </p:txBody>
      </p:sp>
      <p:sp>
        <p:nvSpPr>
          <p:cNvPr id="3" name="Content Placeholder 2">
            <a:extLst>
              <a:ext uri="{FF2B5EF4-FFF2-40B4-BE49-F238E27FC236}">
                <a16:creationId xmlns="" xmlns:c="http://schemas.openxmlformats.org/drawingml/2006/chart" xmlns:c15="http://schemas.microsoft.com/office/drawing/2012/chart" xmlns:a16="http://schemas.microsoft.com/office/drawing/2014/main" id="{1EF40D76-0BE4-4491-8DB1-7AB213729AFA}"/>
              </a:ext>
            </a:extLst>
          </p:cNvPr>
          <p:cNvSpPr/>
          <p:nvPr/>
        </p:nvSpPr>
        <p:spPr>
          <a:xfrm>
            <a:off x="161208" y="717126"/>
            <a:ext cx="8834510" cy="1862048"/>
          </a:xfrm>
          <a:prstGeom prst="rect">
            <a:avLst/>
          </a:prstGeom>
        </p:spPr>
        <p:txBody>
          <a:bodyPr wrap="square">
            <a:spAutoFit/>
          </a:bodyPr>
          <a:lstStyle/>
          <a:p>
            <a:pPr rtl="0">
              <a:spcBef>
                <a:spcPts val="300"/>
              </a:spcBef>
              <a:spcAft>
                <a:spcPts val="300"/>
              </a:spcAft>
            </a:pPr>
            <a:r>
              <a:rPr lang="fr-FR" sz="1600" b="1">
                <a:solidFill>
                  <a:srgbClr val="000000"/>
                </a:solidFill>
                <a:latin typeface="+mn-lt"/>
              </a:rPr>
              <a:t>UCS Ansible</a:t>
            </a:r>
          </a:p>
          <a:p>
            <a:pPr marL="174625" indent="-174625" rtl="0">
              <a:spcBef>
                <a:spcPts val="300"/>
              </a:spcBef>
              <a:spcAft>
                <a:spcPts val="300"/>
              </a:spcAft>
              <a:buFont typeface="Arial" panose="020B0604020202020204" pitchFamily="34" charset="0"/>
              <a:buChar char="•"/>
            </a:pPr>
            <a:r>
              <a:rPr lang="fr-FR" sz="1600">
                <a:solidFill>
                  <a:srgbClr val="000000"/>
                </a:solidFill>
                <a:latin typeface="+mn-lt"/>
              </a:rPr>
              <a:t>UCS Ansible est disponible pour UCS Manager et Cisco Integrated Management Controller. </a:t>
            </a:r>
            <a:r>
              <a:rPr lang="fr-FR" sz="1600">
                <a:solidFill>
                  <a:schemeClr val="tx1">
                    <a:lumMod val="50000"/>
                  </a:schemeClr>
                </a:solidFill>
              </a:rPr>
              <a:t>UCS Ansible combine l'authentification UCS Manager avec la mutation d'objet ou la requête d'objet.</a:t>
            </a:r>
          </a:p>
          <a:p>
            <a:pPr marL="174625" indent="-174625" rtl="0">
              <a:spcBef>
                <a:spcPts val="300"/>
              </a:spcBef>
              <a:spcAft>
                <a:spcPts val="300"/>
              </a:spcAft>
              <a:buFont typeface="Arial" panose="020B0604020202020204" pitchFamily="34" charset="0"/>
              <a:buChar char="•"/>
            </a:pPr>
            <a:r>
              <a:rPr lang="fr-FR" sz="1600">
                <a:solidFill>
                  <a:srgbClr val="000000"/>
                </a:solidFill>
                <a:latin typeface="+mn-lt"/>
              </a:rPr>
              <a:t>Les modules Ansible UCS sont appelés comme tâches dans un playbook Ansible. </a:t>
            </a:r>
          </a:p>
          <a:p>
            <a:pPr marL="174625" indent="-174625" rtl="0">
              <a:spcBef>
                <a:spcPts val="300"/>
              </a:spcBef>
              <a:spcAft>
                <a:spcPts val="300"/>
              </a:spcAft>
              <a:buFont typeface="Arial" panose="020B0604020202020204" pitchFamily="34" charset="0"/>
              <a:buChar char="•"/>
            </a:pPr>
            <a:r>
              <a:rPr lang="fr-FR" sz="1600">
                <a:solidFill>
                  <a:srgbClr val="000000"/>
                </a:solidFill>
                <a:latin typeface="+mn-lt"/>
              </a:rPr>
              <a:t>Le playbook ansible qui interroge un gestionnaire UCS pour les VLAN UCS est illustré dans la figure ci-dessous.</a:t>
            </a:r>
          </a:p>
        </p:txBody>
      </p:sp>
      <p:pic>
        <p:nvPicPr>
          <p:cNvPr id="3074"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1423499" y="2787741"/>
            <a:ext cx="6657054" cy="2187414"/>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Tree>
    <p:extLst>
      <p:ext uri="{BB962C8B-B14F-4D97-AF65-F5344CB8AC3E}">
        <p14:creationId xmlns="" xmlns:c="http://schemas.openxmlformats.org/drawingml/2006/chart" xmlns:c15="http://schemas.microsoft.com/office/drawing/2012/chart" xmlns:p14="http://schemas.microsoft.com/office/powerpoint/2010/main" val="2008405128"/>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lang="en-US" altLang="en-US" sz="1600" dirty="0"/>
              <a:t/>
            </a:r>
            <a:br>
              <a:rPr lang="en-US" altLang="en-US" sz="1600" dirty="0"/>
            </a:br>
            <a:r>
              <a:rPr lang="fr-FR"/>
              <a:t>Directeur de l'UCS Cisco</a:t>
            </a:r>
          </a:p>
        </p:txBody>
      </p:sp>
      <p:sp>
        <p:nvSpPr>
          <p:cNvPr id="6" name="Content Placeholder 1"/>
          <p:cNvSpPr>
            <a:spLocks noGrp="1"/>
          </p:cNvSpPr>
          <p:nvPr>
            <p:ph idx="1"/>
          </p:nvPr>
        </p:nvSpPr>
        <p:spPr>
          <a:xfrm>
            <a:off x="144065" y="726061"/>
            <a:ext cx="8765473" cy="3776850"/>
          </a:xfrm>
        </p:spPr>
        <p:txBody>
          <a:bodyPr/>
          <a:lstStyle/>
          <a:p>
            <a:pPr marL="0" indent="0" rtl="0">
              <a:buNone/>
            </a:pPr>
            <a:r>
              <a:rPr lang="fr-FR" sz="1600" b="1"/>
              <a:t>Qu'est-ce que le directeur de Cisco UCS ?</a:t>
            </a:r>
          </a:p>
          <a:p>
            <a:pPr rtl="0">
              <a:buFont typeface="Arial" panose="020B0604020202020204" pitchFamily="34" charset="0"/>
              <a:buChar char="•"/>
            </a:pPr>
            <a:r>
              <a:rPr lang="fr-FR" sz="1600"/>
              <a:t>Cisco UCS Director est une solution complète, hautement sécurisée, de gestion, d'orchestration et d'automatisation de bout en bout pour un large éventail de composants d'infrastructure de centre de données Cisco et non-Cisco, et pour les solutions d'infrastructure convergente basées sur les plates-formes UCS et Cisco Nexus.</a:t>
            </a:r>
          </a:p>
          <a:p>
            <a:pPr marL="0" indent="0" rtl="0">
              <a:buNone/>
            </a:pPr>
            <a:r>
              <a:rPr lang="fr-FR" sz="1600" b="1"/>
              <a:t>Gestion via le directeur de Cisco UCS</a:t>
            </a:r>
          </a:p>
          <a:p>
            <a:pPr rtl="0">
              <a:spcBef>
                <a:spcPts val="500"/>
              </a:spcBef>
              <a:spcAft>
                <a:spcPts val="500"/>
              </a:spcAft>
              <a:buFont typeface="Arial" panose="020B0604020202020204" pitchFamily="34" charset="0"/>
              <a:buChar char="•"/>
            </a:pPr>
            <a:r>
              <a:rPr lang="fr-FR" sz="1600"/>
              <a:t>Cisco UCS Director étend l'unification des couches informatiques et réseau par le biais de Cisco UCS afin de fournir une visibilité et une gestion des composants de l'infrastructure du centre de données.</a:t>
            </a:r>
          </a:p>
          <a:p>
            <a:pPr rtl="0">
              <a:spcBef>
                <a:spcPts val="500"/>
              </a:spcBef>
              <a:spcAft>
                <a:spcPts val="500"/>
              </a:spcAft>
              <a:buFont typeface="Arial" panose="020B0604020202020204" pitchFamily="34" charset="0"/>
              <a:buChar char="•"/>
            </a:pPr>
            <a:r>
              <a:rPr lang="fr-FR" sz="1600"/>
              <a:t>Vous pouvez utiliser Cisco UCS Director pour configurer, administrer et surveiller les composants Cisco et non-Cisco pris en charge.</a:t>
            </a:r>
          </a:p>
          <a:p>
            <a:pPr marL="0" indent="0">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170961190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Directeur Cisco UCS (suite)</a:t>
            </a:r>
          </a:p>
        </p:txBody>
      </p:sp>
      <p:sp>
        <p:nvSpPr>
          <p:cNvPr id="6" name="Content Placeholder 1"/>
          <p:cNvSpPr>
            <a:spLocks noGrp="1"/>
          </p:cNvSpPr>
          <p:nvPr>
            <p:ph idx="1"/>
          </p:nvPr>
        </p:nvSpPr>
        <p:spPr>
          <a:xfrm>
            <a:off x="169028" y="798944"/>
            <a:ext cx="8826691" cy="2828204"/>
          </a:xfrm>
        </p:spPr>
        <p:txBody>
          <a:bodyPr/>
          <a:lstStyle/>
          <a:p>
            <a:pPr marL="0" indent="0" rtl="0">
              <a:buClrTx/>
              <a:buSzPct val="100000"/>
              <a:buNone/>
            </a:pPr>
            <a:r>
              <a:rPr lang="fr-FR" sz="1600" b="1"/>
              <a:t>Automatisation et orchestration avec Cisco UCS Director</a:t>
            </a:r>
          </a:p>
          <a:p>
            <a:pPr rtl="0">
              <a:buClrTx/>
              <a:buSzPct val="100000"/>
              <a:buFont typeface="Arial" panose="020B0604020202020204" pitchFamily="34" charset="0"/>
              <a:buChar char="•"/>
            </a:pPr>
            <a:r>
              <a:rPr lang="fr-FR" sz="1600"/>
              <a:t>Cisco UCS Director vous permet de créer des flux de travail qui fournissent des services d'automatisation et de les publier et d'étendre leurs services à vos utilisateurs à la demande.</a:t>
            </a:r>
          </a:p>
        </p:txBody>
      </p:sp>
      <p:pic>
        <p:nvPicPr>
          <p:cNvPr id="6146" name="Picture 2"/>
          <p:cNvPicPr>
            <a:picLocks noChangeAspect="1" noChangeArrowheads="1"/>
          </p:cNvPicPr>
          <p:nvPr/>
        </p:nvPicPr>
        <p:blipFill rotWithShape="1">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l="990" t="3056" r="990" b="3165"/>
          <a:stretch/>
        </p:blipFill>
        <p:spPr bwMode="auto">
          <a:xfrm>
            <a:off x="1525385" y="1821066"/>
            <a:ext cx="6093230" cy="2602148"/>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4" name="TextBox 3"/>
          <p:cNvSpPr txBox="1"/>
          <p:nvPr/>
        </p:nvSpPr>
        <p:spPr>
          <a:xfrm>
            <a:off x="1525385" y="4431954"/>
            <a:ext cx="6152280" cy="338554"/>
          </a:xfrm>
          <a:prstGeom prst="rect">
            <a:avLst/>
          </a:prstGeom>
          <a:noFill/>
        </p:spPr>
        <p:txBody>
          <a:bodyPr wrap="square" rtlCol="0">
            <a:spAutoFit/>
          </a:bodyPr>
          <a:lstStyle/>
          <a:p>
            <a:pPr algn="ctr" rtl="0"/>
            <a:r>
              <a:rPr lang="fr-FR" sz="1600">
                <a:solidFill>
                  <a:schemeClr val="tx1">
                    <a:lumMod val="50000"/>
                  </a:schemeClr>
                </a:solidFill>
              </a:rPr>
              <a:t>Le directeur de l'UCS a convergé</a:t>
            </a:r>
          </a:p>
        </p:txBody>
      </p:sp>
    </p:spTree>
    <p:extLst>
      <p:ext uri="{BB962C8B-B14F-4D97-AF65-F5344CB8AC3E}">
        <p14:creationId xmlns="" xmlns:c="http://schemas.openxmlformats.org/drawingml/2006/chart" xmlns:c15="http://schemas.microsoft.com/office/drawing/2012/chart" xmlns:p14="http://schemas.microsoft.com/office/powerpoint/2010/main" val="284503993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8 : Meilleures pratiques</a:t>
            </a:r>
          </a:p>
        </p:txBody>
      </p:sp>
      <p:sp>
        <p:nvSpPr>
          <p:cNvPr id="11266" name="Content Placeholder"/>
          <p:cNvSpPr>
            <a:spLocks noGrp="1" noChangeArrowheads="1"/>
          </p:cNvSpPr>
          <p:nvPr>
            <p:ph idx="1"/>
          </p:nvPr>
        </p:nvSpPr>
        <p:spPr>
          <a:xfrm>
            <a:off x="120315" y="798944"/>
            <a:ext cx="8853286" cy="4155319"/>
          </a:xfrm>
        </p:spPr>
        <p:txBody>
          <a:bodyPr/>
          <a:lstStyle/>
          <a:p>
            <a:pPr rtl="0">
              <a:buClr>
                <a:srgbClr val="000000"/>
              </a:buClr>
              <a:buNone/>
            </a:pPr>
            <a:r>
              <a:rPr lang="fr-FR" sz="1600"/>
              <a:t>Rubrique 8.7</a:t>
            </a:r>
          </a:p>
          <a:p>
            <a:pPr rtl="0">
              <a:buClr>
                <a:srgbClr val="000000"/>
              </a:buClr>
              <a:buFont typeface="Arial" pitchFamily="34" charset="0"/>
              <a:buChar char="•"/>
            </a:pPr>
            <a:r>
              <a:rPr lang="fr-FR" sz="1600"/>
              <a:t>Expliquer brièvement les plates-formes de sécurité de Cisco.</a:t>
            </a:r>
          </a:p>
          <a:p>
            <a:pPr rtl="0">
              <a:buClr>
                <a:srgbClr val="000000"/>
              </a:buClr>
              <a:buFont typeface="Arial" pitchFamily="34" charset="0"/>
              <a:buChar char="•"/>
            </a:pPr>
            <a:r>
              <a:rPr lang="fr-FR" sz="1600"/>
              <a:t>Fournir différentes ressources et liens aux étudiants sur les plates-formes de sécurité Cisco. Diviser-les en différents groupes et attribuez à chaque groupe une plate-forme de sécurité et dites leur de remue-méninges et de créer une présentation PowerPoint et de présenter en classe. Ils doivent inclure les sujets suivants :</a:t>
            </a:r>
          </a:p>
          <a:p>
            <a:pPr lvl="1" rtl="0">
              <a:buClr>
                <a:srgbClr val="000000"/>
              </a:buClr>
              <a:buFont typeface="Arial" pitchFamily="34" charset="0"/>
              <a:buChar char="•"/>
            </a:pPr>
            <a:r>
              <a:rPr lang="fr-FR" sz="1600"/>
              <a:t>Introduction</a:t>
            </a:r>
          </a:p>
          <a:p>
            <a:pPr lvl="1" rtl="0">
              <a:buClr>
                <a:srgbClr val="000000"/>
              </a:buClr>
              <a:buFont typeface="Arial" pitchFamily="34" charset="0"/>
              <a:buChar char="•"/>
            </a:pPr>
            <a:r>
              <a:rPr lang="fr-FR" sz="1600"/>
              <a:t>Avantages et but</a:t>
            </a:r>
          </a:p>
          <a:p>
            <a:pPr lvl="1" rtl="0">
              <a:buClr>
                <a:srgbClr val="000000"/>
              </a:buClr>
              <a:buFont typeface="Arial" pitchFamily="34" charset="0"/>
              <a:buChar char="•"/>
            </a:pPr>
            <a:r>
              <a:rPr lang="fr-FR" sz="1600"/>
              <a:t>Architecture</a:t>
            </a:r>
          </a:p>
          <a:p>
            <a:pPr lvl="1" rtl="0">
              <a:buClr>
                <a:srgbClr val="000000"/>
              </a:buClr>
              <a:buFont typeface="Arial" pitchFamily="34" charset="0"/>
              <a:buChar char="•"/>
            </a:pPr>
            <a:r>
              <a:rPr lang="fr-FR" sz="1600"/>
              <a:t>Intégration</a:t>
            </a:r>
          </a:p>
          <a:p>
            <a:pPr lvl="1" rtl="0">
              <a:buClr>
                <a:srgbClr val="000000"/>
              </a:buClr>
              <a:buFont typeface="Arial" pitchFamily="34" charset="0"/>
              <a:buChar char="•"/>
            </a:pPr>
            <a:r>
              <a:rPr lang="fr-FR" sz="1600"/>
              <a:t>Fonctionnalités</a:t>
            </a:r>
          </a:p>
          <a:p>
            <a:pPr marL="169863" lvl="2">
              <a:lnSpc>
                <a:spcPct val="85000"/>
              </a:lnSpc>
              <a:spcBef>
                <a:spcPts val="0"/>
              </a:spcBef>
              <a:buClr>
                <a:srgbClr val="000000"/>
              </a:buClr>
              <a:buSzPct val="90000"/>
              <a:buFont typeface="Arial" panose="020B0604020202020204" pitchFamily="34" charset="0"/>
              <a:buChar char="•"/>
            </a:pPr>
            <a:endParaRPr lang="en-GB"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 xmlns:c="http://schemas.openxmlformats.org/drawingml/2006/chart" xmlns:c15="http://schemas.microsoft.com/office/drawing/2012/chart" xmlns:p14="http://schemas.microsoft.com/office/powerpoint/2010/main" val="333858518"/>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Directeur Cisco UCS (suite)</a:t>
            </a:r>
          </a:p>
        </p:txBody>
      </p:sp>
      <p:sp>
        <p:nvSpPr>
          <p:cNvPr id="6" name="Content Placeholder 1"/>
          <p:cNvSpPr>
            <a:spLocks noGrp="1"/>
          </p:cNvSpPr>
          <p:nvPr>
            <p:ph idx="1"/>
          </p:nvPr>
        </p:nvSpPr>
        <p:spPr>
          <a:xfrm>
            <a:off x="160020" y="724802"/>
            <a:ext cx="9219009" cy="4132403"/>
          </a:xfrm>
        </p:spPr>
        <p:txBody>
          <a:bodyPr/>
          <a:lstStyle/>
          <a:p>
            <a:pPr marL="0" indent="0" rtl="0">
              <a:spcBef>
                <a:spcPts val="100"/>
              </a:spcBef>
              <a:spcAft>
                <a:spcPts val="100"/>
              </a:spcAft>
              <a:buNone/>
            </a:pPr>
            <a:r>
              <a:rPr lang="fr-FR" sz="1400" b="1" dirty="0"/>
              <a:t>Caractéristiques et avantages: </a:t>
            </a:r>
          </a:p>
          <a:p>
            <a:pPr marL="176213" indent="-176213" rtl="0">
              <a:spcBef>
                <a:spcPts val="100"/>
              </a:spcBef>
              <a:spcAft>
                <a:spcPts val="100"/>
              </a:spcAft>
              <a:buFont typeface="Arial" pitchFamily="34" charset="0"/>
              <a:buChar char="•"/>
            </a:pPr>
            <a:r>
              <a:rPr lang="fr-FR" sz="1400" b="1" dirty="0"/>
              <a:t>Gestion centrale : </a:t>
            </a:r>
            <a:r>
              <a:rPr lang="fr-FR" sz="1400" dirty="0"/>
              <a:t>fournit une interface unique pour les administrateurs.</a:t>
            </a:r>
          </a:p>
          <a:p>
            <a:pPr marL="176213" indent="-176213" rtl="0">
              <a:spcBef>
                <a:spcPts val="100"/>
              </a:spcBef>
              <a:spcAft>
                <a:spcPts val="100"/>
              </a:spcAft>
              <a:buFont typeface="Arial" pitchFamily="34" charset="0"/>
              <a:buChar char="•"/>
            </a:pPr>
            <a:r>
              <a:rPr lang="fr-FR" sz="1400" b="1" dirty="0"/>
              <a:t>Catalogue libre-service : </a:t>
            </a:r>
            <a:r>
              <a:rPr lang="fr-FR" sz="1400" dirty="0"/>
              <a:t>permet aux utilisateurs finaux de commander et de déployer de nouvelles instances d'infrastructure.</a:t>
            </a:r>
          </a:p>
          <a:p>
            <a:pPr marL="176213" indent="-176213" rtl="0">
              <a:spcBef>
                <a:spcPts val="100"/>
              </a:spcBef>
              <a:spcAft>
                <a:spcPts val="100"/>
              </a:spcAft>
              <a:buFont typeface="Arial" pitchFamily="34" charset="0"/>
              <a:buChar char="•"/>
            </a:pPr>
            <a:r>
              <a:rPr lang="fr-FR" sz="1400" b="1" dirty="0"/>
              <a:t>Provisionnement adaptatif : </a:t>
            </a:r>
            <a:r>
              <a:rPr lang="fr-FR" sz="1400" dirty="0"/>
              <a:t>Fournit une capacité disponible en temps réel, des politiques internes et des exigences en matière de charge de travail des applications.</a:t>
            </a:r>
          </a:p>
          <a:p>
            <a:pPr marL="176213" indent="-176213" rtl="0">
              <a:spcBef>
                <a:spcPts val="100"/>
              </a:spcBef>
              <a:spcAft>
                <a:spcPts val="100"/>
              </a:spcAft>
              <a:buFont typeface="Arial" pitchFamily="34" charset="0"/>
              <a:buChar char="•"/>
            </a:pPr>
            <a:r>
              <a:rPr lang="fr-FR" sz="1400" b="1" dirty="0"/>
              <a:t>Gestion dynamique des capacités : </a:t>
            </a:r>
            <a:r>
              <a:rPr lang="fr-FR" sz="1400" dirty="0"/>
              <a:t>assure une surveillance continue des ressources d'infrastructure.</a:t>
            </a:r>
          </a:p>
          <a:p>
            <a:pPr marL="176213" indent="-176213" rtl="0">
              <a:spcBef>
                <a:spcPts val="100"/>
              </a:spcBef>
              <a:spcAft>
                <a:spcPts val="100"/>
              </a:spcAft>
              <a:buFont typeface="Arial" pitchFamily="34" charset="0"/>
              <a:buChar char="•"/>
            </a:pPr>
            <a:r>
              <a:rPr lang="fr-FR" sz="1400" b="1" dirty="0"/>
              <a:t>Support d'</a:t>
            </a:r>
            <a:r>
              <a:rPr lang="fr-FR" sz="1400" b="1" dirty="0" err="1"/>
              <a:t>hyperviseur</a:t>
            </a:r>
            <a:r>
              <a:rPr lang="fr-FR" sz="1400" b="1" dirty="0"/>
              <a:t> multiple : </a:t>
            </a:r>
            <a:r>
              <a:rPr lang="fr-FR" sz="1400" dirty="0"/>
              <a:t>Supports </a:t>
            </a:r>
            <a:r>
              <a:rPr lang="fr-FR" sz="1400" dirty="0" err="1"/>
              <a:t>VMware</a:t>
            </a:r>
            <a:r>
              <a:rPr lang="fr-FR" sz="1400" dirty="0"/>
              <a:t> ESX, </a:t>
            </a:r>
            <a:r>
              <a:rPr lang="fr-FR" sz="1400" dirty="0" err="1"/>
              <a:t>ESXi</a:t>
            </a:r>
            <a:r>
              <a:rPr lang="fr-FR" sz="1400" dirty="0"/>
              <a:t>, Microsoft Hyper-V, and </a:t>
            </a:r>
            <a:r>
              <a:rPr lang="fr-FR" sz="1400" dirty="0" err="1"/>
              <a:t>Red</a:t>
            </a:r>
            <a:r>
              <a:rPr lang="fr-FR" sz="1400" dirty="0"/>
              <a:t> </a:t>
            </a:r>
            <a:r>
              <a:rPr lang="fr-FR" sz="1400" dirty="0" err="1"/>
              <a:t>Hat</a:t>
            </a:r>
            <a:r>
              <a:rPr lang="fr-FR" sz="1400" dirty="0"/>
              <a:t> </a:t>
            </a:r>
            <a:r>
              <a:rPr lang="fr-FR" sz="1400" dirty="0" err="1"/>
              <a:t>hypervisors</a:t>
            </a:r>
            <a:r>
              <a:rPr lang="fr-FR" sz="1400" dirty="0"/>
              <a:t>.</a:t>
            </a:r>
          </a:p>
          <a:p>
            <a:pPr marL="176213" indent="-176213" rtl="0">
              <a:spcBef>
                <a:spcPts val="100"/>
              </a:spcBef>
              <a:spcAft>
                <a:spcPts val="100"/>
              </a:spcAft>
              <a:buFont typeface="Arial" pitchFamily="34" charset="0"/>
              <a:buChar char="•"/>
            </a:pPr>
            <a:r>
              <a:rPr lang="fr-FR" sz="1400" b="1" dirty="0"/>
              <a:t>Gestion de l'informatique : </a:t>
            </a:r>
            <a:r>
              <a:rPr lang="fr-FR" sz="1400" dirty="0"/>
              <a:t>Fournit, surveille et gère les serveurs physiques, virtuels et </a:t>
            </a:r>
            <a:r>
              <a:rPr lang="fr-FR" sz="1400" dirty="0" err="1"/>
              <a:t>bare</a:t>
            </a:r>
            <a:r>
              <a:rPr lang="fr-FR" sz="1400" dirty="0"/>
              <a:t> </a:t>
            </a:r>
            <a:r>
              <a:rPr lang="fr-FR" sz="1400" dirty="0" err="1"/>
              <a:t>metal</a:t>
            </a:r>
            <a:r>
              <a:rPr lang="fr-FR" sz="1400" dirty="0"/>
              <a:t>, ainsi que les lames.</a:t>
            </a:r>
          </a:p>
          <a:p>
            <a:pPr marL="176213" indent="-176213" rtl="0">
              <a:spcBef>
                <a:spcPts val="100"/>
              </a:spcBef>
              <a:spcAft>
                <a:spcPts val="100"/>
              </a:spcAft>
              <a:buFont typeface="Arial" pitchFamily="34" charset="0"/>
              <a:buChar char="•"/>
            </a:pPr>
            <a:r>
              <a:rPr lang="fr-FR" sz="1400" b="1" dirty="0"/>
              <a:t>Gestion du réseau :</a:t>
            </a:r>
            <a:r>
              <a:rPr lang="fr-FR" sz="1400" dirty="0"/>
              <a:t> Fournit un approvisionnement basé sur des politiques de commutateurs physiques et virtuels et de topologies de réseau dynamiques.</a:t>
            </a:r>
          </a:p>
          <a:p>
            <a:pPr marL="176213" indent="-176213" rtl="0">
              <a:spcBef>
                <a:spcPts val="100"/>
              </a:spcBef>
              <a:spcAft>
                <a:spcPts val="100"/>
              </a:spcAft>
              <a:buFont typeface="Arial" pitchFamily="34" charset="0"/>
              <a:buChar char="•"/>
            </a:pPr>
            <a:r>
              <a:rPr lang="fr-FR" sz="1400" b="1" dirty="0"/>
              <a:t>Gestion du stockage : </a:t>
            </a:r>
            <a:r>
              <a:rPr lang="fr-FR" sz="1400" dirty="0"/>
              <a:t>Fournit un approvisionnement et une gestion basés sur des politiques des déposants, des déposants virtuels (</a:t>
            </a:r>
            <a:r>
              <a:rPr lang="fr-FR" sz="1400" dirty="0" err="1"/>
              <a:t>vFilers</a:t>
            </a:r>
            <a:r>
              <a:rPr lang="fr-FR" sz="1400" dirty="0"/>
              <a:t>), des numéros d'unité logique (LUN) et des volumes.</a:t>
            </a:r>
          </a:p>
          <a:p>
            <a:pPr marL="176213" indent="-176213" rtl="0">
              <a:spcBef>
                <a:spcPts val="100"/>
              </a:spcBef>
              <a:spcAft>
                <a:spcPts val="100"/>
              </a:spcAft>
              <a:buFont typeface="Arial" pitchFamily="34" charset="0"/>
              <a:buChar char="•"/>
            </a:pPr>
            <a:r>
              <a:rPr lang="fr-FR" sz="1400" b="1" dirty="0"/>
              <a:t>Tableaux de bord : </a:t>
            </a:r>
            <a:r>
              <a:rPr lang="fr-FR" sz="1400" dirty="0"/>
              <a:t>fournit plusieurs tableaux de bord pour suivre l'utilisation des ressources et des stratégies.</a:t>
            </a:r>
          </a:p>
          <a:p>
            <a:pPr marL="0" indent="0">
              <a:spcBef>
                <a:spcPts val="100"/>
              </a:spcBef>
              <a:spcAft>
                <a:spcPts val="10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4166387476"/>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Directeur Cisco UCS (suite)</a:t>
            </a:r>
          </a:p>
        </p:txBody>
      </p:sp>
      <p:sp>
        <p:nvSpPr>
          <p:cNvPr id="6" name="Content Placeholder 1"/>
          <p:cNvSpPr>
            <a:spLocks noGrp="1"/>
          </p:cNvSpPr>
          <p:nvPr>
            <p:ph idx="1"/>
          </p:nvPr>
        </p:nvSpPr>
        <p:spPr>
          <a:xfrm>
            <a:off x="144066" y="771326"/>
            <a:ext cx="3395839" cy="3210349"/>
          </a:xfrm>
        </p:spPr>
        <p:txBody>
          <a:bodyPr/>
          <a:lstStyle/>
          <a:p>
            <a:pPr marL="0" indent="0" rtl="0">
              <a:buNone/>
            </a:pPr>
            <a:r>
              <a:rPr lang="fr-FR" sz="1600" b="1"/>
              <a:t>Orchestration basée sur des modèles</a:t>
            </a:r>
          </a:p>
          <a:p>
            <a:pPr rtl="0">
              <a:buFont typeface="Arial" panose="020B0604020202020204" pitchFamily="34" charset="0"/>
              <a:buChar char="•"/>
            </a:pPr>
            <a:r>
              <a:rPr lang="fr-FR" sz="1600"/>
              <a:t>Cisco UCS Director comprend une bibliothèque de tâches qui contient plus de 1000 tâches et des flux de travail prêts à l'emploi. </a:t>
            </a:r>
          </a:p>
          <a:p>
            <a:pPr rtl="0">
              <a:buFont typeface="Arial" panose="020B0604020202020204" pitchFamily="34" charset="0"/>
              <a:buChar char="•"/>
            </a:pPr>
            <a:r>
              <a:rPr lang="fr-FR" sz="1600"/>
              <a:t>L'orchestration basée sur un modèle et un concepteur de workflows vous permettent de personnaliser et d'automatiser les tâches administratives et opérationnelles pour l'infrastructure. </a:t>
            </a: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69F51AE5-624A-44F5-B571-631F01219CDE}"/>
              </a:ext>
            </a:extLst>
          </p:cNvPr>
          <p:cNvPicPr>
            <a:picLocks noChangeAspect="1"/>
          </p:cNvPicPr>
          <p:nvPr/>
        </p:nvPicPr>
        <p:blipFill>
          <a:blip r:embed="rId3"/>
          <a:stretch>
            <a:fillRect/>
          </a:stretch>
        </p:blipFill>
        <p:spPr>
          <a:xfrm>
            <a:off x="3492296" y="893526"/>
            <a:ext cx="5539872" cy="3528154"/>
          </a:xfrm>
          <a:prstGeom prst="rect">
            <a:avLst/>
          </a:prstGeom>
          <a:ln w="6350">
            <a:solidFill>
              <a:schemeClr val="tx1"/>
            </a:solidFill>
          </a:ln>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E8551DD0-E57B-4DF5-BC5B-98E3D43B54F0}"/>
              </a:ext>
            </a:extLst>
          </p:cNvPr>
          <p:cNvSpPr/>
          <p:nvPr/>
        </p:nvSpPr>
        <p:spPr>
          <a:xfrm>
            <a:off x="3492296" y="4422427"/>
            <a:ext cx="5539872" cy="338554"/>
          </a:xfrm>
          <a:prstGeom prst="rect">
            <a:avLst/>
          </a:prstGeom>
        </p:spPr>
        <p:txBody>
          <a:bodyPr wrap="square">
            <a:spAutoFit/>
          </a:bodyPr>
          <a:lstStyle/>
          <a:p>
            <a:pPr algn="ctr" rtl="0"/>
            <a:r>
              <a:rPr lang="fr-FR" sz="1600">
                <a:solidFill>
                  <a:srgbClr val="000000"/>
                </a:solidFill>
                <a:latin typeface="+mn-lt"/>
              </a:rPr>
              <a:t>Tableau de bord UCS Director</a:t>
            </a:r>
          </a:p>
        </p:txBody>
      </p:sp>
    </p:spTree>
    <p:extLst>
      <p:ext uri="{BB962C8B-B14F-4D97-AF65-F5344CB8AC3E}">
        <p14:creationId xmlns="" xmlns:c="http://schemas.openxmlformats.org/drawingml/2006/chart" xmlns:c15="http://schemas.microsoft.com/office/drawing/2012/chart" xmlns:p14="http://schemas.microsoft.com/office/powerpoint/2010/main" val="589207741"/>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a:t>
            </a:r>
            <a:r>
              <a:rPr altLang="en-US" sz="1600" dirty="0"/>
              <a:t/>
            </a:r>
            <a:br>
              <a:rPr altLang="en-US" sz="1600" dirty="0"/>
            </a:br>
            <a:r>
              <a:rPr lang="fr-FR"/>
              <a:t>Directeur Cisco UCS — API REST</a:t>
            </a:r>
          </a:p>
        </p:txBody>
      </p:sp>
      <p:sp>
        <p:nvSpPr>
          <p:cNvPr id="6" name="Content Placeholder 1"/>
          <p:cNvSpPr>
            <a:spLocks noGrp="1"/>
          </p:cNvSpPr>
          <p:nvPr>
            <p:ph idx="1"/>
          </p:nvPr>
        </p:nvSpPr>
        <p:spPr>
          <a:xfrm>
            <a:off x="144066" y="753219"/>
            <a:ext cx="8690652" cy="3843395"/>
          </a:xfrm>
        </p:spPr>
        <p:txBody>
          <a:bodyPr/>
          <a:lstStyle/>
          <a:p>
            <a:pPr rtl="0">
              <a:buFont typeface="Arial" panose="020B0604020202020204" pitchFamily="34" charset="0"/>
              <a:buChar char="•"/>
            </a:pPr>
            <a:r>
              <a:rPr lang="fr-FR" sz="1600"/>
              <a:t>Pour accéder à l'API REST via Cisco UCS Director, un compte utilisateur Cisco UCS Director valide et une clé d'accès API sont nécessaires. </a:t>
            </a:r>
          </a:p>
          <a:p>
            <a:pPr rtl="0">
              <a:buFont typeface="Arial" panose="020B0604020202020204" pitchFamily="34" charset="0"/>
              <a:buChar char="•"/>
            </a:pPr>
            <a:r>
              <a:rPr lang="fr-FR" sz="1600"/>
              <a:t>Cisco UCS Director utilise la clé d'accès API pour authentifier les requêtes API. </a:t>
            </a:r>
          </a:p>
          <a:p>
            <a:pPr rtl="0">
              <a:buFont typeface="Arial" panose="020B0604020202020204" pitchFamily="34" charset="0"/>
              <a:buChar char="•"/>
            </a:pPr>
            <a:r>
              <a:rPr lang="fr-FR" sz="1600"/>
              <a:t>Cette clé d'accès est un code de clé d'accès de sécurité unique associé à un compte utilisateur Cisco UCS Director spécifique.</a:t>
            </a:r>
          </a:p>
          <a:p>
            <a:pPr rtl="0">
              <a:spcBef>
                <a:spcPts val="300"/>
              </a:spcBef>
              <a:spcAft>
                <a:spcPts val="300"/>
              </a:spcAft>
              <a:buFont typeface="Arial" panose="020B0604020202020204" pitchFamily="34" charset="0"/>
              <a:buChar char="•"/>
            </a:pPr>
            <a:r>
              <a:rPr lang="fr-FR" sz="1600"/>
              <a:t>Vous devez passer la clé d'accès de l'API REST en tant qu'en-tête HTTP dans le format suivant :</a:t>
            </a:r>
          </a:p>
          <a:p>
            <a:pPr marL="0" indent="0" rtl="0">
              <a:spcBef>
                <a:spcPts val="300"/>
              </a:spcBef>
              <a:spcAft>
                <a:spcPts val="300"/>
              </a:spcAft>
              <a:buNone/>
            </a:pPr>
            <a:r>
              <a:rPr lang="fr-FR" sz="1600">
                <a:solidFill>
                  <a:schemeClr val="bg1"/>
                </a:solidFill>
                <a:highlight>
                  <a:srgbClr val="000000"/>
                </a:highlight>
                <a:latin typeface="Times New Roman" panose="02020603050405020304" pitchFamily="18" charset="0"/>
                <a:cs typeface="Times New Roman" panose="02020603050405020304" pitchFamily="18" charset="0"/>
              </a:rPr>
              <a:t>    X-Cloupia-Request-Key: F90ZZF12345678ZZ90Z12ZZ3456FZ789</a:t>
            </a:r>
          </a:p>
        </p:txBody>
      </p:sp>
    </p:spTree>
    <p:extLst>
      <p:ext uri="{BB962C8B-B14F-4D97-AF65-F5344CB8AC3E}">
        <p14:creationId xmlns="" xmlns:c="http://schemas.openxmlformats.org/drawingml/2006/chart" xmlns:c15="http://schemas.microsoft.com/office/drawing/2012/chart" xmlns:p14="http://schemas.microsoft.com/office/powerpoint/2010/main" val="1510339175"/>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Directeur UCS Cisco - API REST (suite)</a:t>
            </a:r>
          </a:p>
        </p:txBody>
      </p:sp>
      <p:sp>
        <p:nvSpPr>
          <p:cNvPr id="6" name="Content Placeholder 1"/>
          <p:cNvSpPr>
            <a:spLocks noGrp="1"/>
          </p:cNvSpPr>
          <p:nvPr>
            <p:ph idx="1"/>
          </p:nvPr>
        </p:nvSpPr>
        <p:spPr>
          <a:xfrm>
            <a:off x="144066" y="789431"/>
            <a:ext cx="3269090" cy="3843395"/>
          </a:xfrm>
        </p:spPr>
        <p:txBody>
          <a:bodyPr/>
          <a:lstStyle/>
          <a:p>
            <a:pPr marL="0" indent="0" rtl="0">
              <a:spcBef>
                <a:spcPts val="300"/>
              </a:spcBef>
              <a:spcAft>
                <a:spcPts val="300"/>
              </a:spcAft>
              <a:buNone/>
            </a:pPr>
            <a:r>
              <a:rPr lang="fr-FR" b="1"/>
              <a:t>Utilisation de l'interface graphique</a:t>
            </a:r>
          </a:p>
          <a:p>
            <a:pPr rtl="0">
              <a:spcBef>
                <a:spcPts val="300"/>
              </a:spcBef>
              <a:spcAft>
                <a:spcPts val="300"/>
              </a:spcAft>
              <a:buFont typeface="Arial" panose="020B0604020202020204" pitchFamily="34" charset="0"/>
              <a:buChar char="•"/>
            </a:pPr>
            <a:r>
              <a:rPr lang="fr-FR" sz="1600"/>
              <a:t>Lorsque vous activez le menu développeur, l'interface graphique Cisco UCS Director fournit une option de menu développeur permettant aux développeurs d'accéder aux métadonnées du rapport et au navigateur d'API REST. Vous pouvez alors accéder aux fonctionnalités suivantes :</a:t>
            </a:r>
          </a:p>
          <a:p>
            <a:pPr marL="361950" indent="-180975" rtl="0">
              <a:spcBef>
                <a:spcPts val="300"/>
              </a:spcBef>
              <a:spcAft>
                <a:spcPts val="300"/>
              </a:spcAft>
              <a:buFont typeface="Arial" panose="020B0604020202020204" pitchFamily="34" charset="0"/>
              <a:buChar char="•"/>
              <a:tabLst>
                <a:tab pos="90488" algn="l"/>
              </a:tabLst>
            </a:pPr>
            <a:r>
              <a:rPr lang="fr-FR" sz="1600" b="1"/>
              <a:t>Report Metadata </a:t>
            </a:r>
          </a:p>
          <a:p>
            <a:pPr marL="361950" indent="-180975" rtl="0">
              <a:spcBef>
                <a:spcPts val="300"/>
              </a:spcBef>
              <a:spcAft>
                <a:spcPts val="300"/>
              </a:spcAft>
              <a:buFont typeface="Arial" panose="020B0604020202020204" pitchFamily="34" charset="0"/>
              <a:buChar char="•"/>
              <a:tabLst>
                <a:tab pos="90488" algn="l"/>
              </a:tabLst>
            </a:pPr>
            <a:r>
              <a:rPr lang="fr-FR" sz="1600" b="1"/>
              <a:t>REST API Browser</a:t>
            </a:r>
          </a:p>
          <a:p>
            <a:pPr marL="361950" indent="-180975" rtl="0">
              <a:spcBef>
                <a:spcPts val="300"/>
              </a:spcBef>
              <a:spcAft>
                <a:spcPts val="300"/>
              </a:spcAft>
              <a:buFont typeface="Arial" panose="020B0604020202020204" pitchFamily="34" charset="0"/>
              <a:buChar char="•"/>
              <a:tabLst>
                <a:tab pos="90488" algn="l"/>
              </a:tabLst>
            </a:pPr>
            <a:r>
              <a:rPr lang="fr-FR" sz="1600" b="1"/>
              <a:t>REST Client</a:t>
            </a:r>
          </a:p>
          <a:p>
            <a:pPr marL="361950" indent="-180975">
              <a:spcBef>
                <a:spcPts val="300"/>
              </a:spcBef>
              <a:spcAft>
                <a:spcPts val="300"/>
              </a:spcAft>
              <a:buFont typeface="Arial" panose="020B0604020202020204" pitchFamily="34" charset="0"/>
              <a:buChar char="•"/>
              <a:tabLst>
                <a:tab pos="90488" algn="l"/>
              </a:tabLst>
            </a:pPr>
            <a:endParaRPr lang="en-GB" sz="1600" dirty="0"/>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59DBB190-0787-40F4-B1E4-F8739B8A0E25}"/>
              </a:ext>
            </a:extLst>
          </p:cNvPr>
          <p:cNvPicPr>
            <a:picLocks noChangeAspect="1"/>
          </p:cNvPicPr>
          <p:nvPr/>
        </p:nvPicPr>
        <p:blipFill>
          <a:blip r:embed="rId3"/>
          <a:stretch>
            <a:fillRect/>
          </a:stretch>
        </p:blipFill>
        <p:spPr>
          <a:xfrm>
            <a:off x="3391035" y="867260"/>
            <a:ext cx="5573318" cy="3451286"/>
          </a:xfrm>
          <a:prstGeom prst="rect">
            <a:avLst/>
          </a:prstGeom>
          <a:ln w="3175">
            <a:solidFill>
              <a:schemeClr val="bg1">
                <a:lumMod val="85000"/>
              </a:schemeClr>
            </a:solidFill>
          </a:ln>
        </p:spPr>
      </p:pic>
      <p:sp>
        <p:nvSpPr>
          <p:cNvPr id="3" name="Text Box 1">
            <a:extLst>
              <a:ext uri="{FF2B5EF4-FFF2-40B4-BE49-F238E27FC236}">
                <a16:creationId xmlns="" xmlns:c="http://schemas.openxmlformats.org/drawingml/2006/chart" xmlns:c15="http://schemas.microsoft.com/office/drawing/2012/chart" xmlns:a16="http://schemas.microsoft.com/office/drawing/2014/main" id="{A16C57E9-6486-41EA-9B89-9D992A6D64D7}"/>
              </a:ext>
            </a:extLst>
          </p:cNvPr>
          <p:cNvSpPr/>
          <p:nvPr/>
        </p:nvSpPr>
        <p:spPr>
          <a:xfrm>
            <a:off x="3391036" y="4379141"/>
            <a:ext cx="5573318" cy="338554"/>
          </a:xfrm>
          <a:prstGeom prst="rect">
            <a:avLst/>
          </a:prstGeom>
        </p:spPr>
        <p:txBody>
          <a:bodyPr wrap="square">
            <a:spAutoFit/>
          </a:bodyPr>
          <a:lstStyle/>
          <a:p>
            <a:pPr algn="ctr" rtl="0"/>
            <a:r>
              <a:rPr lang="fr-FR" sz="1600">
                <a:solidFill>
                  <a:srgbClr val="000000"/>
                </a:solidFill>
                <a:latin typeface="+mn-lt"/>
              </a:rPr>
              <a:t>UCS Director Enable REST API Browser</a:t>
            </a:r>
          </a:p>
        </p:txBody>
      </p:sp>
    </p:spTree>
    <p:extLst>
      <p:ext uri="{BB962C8B-B14F-4D97-AF65-F5344CB8AC3E}">
        <p14:creationId xmlns="" xmlns:c="http://schemas.openxmlformats.org/drawingml/2006/chart" xmlns:c15="http://schemas.microsoft.com/office/drawing/2012/chart" xmlns:p14="http://schemas.microsoft.com/office/powerpoint/2010/main" val="1144345384"/>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Directeur UCS Cisco - API REST (suite)</a:t>
            </a:r>
          </a:p>
        </p:txBody>
      </p:sp>
      <p:sp>
        <p:nvSpPr>
          <p:cNvPr id="6" name="Content Placeholder 1"/>
          <p:cNvSpPr>
            <a:spLocks noGrp="1"/>
          </p:cNvSpPr>
          <p:nvPr>
            <p:ph idx="1"/>
          </p:nvPr>
        </p:nvSpPr>
        <p:spPr>
          <a:xfrm>
            <a:off x="119351" y="789431"/>
            <a:ext cx="9123759" cy="3843395"/>
          </a:xfrm>
        </p:spPr>
        <p:txBody>
          <a:bodyPr/>
          <a:lstStyle/>
          <a:p>
            <a:pPr marL="0" indent="0" rtl="0">
              <a:spcBef>
                <a:spcPts val="200"/>
              </a:spcBef>
              <a:spcAft>
                <a:spcPts val="200"/>
              </a:spcAft>
              <a:buNone/>
            </a:pPr>
            <a:r>
              <a:rPr lang="fr-FR" sz="1600" b="1"/>
              <a:t>Comment faire une requête d'API REST</a:t>
            </a:r>
          </a:p>
          <a:p>
            <a:pPr rtl="0">
              <a:spcBef>
                <a:spcPts val="200"/>
              </a:spcBef>
              <a:spcAft>
                <a:spcPts val="200"/>
              </a:spcAft>
              <a:buClrTx/>
              <a:buSzPct val="100000"/>
              <a:buFont typeface="Arial" panose="020B0604020202020204" pitchFamily="34" charset="0"/>
              <a:buChar char="•"/>
            </a:pPr>
            <a:r>
              <a:rPr lang="fr-FR" sz="1600"/>
              <a:t>Les clients API utilisent une requête HTTP pour interagir avec Cisco UCS Director. </a:t>
            </a:r>
          </a:p>
          <a:p>
            <a:pPr rtl="0">
              <a:spcBef>
                <a:spcPts val="200"/>
              </a:spcBef>
              <a:spcAft>
                <a:spcPts val="200"/>
              </a:spcAft>
              <a:buClrTx/>
              <a:buSzPct val="100000"/>
              <a:buFont typeface="Arial" panose="020B0604020202020204" pitchFamily="34" charset="0"/>
              <a:buChar char="•"/>
            </a:pPr>
            <a:r>
              <a:rPr lang="fr-FR" sz="1600"/>
              <a:t>Pour passer la clé d'accès de l'API REST, chaque requête doit être associée à un en-tête HTTP appelé X-Cloupia-Request-Key avec sa valeur définie sur la clé d'accès de l'API REST actuelle.</a:t>
            </a:r>
          </a:p>
          <a:p>
            <a:pPr rtl="0">
              <a:spcBef>
                <a:spcPts val="200"/>
              </a:spcBef>
              <a:spcAft>
                <a:spcPts val="200"/>
              </a:spcAft>
              <a:buClrTx/>
              <a:buSzPct val="100000"/>
              <a:buFont typeface="Arial" panose="020B0604020202020204" pitchFamily="34" charset="0"/>
              <a:buChar char="•"/>
            </a:pPr>
            <a:r>
              <a:rPr lang="fr-FR" sz="1600"/>
              <a:t>Les demandes adressées à l'API présentent les caractéristiques suivantes :</a:t>
            </a:r>
          </a:p>
          <a:p>
            <a:pPr marL="538163" indent="-174625" rtl="0">
              <a:spcBef>
                <a:spcPts val="200"/>
              </a:spcBef>
              <a:spcAft>
                <a:spcPts val="200"/>
              </a:spcAft>
              <a:buClrTx/>
              <a:buSzPct val="100000"/>
              <a:buFont typeface="Arial" panose="020B0604020202020204" pitchFamily="34" charset="0"/>
              <a:buChar char="•"/>
            </a:pPr>
            <a:r>
              <a:rPr lang="fr-FR" sz="1600"/>
              <a:t>Ils sont envoyés via HTTP.</a:t>
            </a:r>
          </a:p>
          <a:p>
            <a:pPr marL="538163" indent="-174625" rtl="0">
              <a:spcBef>
                <a:spcPts val="200"/>
              </a:spcBef>
              <a:spcAft>
                <a:spcPts val="200"/>
              </a:spcAft>
              <a:buClrTx/>
              <a:buSzPct val="100000"/>
              <a:buFont typeface="Arial" panose="020B0604020202020204" pitchFamily="34" charset="0"/>
              <a:buChar char="•"/>
            </a:pPr>
            <a:r>
              <a:rPr lang="fr-FR" sz="1600"/>
              <a:t>Le codage de format de demande peut être JSON ou XML dans l'API UCS Director Version 1.</a:t>
            </a:r>
          </a:p>
          <a:p>
            <a:pPr marL="538163" indent="-174625" rtl="0">
              <a:spcBef>
                <a:spcPts val="200"/>
              </a:spcBef>
              <a:spcAft>
                <a:spcPts val="200"/>
              </a:spcAft>
              <a:buClrTx/>
              <a:buSzPct val="100000"/>
              <a:buFont typeface="Arial" panose="020B0604020202020204" pitchFamily="34" charset="0"/>
              <a:buChar char="•"/>
            </a:pPr>
            <a:r>
              <a:rPr lang="fr-FR" sz="1600"/>
              <a:t>La demande doit contenir une URL valide.</a:t>
            </a:r>
          </a:p>
          <a:p>
            <a:pPr marL="0" indent="0">
              <a:spcBef>
                <a:spcPts val="200"/>
              </a:spcBef>
              <a:spcAft>
                <a:spcPts val="200"/>
              </a:spcAft>
              <a:buNone/>
            </a:pPr>
            <a:endParaRPr lang="en-US" sz="1600" b="1" dirty="0"/>
          </a:p>
          <a:p>
            <a:pPr marL="0" indent="0" rtl="0">
              <a:spcBef>
                <a:spcPts val="200"/>
              </a:spcBef>
              <a:spcAft>
                <a:spcPts val="200"/>
              </a:spcAft>
              <a:buNone/>
            </a:pPr>
            <a:r>
              <a:rPr lang="fr-FR" sz="1600" b="1"/>
              <a:t>API VERSION 1</a:t>
            </a:r>
          </a:p>
          <a:p>
            <a:pPr rtl="0">
              <a:spcBef>
                <a:spcPts val="200"/>
              </a:spcBef>
              <a:spcAft>
                <a:spcPts val="200"/>
              </a:spcAft>
              <a:buFont typeface="Arial" panose="020B0604020202020204" pitchFamily="34" charset="0"/>
              <a:buChar char="•"/>
            </a:pPr>
            <a:r>
              <a:rPr lang="fr-FR" sz="1600">
                <a:hlinkClick r:id="rId3"/>
              </a:rPr>
              <a:t>http://SERVER/app/api/rest?formatType=json&amp;opName=operationName&amp;opData=operationData</a:t>
            </a:r>
          </a:p>
          <a:p>
            <a:pPr rtl="0">
              <a:spcBef>
                <a:spcPts val="200"/>
              </a:spcBef>
              <a:spcAft>
                <a:spcPts val="200"/>
              </a:spcAft>
              <a:buFont typeface="Arial" panose="020B0604020202020204" pitchFamily="34" charset="0"/>
              <a:buChar char="•"/>
            </a:pPr>
            <a:r>
              <a:rPr lang="fr-FR" sz="1600"/>
              <a:t>Pour plus d'informations sur le codage de l'URL, consultez le RFC à l'</a:t>
            </a:r>
            <a:r>
              <a:rPr lang="fr-FR" sz="1600">
                <a:hlinkClick r:id="rId4"/>
              </a:rPr>
              <a:t>adresse http://www.ietf.org/rfc/rfc1738.txt</a:t>
            </a:r>
            <a:r>
              <a:rPr lang="fr-FR" sz="1600"/>
              <a:t>.</a:t>
            </a:r>
          </a:p>
          <a:p>
            <a:pPr marL="363538" indent="0">
              <a:spcBef>
                <a:spcPts val="200"/>
              </a:spcBef>
              <a:spcAft>
                <a:spcPts val="200"/>
              </a:spcAft>
              <a:buNone/>
            </a:pPr>
            <a:endParaRPr lang="en-GB" sz="1600" dirty="0"/>
          </a:p>
        </p:txBody>
      </p:sp>
    </p:spTree>
    <p:extLst>
      <p:ext uri="{BB962C8B-B14F-4D97-AF65-F5344CB8AC3E}">
        <p14:creationId xmlns="" xmlns:c="http://schemas.openxmlformats.org/drawingml/2006/chart" xmlns:c15="http://schemas.microsoft.com/office/drawing/2012/chart" xmlns:p14="http://schemas.microsoft.com/office/powerpoint/2010/main" val="4097238540"/>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Directeur UCS Cisco - API REST (suite)</a:t>
            </a:r>
          </a:p>
        </p:txBody>
      </p:sp>
      <p:sp>
        <p:nvSpPr>
          <p:cNvPr id="6" name="Content Placeholder 1"/>
          <p:cNvSpPr>
            <a:spLocks noGrp="1"/>
          </p:cNvSpPr>
          <p:nvPr>
            <p:ph idx="1"/>
          </p:nvPr>
        </p:nvSpPr>
        <p:spPr>
          <a:xfrm>
            <a:off x="123761" y="816590"/>
            <a:ext cx="3567582" cy="3843395"/>
          </a:xfrm>
        </p:spPr>
        <p:txBody>
          <a:bodyPr/>
          <a:lstStyle/>
          <a:p>
            <a:pPr marL="0" indent="0" rtl="0">
              <a:buNone/>
            </a:pPr>
            <a:r>
              <a:rPr lang="fr-FR" sz="1400" b="1" dirty="0"/>
              <a:t>API VERSION 2</a:t>
            </a:r>
          </a:p>
          <a:p>
            <a:pPr rtl="0">
              <a:buFont typeface="Arial" panose="020B0604020202020204" pitchFamily="34" charset="0"/>
              <a:buChar char="•"/>
            </a:pPr>
            <a:r>
              <a:rPr lang="fr-FR" sz="1400" dirty="0"/>
              <a:t>Seul XML est pris en charge pour la version 2 de l'API UCS </a:t>
            </a:r>
            <a:r>
              <a:rPr lang="fr-FR" sz="1400" dirty="0" err="1"/>
              <a:t>Director</a:t>
            </a:r>
            <a:r>
              <a:rPr lang="fr-FR" sz="1400" dirty="0"/>
              <a:t>.</a:t>
            </a:r>
          </a:p>
          <a:p>
            <a:pPr marL="0" indent="0" rtl="0">
              <a:buNone/>
            </a:pPr>
            <a:r>
              <a:rPr lang="fr-FR" sz="1400" dirty="0"/>
              <a:t>     http://server/cloupia/api-v2/group</a:t>
            </a:r>
          </a:p>
          <a:p>
            <a:pPr rtl="0">
              <a:buFont typeface="Arial" panose="020B0604020202020204" pitchFamily="34" charset="0"/>
              <a:buChar char="•"/>
            </a:pPr>
            <a:r>
              <a:rPr lang="fr-FR" sz="1400" b="1" dirty="0"/>
              <a:t>HTTP </a:t>
            </a:r>
            <a:r>
              <a:rPr lang="fr-FR" sz="1400" b="1" dirty="0" err="1"/>
              <a:t>method</a:t>
            </a:r>
            <a:r>
              <a:rPr lang="fr-FR" sz="1400" dirty="0"/>
              <a:t>: POST</a:t>
            </a:r>
          </a:p>
          <a:p>
            <a:pPr marL="0" indent="0">
              <a:lnSpc>
                <a:spcPct val="50000"/>
              </a:lnSpc>
              <a:spcBef>
                <a:spcPts val="300"/>
              </a:spcBef>
              <a:spcAft>
                <a:spcPts val="300"/>
              </a:spcAft>
              <a:buNone/>
            </a:pPr>
            <a:endParaRPr lang="en-US" sz="1400" b="1" dirty="0"/>
          </a:p>
          <a:p>
            <a:pPr marL="0" indent="0" rtl="0">
              <a:spcBef>
                <a:spcPts val="300"/>
              </a:spcBef>
              <a:spcAft>
                <a:spcPts val="300"/>
              </a:spcAft>
              <a:buNone/>
            </a:pPr>
            <a:r>
              <a:rPr lang="fr-FR" sz="1400" b="1" dirty="0"/>
              <a:t>Comment utiliser les commandes </a:t>
            </a:r>
            <a:r>
              <a:rPr lang="fr-FR" sz="1400" b="1" dirty="0" err="1"/>
              <a:t>cURL</a:t>
            </a:r>
            <a:r>
              <a:rPr lang="fr-FR" sz="1400" b="1" dirty="0"/>
              <a:t> ?</a:t>
            </a:r>
          </a:p>
          <a:p>
            <a:pPr rtl="0">
              <a:spcBef>
                <a:spcPts val="300"/>
              </a:spcBef>
              <a:spcAft>
                <a:spcPts val="300"/>
              </a:spcAft>
              <a:buFont typeface="Arial" panose="020B0604020202020204" pitchFamily="34" charset="0"/>
              <a:buChar char="•"/>
            </a:pPr>
            <a:r>
              <a:rPr lang="fr-FR" sz="1400" dirty="0" err="1"/>
              <a:t>cURL</a:t>
            </a:r>
            <a:r>
              <a:rPr lang="fr-FR" sz="1400" dirty="0"/>
              <a:t> est un outil de ligne de commande pour obtenir ou envoyer des données à l'aide de la syntaxe d'URL. </a:t>
            </a:r>
          </a:p>
          <a:p>
            <a:pPr rtl="0">
              <a:spcBef>
                <a:spcPts val="300"/>
              </a:spcBef>
              <a:spcAft>
                <a:spcPts val="300"/>
              </a:spcAft>
              <a:buFont typeface="Arial" panose="020B0604020202020204" pitchFamily="34" charset="0"/>
              <a:buChar char="•"/>
            </a:pPr>
            <a:r>
              <a:rPr lang="fr-FR" sz="1400" dirty="0"/>
              <a:t>La commande </a:t>
            </a:r>
            <a:r>
              <a:rPr lang="fr-FR" sz="1400" dirty="0" err="1"/>
              <a:t>cURL</a:t>
            </a:r>
            <a:r>
              <a:rPr lang="fr-FR" sz="1400" dirty="0"/>
              <a:t> est utilisée pour exécuter une requête d'API REST.</a:t>
            </a:r>
          </a:p>
          <a:p>
            <a:pPr marL="0" indent="0">
              <a:buNone/>
            </a:pPr>
            <a:endParaRPr lang="en-US" sz="1600" dirty="0"/>
          </a:p>
          <a:p>
            <a:pPr marL="363538" indent="0">
              <a:buNone/>
            </a:pPr>
            <a:endParaRPr lang="en-GB" sz="1600" dirty="0"/>
          </a:p>
        </p:txBody>
      </p:sp>
      <p:pic>
        <p:nvPicPr>
          <p:cNvPr id="7171" name="Picture 3"/>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973367" y="858739"/>
            <a:ext cx="4129940" cy="3786898"/>
          </a:xfrm>
          <a:prstGeom prst="rect">
            <a:avLst/>
          </a:prstGeom>
          <a:noFill/>
          <a:ln>
            <a:noFill/>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 uri="{91240B29-F687-4F45-9708-019B960494DF}">
              <a14:hiddenLine xmlns="" xmlns:c="http://schemas.openxmlformats.org/drawingml/2006/chart" xmlns:c15="http://schemas.microsoft.com/office/drawing/2012/chart" xmlns:a14="http://schemas.microsoft.com/office/drawing/2010/main" w="9525">
                <a:solidFill>
                  <a:schemeClr val="tx1"/>
                </a:solidFill>
                <a:miter lim="800000"/>
                <a:headEnd/>
                <a:tailEnd/>
              </a14:hiddenLine>
            </a:ext>
          </a:extLst>
        </p:spPr>
      </p:pic>
    </p:spTree>
    <p:extLst>
      <p:ext uri="{BB962C8B-B14F-4D97-AF65-F5344CB8AC3E}">
        <p14:creationId xmlns="" xmlns:c="http://schemas.openxmlformats.org/drawingml/2006/chart" xmlns:c15="http://schemas.microsoft.com/office/drawing/2012/chart" xmlns:p14="http://schemas.microsoft.com/office/powerpoint/2010/main" val="2193569716"/>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 </a:t>
            </a:r>
            <a:r>
              <a:rPr altLang="en-US" sz="1600" dirty="0"/>
              <a:t/>
            </a:r>
            <a:br>
              <a:rPr altLang="en-US" sz="1600" dirty="0"/>
            </a:br>
            <a:r>
              <a:rPr lang="fr-FR"/>
              <a:t>Cisco Intersight</a:t>
            </a:r>
          </a:p>
        </p:txBody>
      </p:sp>
      <p:sp>
        <p:nvSpPr>
          <p:cNvPr id="6" name="Content Placeholder 5"/>
          <p:cNvSpPr>
            <a:spLocks noGrp="1"/>
          </p:cNvSpPr>
          <p:nvPr>
            <p:ph idx="1"/>
          </p:nvPr>
        </p:nvSpPr>
        <p:spPr>
          <a:xfrm>
            <a:off x="144065" y="735114"/>
            <a:ext cx="8788919" cy="1102632"/>
          </a:xfrm>
        </p:spPr>
        <p:txBody>
          <a:bodyPr/>
          <a:lstStyle/>
          <a:p>
            <a:pPr marL="176213" indent="-176213" rtl="0">
              <a:spcBef>
                <a:spcPts val="0"/>
              </a:spcBef>
              <a:spcAft>
                <a:spcPts val="300"/>
              </a:spcAft>
              <a:buFont typeface="Arial" pitchFamily="34" charset="0"/>
              <a:buChar char="•"/>
            </a:pPr>
            <a:r>
              <a:rPr lang="fr-FR" sz="1400" dirty="0"/>
              <a:t>Cisco </a:t>
            </a:r>
            <a:r>
              <a:rPr lang="fr-FR" sz="1400" dirty="0" err="1"/>
              <a:t>Intersight</a:t>
            </a:r>
            <a:r>
              <a:rPr lang="fr-FR" sz="1400" dirty="0"/>
              <a:t> est une plate-forme de gestion de systèmes </a:t>
            </a:r>
            <a:r>
              <a:rPr lang="fr-FR" sz="1400" dirty="0" err="1"/>
              <a:t>SaaS</a:t>
            </a:r>
            <a:r>
              <a:rPr lang="fr-FR" sz="1400" dirty="0"/>
              <a:t> (Software as a Service) capable de gérer l'infrastructure à la périphérie et à distance ainsi que dans le </a:t>
            </a:r>
            <a:r>
              <a:rPr lang="fr-FR" sz="1400" dirty="0" err="1"/>
              <a:t>datacenter</a:t>
            </a:r>
            <a:r>
              <a:rPr lang="fr-FR" sz="1400" dirty="0"/>
              <a:t>. </a:t>
            </a:r>
          </a:p>
          <a:p>
            <a:pPr marL="176213" indent="-176213" rtl="0">
              <a:spcBef>
                <a:spcPts val="0"/>
              </a:spcBef>
              <a:spcAft>
                <a:spcPts val="300"/>
              </a:spcAft>
              <a:buFont typeface="Arial" pitchFamily="34" charset="0"/>
              <a:buChar char="•"/>
            </a:pPr>
            <a:r>
              <a:rPr lang="fr-FR" sz="1400" dirty="0"/>
              <a:t>L'API </a:t>
            </a:r>
            <a:r>
              <a:rPr lang="fr-FR" sz="1400" dirty="0" err="1"/>
              <a:t>Intersight</a:t>
            </a:r>
            <a:r>
              <a:rPr lang="fr-FR" sz="1400" dirty="0"/>
              <a:t> est toujours disponible avec un mode de gestion basé sur le </a:t>
            </a:r>
            <a:r>
              <a:rPr lang="fr-FR" sz="1400" dirty="0" err="1"/>
              <a:t>cloud</a:t>
            </a:r>
            <a:r>
              <a:rPr lang="fr-FR" sz="1400" dirty="0"/>
              <a:t>.</a:t>
            </a:r>
          </a:p>
          <a:p>
            <a:pPr marL="176213" indent="-176213" rtl="0">
              <a:spcBef>
                <a:spcPts val="0"/>
              </a:spcBef>
              <a:spcAft>
                <a:spcPts val="300"/>
              </a:spcAft>
              <a:buFont typeface="Arial" pitchFamily="34" charset="0"/>
              <a:buChar char="•"/>
            </a:pPr>
            <a:r>
              <a:rPr lang="fr-FR" sz="1400" dirty="0"/>
              <a:t>De nouvelles fonctionnalités peuvent être ajoutées au service sans impact sur les systèmes d'automatisation existants.</a:t>
            </a:r>
          </a:p>
        </p:txBody>
      </p:sp>
      <p:pic>
        <p:nvPicPr>
          <p:cNvPr id="16386" name="Picture 2"/>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1035659" y="1966186"/>
            <a:ext cx="7072684" cy="2424286"/>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2" name="Text Box 1">
            <a:extLst>
              <a:ext uri="{FF2B5EF4-FFF2-40B4-BE49-F238E27FC236}">
                <a16:creationId xmlns="" xmlns:c="http://schemas.openxmlformats.org/drawingml/2006/chart" xmlns:c15="http://schemas.microsoft.com/office/drawing/2012/chart" xmlns:a16="http://schemas.microsoft.com/office/drawing/2014/main" id="{F938FD63-C881-407B-971C-A0839EC28072}"/>
              </a:ext>
            </a:extLst>
          </p:cNvPr>
          <p:cNvSpPr/>
          <p:nvPr/>
        </p:nvSpPr>
        <p:spPr>
          <a:xfrm>
            <a:off x="884797" y="4430476"/>
            <a:ext cx="6999572" cy="307777"/>
          </a:xfrm>
          <a:prstGeom prst="rect">
            <a:avLst/>
          </a:prstGeom>
        </p:spPr>
        <p:txBody>
          <a:bodyPr wrap="square">
            <a:spAutoFit/>
          </a:bodyPr>
          <a:lstStyle/>
          <a:p>
            <a:pPr algn="ctr" rtl="0"/>
            <a:r>
              <a:rPr lang="fr-FR" sz="1400" dirty="0">
                <a:solidFill>
                  <a:srgbClr val="000000"/>
                </a:solidFill>
                <a:latin typeface="+mn-lt"/>
              </a:rPr>
              <a:t>Gestion basée sur le </a:t>
            </a:r>
            <a:r>
              <a:rPr lang="fr-FR" sz="1400" dirty="0" err="1">
                <a:solidFill>
                  <a:srgbClr val="000000"/>
                </a:solidFill>
                <a:latin typeface="+mn-lt"/>
              </a:rPr>
              <a:t>SaaS</a:t>
            </a:r>
            <a:r>
              <a:rPr lang="fr-FR" sz="1400" dirty="0">
                <a:solidFill>
                  <a:srgbClr val="000000"/>
                </a:solidFill>
                <a:latin typeface="+mn-lt"/>
              </a:rPr>
              <a:t> de Cisco </a:t>
            </a:r>
            <a:r>
              <a:rPr lang="fr-FR" sz="1400" dirty="0" err="1">
                <a:solidFill>
                  <a:srgbClr val="000000"/>
                </a:solidFill>
                <a:latin typeface="+mn-lt"/>
              </a:rPr>
              <a:t>Intersight</a:t>
            </a:r>
            <a:endParaRPr lang="fr-FR" sz="1400" dirty="0">
              <a:solidFill>
                <a:srgbClr val="000000"/>
              </a:solidFill>
              <a:latin typeface="+mn-lt"/>
            </a:endParaRPr>
          </a:p>
        </p:txBody>
      </p:sp>
    </p:spTree>
    <p:extLst>
      <p:ext uri="{BB962C8B-B14F-4D97-AF65-F5344CB8AC3E}">
        <p14:creationId xmlns="" xmlns:c="http://schemas.openxmlformats.org/drawingml/2006/chart" xmlns:c15="http://schemas.microsoft.com/office/drawing/2012/chart" xmlns:p14="http://schemas.microsoft.com/office/powerpoint/2010/main" val="1254208196"/>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a:t>
            </a:r>
            <a:r>
              <a:rPr altLang="en-US" sz="1600" dirty="0"/>
              <a:t/>
            </a:r>
            <a:br>
              <a:rPr altLang="en-US" sz="1600" dirty="0"/>
            </a:br>
            <a:r>
              <a:rPr lang="fr-FR"/>
              <a:t>Cisco Intersight (suite)</a:t>
            </a:r>
          </a:p>
        </p:txBody>
      </p:sp>
      <p:sp>
        <p:nvSpPr>
          <p:cNvPr id="6" name="Content Placeholder 1"/>
          <p:cNvSpPr>
            <a:spLocks noGrp="1"/>
          </p:cNvSpPr>
          <p:nvPr>
            <p:ph idx="1"/>
          </p:nvPr>
        </p:nvSpPr>
        <p:spPr>
          <a:xfrm>
            <a:off x="144067" y="698317"/>
            <a:ext cx="8912384" cy="1323439"/>
          </a:xfrm>
        </p:spPr>
        <p:txBody>
          <a:bodyPr/>
          <a:lstStyle/>
          <a:p>
            <a:pPr marL="176213" indent="-176213" rtl="0">
              <a:spcBef>
                <a:spcPts val="0"/>
              </a:spcBef>
              <a:spcAft>
                <a:spcPts val="300"/>
              </a:spcAft>
              <a:buNone/>
            </a:pPr>
            <a:r>
              <a:rPr lang="fr-FR" sz="1400" b="1" dirty="0" err="1"/>
              <a:t>Intersight</a:t>
            </a:r>
            <a:r>
              <a:rPr lang="fr-FR" sz="1400" b="1" dirty="0"/>
              <a:t> et Cisco </a:t>
            </a:r>
            <a:r>
              <a:rPr lang="fr-FR" sz="1400" b="1" dirty="0" err="1"/>
              <a:t>Unified</a:t>
            </a:r>
            <a:r>
              <a:rPr lang="fr-FR" sz="1400" b="1" dirty="0"/>
              <a:t> </a:t>
            </a:r>
            <a:r>
              <a:rPr lang="fr-FR" sz="1400" b="1" dirty="0" err="1"/>
              <a:t>Computing</a:t>
            </a:r>
            <a:r>
              <a:rPr lang="fr-FR" sz="1400" b="1" dirty="0"/>
              <a:t> System (UCS)</a:t>
            </a:r>
          </a:p>
          <a:p>
            <a:pPr marL="176213" indent="-176213" rtl="0">
              <a:spcBef>
                <a:spcPts val="0"/>
              </a:spcBef>
              <a:buFont typeface="Arial" pitchFamily="34" charset="0"/>
              <a:buChar char="•"/>
            </a:pPr>
            <a:r>
              <a:rPr lang="fr-FR" sz="1400" dirty="0"/>
              <a:t>Le logiciel Cisco UCS Manager fournit une couche d'abstraction entre les interfaces du composant serveur et l'administrateur. </a:t>
            </a:r>
          </a:p>
          <a:p>
            <a:pPr marL="176213" indent="-176213" rtl="0">
              <a:spcBef>
                <a:spcPts val="0"/>
              </a:spcBef>
              <a:buFont typeface="Arial" pitchFamily="34" charset="0"/>
              <a:buChar char="•"/>
            </a:pPr>
            <a:r>
              <a:rPr lang="fr-FR" sz="1400" dirty="0"/>
              <a:t>La couche d'abstraction est présentée sous la forme d'une interface utilisateur graphique (GUI) basée sur le Web et d'une interface de programmation d'application (API).</a:t>
            </a:r>
          </a:p>
          <a:p>
            <a:pPr marL="0" indent="0">
              <a:spcBef>
                <a:spcPts val="0"/>
              </a:spcBef>
              <a:buNone/>
            </a:pPr>
            <a:endParaRPr lang="en-GB" sz="1400" dirty="0"/>
          </a:p>
          <a:p>
            <a:pPr marL="176213" indent="-176213">
              <a:spcBef>
                <a:spcPts val="0"/>
              </a:spcBef>
              <a:buFont typeface="Arial" pitchFamily="34" charset="0"/>
              <a:buChar char="•"/>
            </a:pPr>
            <a:endParaRPr lang="en-GB" sz="1400" dirty="0"/>
          </a:p>
        </p:txBody>
      </p:sp>
      <p:sp>
        <p:nvSpPr>
          <p:cNvPr id="3" name="Content Placeholder 2"/>
          <p:cNvSpPr txBox="1"/>
          <p:nvPr/>
        </p:nvSpPr>
        <p:spPr>
          <a:xfrm>
            <a:off x="136977" y="2134270"/>
            <a:ext cx="3561812" cy="2631490"/>
          </a:xfrm>
          <a:prstGeom prst="rect">
            <a:avLst/>
          </a:prstGeom>
          <a:noFill/>
        </p:spPr>
        <p:txBody>
          <a:bodyPr wrap="square" rtlCol="0">
            <a:spAutoFit/>
          </a:bodyPr>
          <a:lstStyle/>
          <a:p>
            <a:pPr marL="176213" indent="-176213" defTabSz="684213" rtl="0">
              <a:spcBef>
                <a:spcPts val="0"/>
              </a:spcBef>
              <a:spcAft>
                <a:spcPts val="600"/>
              </a:spcAft>
              <a:buClr>
                <a:schemeClr val="tx2"/>
              </a:buClr>
              <a:buSzPct val="90000"/>
              <a:buFont typeface="Arial" pitchFamily="34" charset="0"/>
              <a:buChar char="•"/>
            </a:pPr>
            <a:r>
              <a:rPr lang="fr-FR" sz="1400" dirty="0">
                <a:solidFill>
                  <a:srgbClr val="000000"/>
                </a:solidFill>
                <a:latin typeface="+mn-lt"/>
                <a:ea typeface="ＭＳ Ｐゴシック" charset="0"/>
                <a:cs typeface="CiscoSans"/>
              </a:rPr>
              <a:t>Cisco </a:t>
            </a:r>
            <a:r>
              <a:rPr lang="fr-FR" sz="1400" dirty="0" err="1">
                <a:solidFill>
                  <a:srgbClr val="000000"/>
                </a:solidFill>
                <a:latin typeface="+mn-lt"/>
                <a:ea typeface="ＭＳ Ｐゴシック" charset="0"/>
                <a:cs typeface="CiscoSans"/>
              </a:rPr>
              <a:t>Intersight</a:t>
            </a:r>
            <a:r>
              <a:rPr lang="fr-FR" sz="1400" dirty="0">
                <a:solidFill>
                  <a:srgbClr val="000000"/>
                </a:solidFill>
                <a:latin typeface="+mn-lt"/>
                <a:ea typeface="ＭＳ Ｐゴシック" charset="0"/>
                <a:cs typeface="CiscoSans"/>
              </a:rPr>
              <a:t> s'appuie sur l'expérience UCS </a:t>
            </a:r>
            <a:r>
              <a:rPr lang="fr-FR" sz="1400" dirty="0" err="1">
                <a:solidFill>
                  <a:srgbClr val="000000"/>
                </a:solidFill>
                <a:latin typeface="+mn-lt"/>
                <a:ea typeface="ＭＳ Ｐゴシック" charset="0"/>
                <a:cs typeface="CiscoSans"/>
              </a:rPr>
              <a:t>Unified</a:t>
            </a:r>
            <a:r>
              <a:rPr lang="fr-FR" sz="1400" dirty="0">
                <a:solidFill>
                  <a:srgbClr val="000000"/>
                </a:solidFill>
                <a:latin typeface="+mn-lt"/>
                <a:ea typeface="ＭＳ Ｐゴシック" charset="0"/>
                <a:cs typeface="CiscoSans"/>
              </a:rPr>
              <a:t> </a:t>
            </a:r>
            <a:r>
              <a:rPr lang="fr-FR" sz="1400" dirty="0" err="1">
                <a:solidFill>
                  <a:srgbClr val="000000"/>
                </a:solidFill>
                <a:latin typeface="+mn-lt"/>
                <a:ea typeface="ＭＳ Ｐゴシック" charset="0"/>
                <a:cs typeface="CiscoSans"/>
              </a:rPr>
              <a:t>Fabric</a:t>
            </a:r>
            <a:r>
              <a:rPr lang="fr-FR" sz="1400" dirty="0">
                <a:solidFill>
                  <a:srgbClr val="000000"/>
                </a:solidFill>
                <a:latin typeface="+mn-lt"/>
                <a:ea typeface="ＭＳ Ｐゴシック" charset="0"/>
                <a:cs typeface="CiscoSans"/>
              </a:rPr>
              <a:t> et UCS Management avec une plateforme de gestion hébergée et maintenue par Cisco</a:t>
            </a:r>
          </a:p>
          <a:p>
            <a:pPr marL="176213" indent="-176213" defTabSz="684213" rtl="0">
              <a:spcBef>
                <a:spcPts val="0"/>
              </a:spcBef>
              <a:spcAft>
                <a:spcPts val="600"/>
              </a:spcAft>
              <a:buClr>
                <a:schemeClr val="tx2"/>
              </a:buClr>
              <a:buSzPct val="90000"/>
              <a:buFont typeface="Arial" pitchFamily="34" charset="0"/>
              <a:buChar char="•"/>
            </a:pPr>
            <a:r>
              <a:rPr lang="fr-FR" sz="1400" dirty="0">
                <a:solidFill>
                  <a:srgbClr val="000000"/>
                </a:solidFill>
                <a:latin typeface="+mn-lt"/>
                <a:ea typeface="ＭＳ Ｐゴシック" charset="0"/>
                <a:cs typeface="CiscoSans"/>
              </a:rPr>
              <a:t>Avec l'API </a:t>
            </a:r>
            <a:r>
              <a:rPr lang="fr-FR" sz="1400" dirty="0" err="1">
                <a:solidFill>
                  <a:srgbClr val="000000"/>
                </a:solidFill>
                <a:latin typeface="+mn-lt"/>
                <a:ea typeface="ＭＳ Ｐゴシック" charset="0"/>
                <a:cs typeface="CiscoSans"/>
              </a:rPr>
              <a:t>Intersight</a:t>
            </a:r>
            <a:r>
              <a:rPr lang="fr-FR" sz="1400" dirty="0">
                <a:solidFill>
                  <a:srgbClr val="000000"/>
                </a:solidFill>
                <a:latin typeface="+mn-lt"/>
                <a:ea typeface="ＭＳ Ｐゴシック" charset="0"/>
                <a:cs typeface="CiscoSans"/>
              </a:rPr>
              <a:t>, vous pouvez créer des intégrations avec Cisco </a:t>
            </a:r>
            <a:r>
              <a:rPr lang="fr-FR" sz="1400" dirty="0" err="1">
                <a:solidFill>
                  <a:srgbClr val="000000"/>
                </a:solidFill>
                <a:latin typeface="+mn-lt"/>
                <a:ea typeface="ＭＳ Ｐゴシック" charset="0"/>
                <a:cs typeface="CiscoSans"/>
              </a:rPr>
              <a:t>Intersight</a:t>
            </a:r>
            <a:r>
              <a:rPr lang="fr-FR" sz="1400" dirty="0">
                <a:solidFill>
                  <a:srgbClr val="000000"/>
                </a:solidFill>
                <a:latin typeface="+mn-lt"/>
                <a:ea typeface="ＭＳ Ｐゴシック" charset="0"/>
                <a:cs typeface="CiscoSans"/>
              </a:rPr>
              <a:t> pour des tâches supplémentaires telles que la surveillance, l'analyse, la configuration, le déploiement et l'orchestration.</a:t>
            </a:r>
          </a:p>
        </p:txBody>
      </p:sp>
      <p:pic>
        <p:nvPicPr>
          <p:cNvPr id="15362" name="Picture 1"/>
          <p:cNvPicPr>
            <a:picLocks noChangeAspect="1" noChangeArrowheads="1"/>
          </p:cNvPicPr>
          <p:nvPr/>
        </p:nvPicPr>
        <p:blipFill>
          <a:blip r:embed="rId3">
            <a:extLst>
              <a:ext uri="{28A0092B-C50C-407E-A947-70E740481C1C}">
                <a14:useLocalDpi xmlns="" xmlns:c="http://schemas.openxmlformats.org/drawingml/2006/chart" xmlns:c15="http://schemas.microsoft.com/office/drawing/2012/chart" xmlns:a14="http://schemas.microsoft.com/office/drawing/2010/main" val="0"/>
              </a:ext>
            </a:extLst>
          </a:blip>
          <a:srcRect/>
          <a:stretch>
            <a:fillRect/>
          </a:stretch>
        </p:blipFill>
        <p:spPr bwMode="auto">
          <a:xfrm>
            <a:off x="3776057" y="2287688"/>
            <a:ext cx="5046882" cy="2096722"/>
          </a:xfrm>
          <a:prstGeom prst="rect">
            <a:avLst/>
          </a:prstGeom>
          <a:noFill/>
          <a:ln w="3175">
            <a:solidFill>
              <a:schemeClr val="bg1">
                <a:lumMod val="85000"/>
              </a:schemeClr>
            </a:solidFill>
            <a:miter lim="800000"/>
            <a:headEnd/>
            <a:tailEnd/>
          </a:ln>
          <a:extLst>
            <a:ext uri="{909E8E84-426E-40DD-AFC4-6F175D3DCCD1}">
              <a14:hiddenFill xmlns="" xmlns:c="http://schemas.openxmlformats.org/drawingml/2006/chart" xmlns:c15="http://schemas.microsoft.com/office/drawing/2012/chart" xmlns:a14="http://schemas.microsoft.com/office/drawing/2010/main">
                <a:solidFill>
                  <a:schemeClr val="accent1"/>
                </a:solidFill>
              </a14:hiddenFill>
            </a:ext>
          </a:extLst>
        </p:spPr>
      </p:pic>
      <p:sp>
        <p:nvSpPr>
          <p:cNvPr id="2" name="Text Box 1">
            <a:extLst>
              <a:ext uri="{FF2B5EF4-FFF2-40B4-BE49-F238E27FC236}">
                <a16:creationId xmlns="" xmlns:c="http://schemas.openxmlformats.org/drawingml/2006/chart" xmlns:c15="http://schemas.microsoft.com/office/drawing/2012/chart" xmlns:a16="http://schemas.microsoft.com/office/drawing/2014/main" id="{D18DB0A8-33C9-445C-88A3-468E6D9CF226}"/>
              </a:ext>
            </a:extLst>
          </p:cNvPr>
          <p:cNvSpPr/>
          <p:nvPr/>
        </p:nvSpPr>
        <p:spPr>
          <a:xfrm>
            <a:off x="3776057" y="4410920"/>
            <a:ext cx="5046882" cy="338554"/>
          </a:xfrm>
          <a:prstGeom prst="rect">
            <a:avLst/>
          </a:prstGeom>
        </p:spPr>
        <p:txBody>
          <a:bodyPr wrap="square">
            <a:spAutoFit/>
          </a:bodyPr>
          <a:lstStyle/>
          <a:p>
            <a:pPr algn="ctr" rtl="0"/>
            <a:r>
              <a:rPr lang="fr-FR" sz="1600">
                <a:solidFill>
                  <a:srgbClr val="000000"/>
                </a:solidFill>
                <a:latin typeface="+mn-lt"/>
              </a:rPr>
              <a:t>Cadre API de Cisco Intersight</a:t>
            </a:r>
          </a:p>
        </p:txBody>
      </p:sp>
    </p:spTree>
    <p:extLst>
      <p:ext uri="{BB962C8B-B14F-4D97-AF65-F5344CB8AC3E}">
        <p14:creationId xmlns="" xmlns:c="http://schemas.openxmlformats.org/drawingml/2006/chart" xmlns:c15="http://schemas.microsoft.com/office/drawing/2012/chart" xmlns:p14="http://schemas.microsoft.com/office/powerpoint/2010/main" val="1237742825"/>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rtl="0"/>
            <a:r>
              <a:rPr lang="fr-FR" sz="1600"/>
              <a:t>Gestion informatique Cisco</a:t>
            </a:r>
            <a:r>
              <a:rPr altLang="en-US" sz="1600" dirty="0"/>
              <a:t/>
            </a:r>
            <a:br>
              <a:rPr altLang="en-US" sz="1600" dirty="0"/>
            </a:br>
            <a:r>
              <a:rPr lang="fr-FR"/>
              <a:t>Cisco Intersight (suite)</a:t>
            </a:r>
          </a:p>
        </p:txBody>
      </p:sp>
      <p:sp>
        <p:nvSpPr>
          <p:cNvPr id="6" name="Content Placeholder 1"/>
          <p:cNvSpPr>
            <a:spLocks noGrp="1"/>
          </p:cNvSpPr>
          <p:nvPr>
            <p:ph idx="1"/>
          </p:nvPr>
        </p:nvSpPr>
        <p:spPr>
          <a:xfrm>
            <a:off x="144066" y="761688"/>
            <a:ext cx="8999934" cy="4124750"/>
          </a:xfrm>
        </p:spPr>
        <p:txBody>
          <a:bodyPr/>
          <a:lstStyle/>
          <a:p>
            <a:pPr marL="0" indent="0" rtl="0">
              <a:spcBef>
                <a:spcPts val="300"/>
              </a:spcBef>
              <a:spcAft>
                <a:spcPts val="300"/>
              </a:spcAft>
              <a:buNone/>
            </a:pPr>
            <a:r>
              <a:rPr lang="fr-FR" sz="1600" b="1"/>
              <a:t>Fonctionnalités API Intersight </a:t>
            </a:r>
          </a:p>
          <a:p>
            <a:pPr rtl="0">
              <a:spcBef>
                <a:spcPts val="300"/>
              </a:spcBef>
              <a:spcAft>
                <a:spcPts val="300"/>
              </a:spcAft>
              <a:buFont typeface="Arial" panose="020B0604020202020204" pitchFamily="34" charset="0"/>
              <a:buChar char="•"/>
            </a:pPr>
            <a:r>
              <a:rPr lang="fr-FR" sz="1600"/>
              <a:t>L'API Intersight permet d'accéder au MIM Intersight. </a:t>
            </a:r>
          </a:p>
          <a:p>
            <a:pPr rtl="0">
              <a:spcBef>
                <a:spcPts val="300"/>
              </a:spcBef>
              <a:spcAft>
                <a:spcPts val="300"/>
              </a:spcAft>
              <a:buFont typeface="Arial" panose="020B0604020202020204" pitchFamily="34" charset="0"/>
              <a:buChar char="•"/>
            </a:pPr>
            <a:r>
              <a:rPr lang="fr-FR" sz="1600"/>
              <a:t>L'API Intersight accepte et renvoie les messages qui sont encapsulés via des documents JSON (JavaScript Object Notation) et utilise HTTP sur TLS comme protocole de transport.</a:t>
            </a:r>
          </a:p>
          <a:p>
            <a:pPr rtl="0">
              <a:spcBef>
                <a:spcPts val="300"/>
              </a:spcBef>
              <a:spcAft>
                <a:spcPts val="300"/>
              </a:spcAft>
              <a:buFont typeface="Arial" panose="020B0604020202020204" pitchFamily="34" charset="0"/>
              <a:buChar char="•"/>
            </a:pPr>
            <a:r>
              <a:rPr lang="fr-FR" sz="1600"/>
              <a:t>Tous les composants physiques et logiques visibles dans Cisco Intersight sont représentés dans un MIM hiérarchique, également appelé l'arbre d'informations de gestion (MIT). </a:t>
            </a:r>
          </a:p>
          <a:p>
            <a:pPr marL="0" indent="0">
              <a:lnSpc>
                <a:spcPct val="50000"/>
              </a:lnSpc>
              <a:spcBef>
                <a:spcPts val="300"/>
              </a:spcBef>
              <a:spcAft>
                <a:spcPts val="300"/>
              </a:spcAft>
              <a:buNone/>
            </a:pPr>
            <a:endParaRPr lang="en-US" sz="1600" b="1" dirty="0"/>
          </a:p>
          <a:p>
            <a:pPr marL="0" indent="0" rtl="0">
              <a:spcBef>
                <a:spcPts val="300"/>
              </a:spcBef>
              <a:spcAft>
                <a:spcPts val="300"/>
              </a:spcAft>
              <a:buNone/>
            </a:pPr>
            <a:r>
              <a:rPr lang="fr-FR" sz="1600" b="1"/>
              <a:t>Accès à l'API Intersight</a:t>
            </a:r>
          </a:p>
          <a:p>
            <a:pPr rtl="0">
              <a:spcBef>
                <a:spcPts val="300"/>
              </a:spcBef>
              <a:spcAft>
                <a:spcPts val="300"/>
              </a:spcAft>
              <a:buFont typeface="Arial" panose="020B0604020202020204" pitchFamily="34" charset="0"/>
              <a:buChar char="•"/>
            </a:pPr>
            <a:r>
              <a:rPr lang="fr-FR" sz="1600"/>
              <a:t>Il existe plusieurs façons d'accéder à l'API Intersight : </a:t>
            </a:r>
          </a:p>
          <a:p>
            <a:pPr lvl="1" rtl="0">
              <a:buFont typeface="Arial" panose="020B0604020202020204" pitchFamily="34" charset="0"/>
              <a:buChar char="•"/>
            </a:pPr>
            <a:r>
              <a:rPr lang="fr-FR" sz="1600"/>
              <a:t>Utiliser un navigateur Web en tant que client REST API Intersight </a:t>
            </a:r>
          </a:p>
          <a:p>
            <a:pPr lvl="1" rtl="0">
              <a:buFont typeface="Arial" panose="020B0604020202020204" pitchFamily="34" charset="0"/>
              <a:buChar char="•"/>
            </a:pPr>
            <a:r>
              <a:rPr lang="fr-FR" sz="1600"/>
              <a:t>Utiliser les clés d'API pour l'accès à distance ou au service</a:t>
            </a:r>
          </a:p>
          <a:p>
            <a:pPr marL="176213" indent="-176213">
              <a:spcBef>
                <a:spcPts val="300"/>
              </a:spcBef>
              <a:spcAft>
                <a:spcPts val="300"/>
              </a:spcAft>
              <a:buNone/>
            </a:pPr>
            <a:endParaRPr lang="en-GB" sz="1600" b="1" dirty="0"/>
          </a:p>
        </p:txBody>
      </p:sp>
    </p:spTree>
    <p:extLst>
      <p:ext uri="{BB962C8B-B14F-4D97-AF65-F5344CB8AC3E}">
        <p14:creationId xmlns="" xmlns:c="http://schemas.openxmlformats.org/drawingml/2006/chart" xmlns:c15="http://schemas.microsoft.com/office/drawing/2012/chart" xmlns:p14="http://schemas.microsoft.com/office/powerpoint/2010/main" val="3843672574"/>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50" y="41393"/>
            <a:ext cx="3546300" cy="757551"/>
          </a:xfrm>
        </p:spPr>
        <p:txBody>
          <a:bodyPr/>
          <a:lstStyle/>
          <a:p>
            <a:pPr rtl="0"/>
            <a:r>
              <a:rPr lang="fr-FR" sz="1600"/>
              <a:t>Gestion informatique Cisco</a:t>
            </a:r>
            <a:r>
              <a:rPr altLang="en-US" sz="1600" dirty="0"/>
              <a:t/>
            </a:r>
            <a:br>
              <a:rPr altLang="en-US" sz="1600" dirty="0"/>
            </a:br>
            <a:r>
              <a:rPr lang="fr-FR"/>
              <a:t>Cisco Intersight (suite)</a:t>
            </a:r>
          </a:p>
        </p:txBody>
      </p:sp>
      <p:sp>
        <p:nvSpPr>
          <p:cNvPr id="6" name="Content Placeholder 1"/>
          <p:cNvSpPr>
            <a:spLocks noGrp="1"/>
          </p:cNvSpPr>
          <p:nvPr>
            <p:ph idx="1"/>
          </p:nvPr>
        </p:nvSpPr>
        <p:spPr>
          <a:xfrm>
            <a:off x="150921" y="775908"/>
            <a:ext cx="8774303" cy="3939768"/>
          </a:xfrm>
        </p:spPr>
        <p:txBody>
          <a:bodyPr/>
          <a:lstStyle/>
          <a:p>
            <a:pPr marL="0" indent="0" rtl="0">
              <a:buNone/>
            </a:pPr>
            <a:r>
              <a:rPr lang="fr-FR" sz="1600" b="1"/>
              <a:t>Modules ansibles pour Cisco Intersight</a:t>
            </a:r>
          </a:p>
          <a:p>
            <a:pPr rtl="0">
              <a:buFont typeface="Arial" panose="020B0604020202020204" pitchFamily="34" charset="0"/>
              <a:buChar char="•"/>
            </a:pPr>
            <a:r>
              <a:rPr lang="fr-FR" sz="1600"/>
              <a:t>Intersight prend en charge plusieurs intégrations d'API, y compris les modules Ansible qui permettent la collecte d'inventaire et la gestion de la configuration des ressources Intersight. </a:t>
            </a:r>
          </a:p>
          <a:p>
            <a:pPr rtl="0">
              <a:buFont typeface="Arial" panose="020B0604020202020204" pitchFamily="34" charset="0"/>
              <a:buChar char="•"/>
            </a:pPr>
            <a:r>
              <a:rPr lang="fr-FR" sz="1600"/>
              <a:t>Ansible est écrit en Python, et les modules pour Intersight interagissent avec l'API en utilisant le code écrit en Python. </a:t>
            </a:r>
          </a:p>
          <a:p>
            <a:pPr rtl="0">
              <a:buFont typeface="Arial" panose="020B0604020202020204" pitchFamily="34" charset="0"/>
              <a:buChar char="•"/>
            </a:pPr>
            <a:r>
              <a:rPr lang="fr-FR" sz="1600"/>
              <a:t>Plusieurs exemples de playbooks et de guides de laboratoire sont hébergés sur GitHub.</a:t>
            </a:r>
          </a:p>
          <a:p>
            <a:pPr marL="0" indent="0" rtl="0">
              <a:buNone/>
            </a:pPr>
            <a:r>
              <a:rPr lang="fr-FR" sz="1600" b="1"/>
              <a:t>Autres SDK et ressources</a:t>
            </a:r>
          </a:p>
          <a:p>
            <a:pPr rtl="0">
              <a:buFont typeface="Arial" panose="020B0604020202020204" pitchFamily="34" charset="0"/>
              <a:buChar char="•"/>
            </a:pPr>
            <a:r>
              <a:rPr lang="fr-FR" sz="1600"/>
              <a:t>En plus des modules Ansible, Intersight fournit des modules Python SDK et PowerShell qui sont générés à partir du schéma Intersight OpenAPI (également appelé la spécification Intersight Swagger). </a:t>
            </a:r>
          </a:p>
          <a:p>
            <a:pPr rtl="0">
              <a:buFont typeface="Arial" panose="020B0604020202020204" pitchFamily="34" charset="0"/>
              <a:buChar char="•"/>
            </a:pPr>
            <a:r>
              <a:rPr lang="fr-FR" sz="1600"/>
              <a:t>Le site intersight.com héberge la dernière spécification OpenAPI et des liens vers les SDK.</a:t>
            </a:r>
          </a:p>
          <a:p>
            <a:pPr marL="0" indent="0">
              <a:spcBef>
                <a:spcPts val="100"/>
              </a:spcBef>
              <a:spcAft>
                <a:spcPts val="100"/>
              </a:spcAft>
              <a:buNone/>
            </a:pPr>
            <a:endParaRPr lang="en-US" sz="1600" dirty="0"/>
          </a:p>
        </p:txBody>
      </p:sp>
    </p:spTree>
    <p:extLst>
      <p:ext uri="{BB962C8B-B14F-4D97-AF65-F5344CB8AC3E}">
        <p14:creationId xmlns="" xmlns:c="http://schemas.openxmlformats.org/drawingml/2006/chart" xmlns:c15="http://schemas.microsoft.com/office/drawing/2012/chart" xmlns:p14="http://schemas.microsoft.com/office/powerpoint/2010/main" val="403716767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37459</TotalTime>
  <Words>11104</Words>
  <Application>Microsoft Office PowerPoint</Application>
  <PresentationFormat>On-screen Show (16:9)</PresentationFormat>
  <Paragraphs>1968</Paragraphs>
  <Slides>144</Slides>
  <Notes>142</Notes>
  <HiddenSlides>2</HiddenSlides>
  <MMClips>0</MMClips>
  <ScaleCrop>false</ScaleCrop>
  <HeadingPairs>
    <vt:vector size="4" baseType="variant">
      <vt:variant>
        <vt:lpstr>Theme</vt:lpstr>
      </vt:variant>
      <vt:variant>
        <vt:i4>1</vt:i4>
      </vt:variant>
      <vt:variant>
        <vt:lpstr>Slide Titles</vt:lpstr>
      </vt:variant>
      <vt:variant>
        <vt:i4>144</vt:i4>
      </vt:variant>
    </vt:vector>
  </HeadingPairs>
  <TitlesOfParts>
    <vt:vector size="145" baseType="lpstr">
      <vt:lpstr>Default Theme</vt:lpstr>
      <vt:lpstr>Module 8 : Plates-formes Cisco et développement</vt:lpstr>
      <vt:lpstr>Contenu pédagogique de l'instructeur - Guide de planification du module 8</vt:lpstr>
      <vt:lpstr>À quoi s'attendre dans ce module</vt:lpstr>
      <vt:lpstr>Vérifiez vos connaissances</vt:lpstr>
      <vt:lpstr>Module 8 : Activités</vt:lpstr>
      <vt:lpstr>Module 8 : Meilleures pratiques</vt:lpstr>
      <vt:lpstr>Module 8 : Meilleures pratiques</vt:lpstr>
      <vt:lpstr>Module 8 : Meilleures pratiques</vt:lpstr>
      <vt:lpstr>Module 8 : Meilleures pratiques</vt:lpstr>
      <vt:lpstr>Module 8 : Plates-formes Cisco et développement</vt:lpstr>
      <vt:lpstr>Objectifs du module</vt:lpstr>
      <vt:lpstr>8.1 Introduction aux plates-formes Cisco</vt:lpstr>
      <vt:lpstr>Slide 13</vt:lpstr>
      <vt:lpstr>8.2 Les SDK Cisco</vt:lpstr>
      <vt:lpstr>SDK Cisco Qu'est-ce qu'un SDK ?</vt:lpstr>
      <vt:lpstr>8.3 Comprendre la programmabilité des réseaux et les modèles de dispositifs </vt:lpstr>
      <vt:lpstr>Comprendre la programmabilité des réseaux et les modèles de périphériques Qu'est-ce que la programmabilité pilotée par un modèle ?</vt:lpstr>
      <vt:lpstr>Comprendre la programmabilité des réseaux et les modèles de dispositifs Qu'est-ce que YANG ?</vt:lpstr>
      <vt:lpstr>Comprendre la programmabilité des réseaux et les modèles de dispositifs Qu'est-ce que YANG ? (suite)</vt:lpstr>
      <vt:lpstr>Comprendre la programmabilité des réseaux et les modèles de dispositifs Qu'est-ce que YANG ? (suite)</vt:lpstr>
      <vt:lpstr>Comprendre la programmabilité des réseaux et les modèles de dispositifs  Qu'est-ce que NETCONF ?</vt:lpstr>
      <vt:lpstr>Comprendre la programmabilité des réseaux et les modèles de dispositifs  Qu'est-ce que NETCONF ? (suite)</vt:lpstr>
      <vt:lpstr>Comprendre la programmabilité des réseaux et les modèles de dispositifs  Qu'est-ce que NETCONF ? (suite)</vt:lpstr>
      <vt:lpstr>Comprendre la programmabilité des réseaux et les modèles de dispositifs Qu'est-ce que RESTCONF ?</vt:lpstr>
      <vt:lpstr>Comprendre la programmabilité des réseaux et les modèles de dispositifs Qu'est-ce que RESTCONF ? (suite)</vt:lpstr>
      <vt:lpstr>Comprendre la programmabilité des réseaux et les modèles de dispositifs Qu'est-ce que RESTCONF ? (suite)</vt:lpstr>
      <vt:lpstr>Comprendre la programmabilité des réseaux et les modèles de dispositifs -  Travaux pratiques - Explorer les modèles YANG</vt:lpstr>
      <vt:lpstr>Comprendre la programmabilité des réseaux et les modèles de dispositifs -  Travaux pratiques - Utiliser NETCONF pour accéder à un dispositif IOS XE</vt:lpstr>
      <vt:lpstr>Comprendre la programmabilité des réseaux et les modèles de dispositifs  Travaux pratiques - Utiliser RESTCONF pour accéder à un dispositif IOS XE</vt:lpstr>
      <vt:lpstr>8.4 Gestion de réseau Cisco</vt:lpstr>
      <vt:lpstr>Gestion de réseau Cisco  Plates-formes de gestion de réseau</vt:lpstr>
      <vt:lpstr>Gestion de réseau Cisco  IOS XE</vt:lpstr>
      <vt:lpstr>Gestion de réseau Cisco  IOS XE (suite)</vt:lpstr>
      <vt:lpstr>Gestion de réseau Cisco  IOS XE (suite)</vt:lpstr>
      <vt:lpstr>Gestion de réseau Cisco  Cisco DNA Center</vt:lpstr>
      <vt:lpstr>Gestion de réseau Cisco  Cisco DNA Center - Intention API ( suite)</vt:lpstr>
      <vt:lpstr>Gestion de réseau Cisco  Cisco DNA Center - Intention API ( suite)</vt:lpstr>
      <vt:lpstr>Gestion de réseau Cisco  Centre DNA Cisco - Créer (POST) - Mettre à jour (PUT)</vt:lpstr>
      <vt:lpstr>Gestion de réseau Cisco  Vidéo— Accédez à Cisco DNA Center à l'aide des API REST en Python</vt:lpstr>
      <vt:lpstr>Gestion de réseau Cisco  Cisco ACI</vt:lpstr>
      <vt:lpstr>Gestion de réseau Cisco  Cisco ACI (suite)</vt:lpstr>
      <vt:lpstr>Gestion de réseau Cisco  Cisco ACI (suite)</vt:lpstr>
      <vt:lpstr>Gestion de réseau Cisco Cisco ACI - Modules Ansibles</vt:lpstr>
      <vt:lpstr>Gestion de réseau Cisco Cisco ACI - Modules Ansibles (suite)</vt:lpstr>
      <vt:lpstr>Gestion de réseau Cisco  Cisco Format d'URL Cisco ACI</vt:lpstr>
      <vt:lpstr>Gestion de réseau Cisco  Cisco ACI Format d'URL Cisco (suite)</vt:lpstr>
      <vt:lpstr>Gestion de réseau Cisco  Cisco ACI Cobra</vt:lpstr>
      <vt:lpstr>Gestion de réseau Cisco  Vidéo— Accédez à un APIC Cisco à l'aide des API REST en Python</vt:lpstr>
      <vt:lpstr>Gestion de réseau Cisco Cisco Meraki</vt:lpstr>
      <vt:lpstr>Gestion de réseau Cisco Cisco Meraki (suite)</vt:lpstr>
      <vt:lpstr>Gestion de réseau Cisco Cisco Meraki (suite)</vt:lpstr>
      <vt:lpstr>Gestion de réseau Cisco Cisco Meraki (suite)</vt:lpstr>
      <vt:lpstr>Gestion de réseau Cisco  Cisco API d'analyse de localisation Cisco Meraki</vt:lpstr>
      <vt:lpstr>Gestion de réseau Cisco  Vidéo— Accédez au tableau de bord Meraki à l'aide des API REST en Python</vt:lpstr>
      <vt:lpstr>Gestion de réseau Cisco  Cisco Plateforme Cisco NX-OS</vt:lpstr>
      <vt:lpstr>Gestion de réseau Cisco  Cisco Plateforme Cisco NX-OS (suite)</vt:lpstr>
      <vt:lpstr>Gestion de réseau Cisco  Cisco Plateforme Cisco NX-OS (suite)</vt:lpstr>
      <vt:lpstr>Gestion de réseau Cisco Cisco Plateforme Cisco NX-OS (suite)</vt:lpstr>
      <vt:lpstr>Gestion de réseau Cisco  Cisco NSO</vt:lpstr>
      <vt:lpstr>Gestion de réseau Cisco  Cisco NSO (suite)</vt:lpstr>
      <vt:lpstr>Gestion de réseau Cisco  Cisco NSO (suite)</vt:lpstr>
      <vt:lpstr>Gestion de réseau Cisco  Cisco NSO (suite)</vt:lpstr>
      <vt:lpstr>Gestion de réseau Cisco  Cisco NSO (suite)</vt:lpstr>
      <vt:lpstr>Gestion de réseau Cisco  Services Cisco NSO</vt:lpstr>
      <vt:lpstr>Gestion de réseau Cisco  Services Cisco NSO (suite)</vt:lpstr>
      <vt:lpstr>Gestion de réseau Cisco  Vidéo— Accédez à Cisco NSO à l'aide des API REST en Python</vt:lpstr>
      <vt:lpstr>Gestion de réseau Cisco  Cisco SD WAN</vt:lpstr>
      <vt:lpstr>Gestion de réseau Cisco  Cisco SD WAN (suite)</vt:lpstr>
      <vt:lpstr>Gestion de réseau Cisco  Cisco SD WAN (suite)</vt:lpstr>
      <vt:lpstr>Gestion de réseau Cisco  Vidéo— Accédez à Cisco SD-WAN à l'aide des API REST en Python</vt:lpstr>
      <vt:lpstr>8.5 Gestion informatique Cisco</vt:lpstr>
      <vt:lpstr>Gestion informatique Cisco  Solutions informatiques Cisco</vt:lpstr>
      <vt:lpstr>Gestion informatique Cisco  Gestionnaire UCS Cisco</vt:lpstr>
      <vt:lpstr>Gestion informatique Cisco  Gestionnaire UCS Cisco (suite)</vt:lpstr>
      <vt:lpstr>Gestion informatique Cisco  Gestionnaire UCS Cisco (suite)</vt:lpstr>
      <vt:lpstr>Gestion informatique Cisco  Gestionnaire de serveurs UCS Cisco</vt:lpstr>
      <vt:lpstr>Gestion informatique Cisco  Gestionnaire de serveurs UCS Cisco (suite)</vt:lpstr>
      <vt:lpstr>Gestion informatique Cisco  Objets gérés Cisco UCS</vt:lpstr>
      <vt:lpstr>Gestion informatique Cisco  Objets gérés Cisco UCS (suite)</vt:lpstr>
      <vt:lpstr>Gestion informatique Cisco  Objets gérés Cisco UCS (suite)</vt:lpstr>
      <vt:lpstr>Gestion informatique Cisco  Objets gérés Cisco UCS (suite)</vt:lpstr>
      <vt:lpstr>Gestion informatique Cisco  Objets gérés Cisco UCS (suite)</vt:lpstr>
      <vt:lpstr>Gestion informatique Cisco  Documentation sur le gestionnaire de l'UCS Cisco</vt:lpstr>
      <vt:lpstr>Gestion informatique Cisco  Cisco UCS Power Tool</vt:lpstr>
      <vt:lpstr>Gestion informatique Cisco Cisco UCS Power Tool (suite)</vt:lpstr>
      <vt:lpstr>Gestion informatique Cisco  Cisco UCS Power Tool (suite)</vt:lpstr>
      <vt:lpstr>Gestion informatique Cisco  Cisco UCS Power Tool (suite)</vt:lpstr>
      <vt:lpstr>Gestion informatique Cisco  Directeur de l'UCS Cisco</vt:lpstr>
      <vt:lpstr>Gestion informatique Cisco  Directeur Cisco UCS (suite)</vt:lpstr>
      <vt:lpstr>Gestion informatique Cisco  Directeur Cisco UCS (suite)</vt:lpstr>
      <vt:lpstr>Gestion informatique Cisco  Directeur Cisco UCS (suite)</vt:lpstr>
      <vt:lpstr>Gestion informatique Cisco Directeur Cisco UCS — API REST</vt:lpstr>
      <vt:lpstr>Gestion informatique Cisco  Directeur UCS Cisco - API REST (suite)</vt:lpstr>
      <vt:lpstr>Gestion informatique Cisco  Directeur UCS Cisco - API REST (suite)</vt:lpstr>
      <vt:lpstr>Gestion informatique Cisco  Directeur UCS Cisco - API REST (suite)</vt:lpstr>
      <vt:lpstr>Gestion informatique Cisco  Cisco Intersight</vt:lpstr>
      <vt:lpstr>Gestion informatique Cisco Cisco Intersight (suite)</vt:lpstr>
      <vt:lpstr>Gestion informatique Cisco Cisco Intersight (suite)</vt:lpstr>
      <vt:lpstr>Gestion informatique Cisco Cisco Intersight (suite)</vt:lpstr>
      <vt:lpstr>8.6 Les plates-formes de collaboration Cisco</vt:lpstr>
      <vt:lpstr>Plateformes de collaboration Cisco  Introduction</vt:lpstr>
      <vt:lpstr>Plateformes de collaboration Cisco  Cisco Unified Communications Manager</vt:lpstr>
      <vt:lpstr>Plateformes de collaboration Cisco  Cisco Unified Communications Manager (suite)</vt:lpstr>
      <vt:lpstr>Plateformes de collaboration Cisco Couche XML administrative</vt:lpstr>
      <vt:lpstr>Plateformes de collaboration Cisco Couche XML administrative (suite)</vt:lpstr>
      <vt:lpstr>Plateformes de collaboration Cisco Couche XML administrative (suite)</vt:lpstr>
      <vt:lpstr>Plateformes de collaboration Cisco  Services de données utilisateur</vt:lpstr>
      <vt:lpstr>Plateformes de collaboration Cisco  Cisco Finesse</vt:lpstr>
      <vt:lpstr>Plateformes de collaboration Cisco Cisco Finesse (suite)</vt:lpstr>
      <vt:lpstr>Plateformes de collaboration Cisco  Cisco Finesse (suite)</vt:lpstr>
      <vt:lpstr>Plateformes de collaboration Cisco  Cisco Finesse (suite)</vt:lpstr>
      <vt:lpstr>Plateformes de collaboration Cisco Équipes Webex</vt:lpstr>
      <vt:lpstr>Plateformes de collaboration Cisco Équipes Webex (suite)</vt:lpstr>
      <vt:lpstr>Plateformes de collaboration Cisco Équipes Webex (suite)</vt:lpstr>
      <vt:lpstr>Plateformes de collaboration Cisco  Travaux pratiques - Construire un script Python pour gérer les équipes Webex</vt:lpstr>
      <vt:lpstr>Plateformes de collaboration Cisco  Périphériques Webex</vt:lpstr>
      <vt:lpstr>Plateformes de collaboration Cisco Périphériques Webex (suite)</vt:lpstr>
      <vt:lpstr>Plateformes de collaboration Cisco  Périphériques Webex (suite)</vt:lpstr>
      <vt:lpstr>Plateformes de collaboration Cisco  Périphériques Webex (suite)</vt:lpstr>
      <vt:lpstr>Plateformes de collaboration Cisco  Périphériques Webex (suite)</vt:lpstr>
      <vt:lpstr>Plateformes de collaboration Cisco  Périphériques Webex (suite)</vt:lpstr>
      <vt:lpstr>Plateformes de collaboration Cisco  Périphériques Webex (suite)</vt:lpstr>
      <vt:lpstr>8.7 Les plates-formes de sécurité Cisco</vt:lpstr>
      <vt:lpstr>Plateformes de sécurité Cisco  Introduction </vt:lpstr>
      <vt:lpstr>Plateformes de sécurité Cisco  Cisco Advanced Malware Protection (AMP)</vt:lpstr>
      <vt:lpstr>Plateformes de sécurité Cisco  Cisco Protection avancée contre les logiciels malveillants (AMP) (suite) </vt:lpstr>
      <vt:lpstr>Plateformes de sécurité Cisco  Produits Cisco Firepower</vt:lpstr>
      <vt:lpstr>Plateformes de sécurité Cisco  Produits Cisco Firepower (suite)</vt:lpstr>
      <vt:lpstr>Plateformes de sécurité Cisco  Produits Cisco Firepower (suite)</vt:lpstr>
      <vt:lpstr>Plateformes de sécurité Cisco  Moteur de services d'identité Cisco (ISE)</vt:lpstr>
      <vt:lpstr>Plateformes de sécurité Cisco  Moteur de services d'identité Cisco (ISE) (suite)</vt:lpstr>
      <vt:lpstr>Plateformes de sécurité Cisco  Grille de menaces Cisco</vt:lpstr>
      <vt:lpstr>Plateformes de sécurité Cisco  Cisco Threat Grid (suite)</vt:lpstr>
      <vt:lpstr>Plateformes de sécurité Cisco  Cisco Umbrella</vt:lpstr>
      <vt:lpstr>Plateformes de sécurité Cisco Cisco Umbrella (suite)</vt:lpstr>
      <vt:lpstr>8.8 Résumé des plates-formes et du développement de Cisco</vt:lpstr>
      <vt:lpstr>Résumé des plates-formes et du développement de Cisco Qu'ai-je appris dans ce module ?</vt:lpstr>
      <vt:lpstr>Résumé des plates-formes et du développement de Cisco Qu'ai-je appris dans ce module ? (suite)</vt:lpstr>
      <vt:lpstr>Résumé des plates-formes et du développement de Cisco Qu'ai-je appris dans ce module ? (suite)</vt:lpstr>
      <vt:lpstr>Résumé des plates-formes et du développement de Cisco Packet Tracer - Comparaison entre l'utilisation d'un CLI et d'un contrôleur SDN pour gérer un réseau</vt:lpstr>
      <vt:lpstr>Résume des plateformes et du développement Cisco Packet Tracer - Implémenter les API REST avec un contrôleur SDN</vt:lpstr>
      <vt:lpstr>Module 8 New Terms and Commands</vt:lpstr>
      <vt:lpstr>Module 8 New Terms and Commands (Contd.)</vt:lpstr>
      <vt:lpstr>Slide 144</vt:lpstr>
    </vt:vector>
  </TitlesOfParts>
  <Company>Cisco Systems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Dawlat</cp:lastModifiedBy>
  <cp:revision>1762</cp:revision>
  <dcterms:created xsi:type="dcterms:W3CDTF">2016-08-22T22:27:36Z</dcterms:created>
  <dcterms:modified xsi:type="dcterms:W3CDTF">2020-11-21T13:07:00Z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